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147"/>
  </p:notesMasterIdLst>
  <p:handoutMasterIdLst>
    <p:handoutMasterId r:id="rId148"/>
  </p:handoutMasterIdLst>
  <p:sldIdLst>
    <p:sldId id="1758" r:id="rId2"/>
    <p:sldId id="1778" r:id="rId3"/>
    <p:sldId id="1833" r:id="rId4"/>
    <p:sldId id="1834" r:id="rId5"/>
    <p:sldId id="1835" r:id="rId6"/>
    <p:sldId id="1836" r:id="rId7"/>
    <p:sldId id="1837" r:id="rId8"/>
    <p:sldId id="1779" r:id="rId9"/>
    <p:sldId id="1780" r:id="rId10"/>
    <p:sldId id="1781" r:id="rId11"/>
    <p:sldId id="1782" r:id="rId12"/>
    <p:sldId id="2134805549" r:id="rId13"/>
    <p:sldId id="2134805550" r:id="rId14"/>
    <p:sldId id="2134805551" r:id="rId15"/>
    <p:sldId id="1786" r:id="rId16"/>
    <p:sldId id="1787" r:id="rId17"/>
    <p:sldId id="1788" r:id="rId18"/>
    <p:sldId id="1789" r:id="rId19"/>
    <p:sldId id="1790" r:id="rId20"/>
    <p:sldId id="1791" r:id="rId21"/>
    <p:sldId id="1792" r:id="rId22"/>
    <p:sldId id="1793" r:id="rId23"/>
    <p:sldId id="1794" r:id="rId24"/>
    <p:sldId id="1795" r:id="rId25"/>
    <p:sldId id="1824" r:id="rId26"/>
    <p:sldId id="1796" r:id="rId27"/>
    <p:sldId id="1798" r:id="rId28"/>
    <p:sldId id="1797" r:id="rId29"/>
    <p:sldId id="1823" r:id="rId30"/>
    <p:sldId id="1799" r:id="rId31"/>
    <p:sldId id="1800" r:id="rId32"/>
    <p:sldId id="1801" r:id="rId33"/>
    <p:sldId id="1802" r:id="rId34"/>
    <p:sldId id="1803" r:id="rId35"/>
    <p:sldId id="1804" r:id="rId36"/>
    <p:sldId id="1805" r:id="rId37"/>
    <p:sldId id="1806" r:id="rId38"/>
    <p:sldId id="1807" r:id="rId39"/>
    <p:sldId id="1808" r:id="rId40"/>
    <p:sldId id="1809" r:id="rId41"/>
    <p:sldId id="1811" r:id="rId42"/>
    <p:sldId id="1812" r:id="rId43"/>
    <p:sldId id="1813" r:id="rId44"/>
    <p:sldId id="2134805552" r:id="rId45"/>
    <p:sldId id="2076138448" r:id="rId46"/>
    <p:sldId id="1819" r:id="rId47"/>
    <p:sldId id="1820" r:id="rId48"/>
    <p:sldId id="1821" r:id="rId49"/>
    <p:sldId id="3481" r:id="rId50"/>
    <p:sldId id="1670" r:id="rId51"/>
    <p:sldId id="3125" r:id="rId52"/>
    <p:sldId id="10749" r:id="rId53"/>
    <p:sldId id="2134805574" r:id="rId54"/>
    <p:sldId id="10740" r:id="rId55"/>
    <p:sldId id="10741" r:id="rId56"/>
    <p:sldId id="2134805556" r:id="rId57"/>
    <p:sldId id="10763" r:id="rId58"/>
    <p:sldId id="2134805557" r:id="rId59"/>
    <p:sldId id="3514" r:id="rId60"/>
    <p:sldId id="2134805558" r:id="rId61"/>
    <p:sldId id="10738" r:id="rId62"/>
    <p:sldId id="10734" r:id="rId63"/>
    <p:sldId id="10735" r:id="rId64"/>
    <p:sldId id="3126" r:id="rId65"/>
    <p:sldId id="3483" r:id="rId66"/>
    <p:sldId id="1695" r:id="rId67"/>
    <p:sldId id="10742" r:id="rId68"/>
    <p:sldId id="2134805559" r:id="rId69"/>
    <p:sldId id="2134805560" r:id="rId70"/>
    <p:sldId id="10751" r:id="rId71"/>
    <p:sldId id="2134805561" r:id="rId72"/>
    <p:sldId id="3488" r:id="rId73"/>
    <p:sldId id="2134805622" r:id="rId74"/>
    <p:sldId id="3476" r:id="rId75"/>
    <p:sldId id="10731" r:id="rId76"/>
    <p:sldId id="3484" r:id="rId77"/>
    <p:sldId id="10750" r:id="rId78"/>
    <p:sldId id="3521" r:id="rId79"/>
    <p:sldId id="3506" r:id="rId80"/>
    <p:sldId id="3525" r:id="rId81"/>
    <p:sldId id="3524" r:id="rId82"/>
    <p:sldId id="10732" r:id="rId83"/>
    <p:sldId id="3522" r:id="rId84"/>
    <p:sldId id="3505" r:id="rId85"/>
    <p:sldId id="10736" r:id="rId86"/>
    <p:sldId id="2134805562" r:id="rId87"/>
    <p:sldId id="3510" r:id="rId88"/>
    <p:sldId id="3486" r:id="rId89"/>
    <p:sldId id="1884" r:id="rId90"/>
    <p:sldId id="1749" r:id="rId91"/>
    <p:sldId id="2134805623" r:id="rId92"/>
    <p:sldId id="2134805624" r:id="rId93"/>
    <p:sldId id="2134805625" r:id="rId94"/>
    <p:sldId id="3511" r:id="rId95"/>
    <p:sldId id="3497" r:id="rId96"/>
    <p:sldId id="2134805564" r:id="rId97"/>
    <p:sldId id="2134805546" r:id="rId98"/>
    <p:sldId id="3500" r:id="rId99"/>
    <p:sldId id="3493" r:id="rId100"/>
    <p:sldId id="3495" r:id="rId101"/>
    <p:sldId id="2134805626" r:id="rId102"/>
    <p:sldId id="2134805627" r:id="rId103"/>
    <p:sldId id="2134805628" r:id="rId104"/>
    <p:sldId id="3501" r:id="rId105"/>
    <p:sldId id="2134805629" r:id="rId106"/>
    <p:sldId id="3512" r:id="rId107"/>
    <p:sldId id="2134805630" r:id="rId108"/>
    <p:sldId id="3490" r:id="rId109"/>
    <p:sldId id="3503" r:id="rId110"/>
    <p:sldId id="3494" r:id="rId111"/>
    <p:sldId id="3127" r:id="rId112"/>
    <p:sldId id="2134805631" r:id="rId113"/>
    <p:sldId id="2134805649" r:id="rId114"/>
    <p:sldId id="3491" r:id="rId115"/>
    <p:sldId id="2134805565" r:id="rId116"/>
    <p:sldId id="2134805536" r:id="rId117"/>
    <p:sldId id="3487" r:id="rId118"/>
    <p:sldId id="2134805650" r:id="rId119"/>
    <p:sldId id="1627" r:id="rId120"/>
    <p:sldId id="2134805651" r:id="rId121"/>
    <p:sldId id="2134805652" r:id="rId122"/>
    <p:sldId id="2134805653" r:id="rId123"/>
    <p:sldId id="2134805654" r:id="rId124"/>
    <p:sldId id="10797" r:id="rId125"/>
    <p:sldId id="2134805537" r:id="rId126"/>
    <p:sldId id="2134805539" r:id="rId127"/>
    <p:sldId id="2134805540" r:id="rId128"/>
    <p:sldId id="2134805542" r:id="rId129"/>
    <p:sldId id="2134805543" r:id="rId130"/>
    <p:sldId id="2134805655" r:id="rId131"/>
    <p:sldId id="2134805656" r:id="rId132"/>
    <p:sldId id="2134805657" r:id="rId133"/>
    <p:sldId id="3515" r:id="rId134"/>
    <p:sldId id="3509" r:id="rId135"/>
    <p:sldId id="2134805582" r:id="rId136"/>
    <p:sldId id="2134805658" r:id="rId137"/>
    <p:sldId id="3516" r:id="rId138"/>
    <p:sldId id="2134805583" r:id="rId139"/>
    <p:sldId id="3128" r:id="rId140"/>
    <p:sldId id="3489" r:id="rId141"/>
    <p:sldId id="3513" r:id="rId142"/>
    <p:sldId id="10800" r:id="rId143"/>
    <p:sldId id="2134805581" r:id="rId144"/>
    <p:sldId id="2134805659" r:id="rId145"/>
    <p:sldId id="2134805660" r:id="rId1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4BCBEE"/>
    <a:srgbClr val="1392B4"/>
    <a:srgbClr val="0B556A"/>
    <a:srgbClr val="59B4D9"/>
    <a:srgbClr val="EBEBEB"/>
    <a:srgbClr val="FFFFFF"/>
    <a:srgbClr val="FFF100"/>
    <a:srgbClr val="75757A"/>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26270A-CA5C-418F-B6F9-D2F810F74E04}" v="4" dt="2024-01-15T17:31:27.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681" autoAdjust="0"/>
    <p:restoredTop sz="94684" autoAdjust="0"/>
  </p:normalViewPr>
  <p:slideViewPr>
    <p:cSldViewPr snapToGrid="0">
      <p:cViewPr>
        <p:scale>
          <a:sx n="400" d="100"/>
          <a:sy n="400" d="100"/>
        </p:scale>
        <p:origin x="288" y="28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55" Type="http://schemas.openxmlformats.org/officeDocument/2006/relationships/customXml" Target="../customXml/item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56" Type="http://schemas.openxmlformats.org/officeDocument/2006/relationships/customXml" Target="../customXml/item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1/15/2024 11:29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1/15/2024 11:28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www.microsoft.com/videoplayer/embed/RE4A3R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docs.microsoft.com/learn/modules/explore-azure-synapse-analytics/6-exercise-azure-synapse"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microsoft.com/videoplayer/embed/RE4zTud"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microsoft.com/videoplayer/embed/RE4Akh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learn/modules/explore-provision-deploy-relational-database-offerings-azure/7-exercise-provision-relational-azure-data-services?pivots=postgresq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learn/modules/query-relational-data/6-perform-quer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microsoft.com/"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www.microsoft.com/videoplayer/embed/RE4zTud"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microsoft.com/videoplayer/embed/RE4AwNK"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microsoft.com/videoplayer/embed/RE4AkhH"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microsoft.com/videoplayer/embed/RE4A94T"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microsoft.com/en-us/learn/modules/explore-non-relational-data-stores-azure/6-exercise"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7323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5797441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1/15/2024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122</a:t>
            </a:fld>
            <a:endParaRPr lang="en-US" dirty="0"/>
          </a:p>
        </p:txBody>
      </p:sp>
    </p:spTree>
    <p:extLst>
      <p:ext uri="{BB962C8B-B14F-4D97-AF65-F5344CB8AC3E}">
        <p14:creationId xmlns:p14="http://schemas.microsoft.com/office/powerpoint/2010/main" val="9479222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a:t>
            </a:r>
            <a:r>
              <a:rPr lang="en-US" sz="1800" dirty="0">
                <a:solidFill>
                  <a:srgbClr val="000000"/>
                </a:solidFill>
                <a:effectLst/>
                <a:latin typeface="Calibri" panose="020F0502020204030204" pitchFamily="34" charset="0"/>
                <a:hlinkClick r:id="rId3"/>
              </a:rPr>
              <a:t>https://www.microsoft.com/videoplayer/embed/RE4A3RR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 Factory is a service that can ingest large amounts of raw, unorganized data from relational and non-relational systems, and convert this data into meaningful information.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Data Factory provides a scalable and programmable ingestion engine that you can use to implement complex hybrid extract-transform-load (ETL), extract-load-transform (ELT), and data integration projects.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r>
              <a:rPr lang="en-US" sz="800" b="0" kern="1200" dirty="0">
                <a:solidFill>
                  <a:schemeClr val="tx1"/>
                </a:solidFill>
                <a:effectLst/>
                <a:latin typeface="Segoe UI Light" pitchFamily="34" charset="0"/>
                <a:ea typeface="+mn-ea"/>
                <a:cs typeface="+mn-cs"/>
              </a:rPr>
              <a:t>Azure Data Lake is a collection of analytics and storage services that you can combine to implement a big data solution. It comprises three main elements:</a:t>
            </a:r>
            <a:br>
              <a:rPr lang="en-US" sz="800" b="0" kern="1200" dirty="0">
                <a:solidFill>
                  <a:schemeClr val="tx1"/>
                </a:solidFill>
                <a:effectLst/>
                <a:latin typeface="Segoe UI Light" pitchFamily="34" charset="0"/>
                <a:ea typeface="+mn-ea"/>
                <a:cs typeface="+mn-cs"/>
              </a:rPr>
            </a:br>
            <a:r>
              <a:rPr lang="en-US" sz="800" b="0" kern="1200" dirty="0">
                <a:solidFill>
                  <a:schemeClr val="tx1"/>
                </a:solidFill>
                <a:effectLst/>
                <a:latin typeface="Segoe UI Light" pitchFamily="34" charset="0"/>
                <a:ea typeface="+mn-ea"/>
                <a:cs typeface="+mn-cs"/>
              </a:rPr>
              <a:t>- Data Lake Store</a:t>
            </a:r>
          </a:p>
          <a:p>
            <a:r>
              <a:rPr lang="en-US" sz="800" b="0" kern="1200" dirty="0">
                <a:solidFill>
                  <a:schemeClr val="tx1"/>
                </a:solidFill>
                <a:effectLst/>
                <a:latin typeface="Segoe UI Light" pitchFamily="34" charset="0"/>
                <a:ea typeface="+mn-ea"/>
                <a:cs typeface="+mn-cs"/>
              </a:rPr>
              <a:t>- Data Lake Analytics</a:t>
            </a:r>
          </a:p>
          <a:p>
            <a:r>
              <a:rPr lang="en-US" sz="800" b="0" kern="1200" dirty="0">
                <a:solidFill>
                  <a:schemeClr val="tx1"/>
                </a:solidFill>
                <a:effectLst/>
                <a:latin typeface="Segoe UI Light" pitchFamily="34" charset="0"/>
                <a:ea typeface="+mn-ea"/>
                <a:cs typeface="+mn-cs"/>
              </a:rPr>
              <a:t>- HDInsight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Databricks is an analytics platform optimized for the Microsoft Azure cloud services platform.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Designed with the founders of Apache Spark, Databricks is integrated with Azure to provide one-click setup, streamlined workflows, and an interactive workspace that enables collaboration between data scientists, data engineers, and business analysts.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Synapse Analytics is generalized analytics service. You can use it to read data from many sources, process this data, generate various analyses and models, and save the results.</a:t>
            </a:r>
          </a:p>
          <a:p>
            <a:endParaRPr lang="en-GB"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HDInsight is a managed analytics service in the cloud. It's based on Apache Hadoop, a collection of open-source tools and utilities that enable you to run processing tasks over large amounts of data. HDInsight uses a clustered model, similar to that of Synapse Analytics.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HDInsight stores data using Azure Data Lake storage.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You can use HDInsight to analyze data using frameworks such as Hadoop Map/Reduce, Apache Spark, Apache Hive, Apache Kafka, Apache Storm, R,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7726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Data Factory is a service that can ingest large amounts of raw, unorganized data from relational and non-relational systems, and convert this data into meaningful information. Data Factory provides a scalable and programmable ingestion engine that you can use to implement complex hybrid extract-transform-load (ETL), extract-load-transform (ELT), and data integration projects.</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Using Azure Data Factory, you can create and schedule data-driven workflows (called pipelines) that can ingest data from the disparate data stores used by the gaming company. You can build complex ETL processes that transform data visually with data flows or by using compute services such as Azure HDInsight, Azure Databricks, and Azure SQL Database. You can then publish the transformed data to Azure Synapse Analytics for business intelligence applications to consume.</a:t>
            </a:r>
            <a:endParaRPr lang="en-US" dirty="0"/>
          </a:p>
          <a:p>
            <a:endParaRPr lang="en-US" dirty="0"/>
          </a:p>
        </p:txBody>
      </p:sp>
      <p:sp>
        <p:nvSpPr>
          <p:cNvPr id="4" name="Slide Number Placeholder 3"/>
          <p:cNvSpPr>
            <a:spLocks noGrp="1"/>
          </p:cNvSpPr>
          <p:nvPr>
            <p:ph type="sldNum" sz="quarter" idx="5"/>
          </p:nvPr>
        </p:nvSpPr>
        <p:spPr/>
        <p:txBody>
          <a:bodyPr/>
          <a:lstStyle/>
          <a:p>
            <a:fld id="{854280BA-69C1-462F-A6F9-49A7F1F273BA}" type="slidenum">
              <a:rPr lang="en-US" smtClean="0"/>
              <a:t>125</a:t>
            </a:fld>
            <a:endParaRPr lang="en-US" dirty="0"/>
          </a:p>
        </p:txBody>
      </p:sp>
    </p:spTree>
    <p:extLst>
      <p:ext uri="{BB962C8B-B14F-4D97-AF65-F5344CB8AC3E}">
        <p14:creationId xmlns:p14="http://schemas.microsoft.com/office/powerpoint/2010/main" val="42588138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Data Lake Storage organizes your files into directories and subdirectories for improved file organization. Blob storage can only mimic a directory structure.</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Data Lake Store provides granular security over data, using Access Control Lists. An Access Control List specifies which accounts can access which files and folders in the store. If you are more familiar with Linux, you can use POSIX (Portable Operating System Interface)-style permissions to grant read, write, and search access based on file ownership and group membership of users </a:t>
            </a:r>
          </a:p>
          <a:p>
            <a:pPr algn="l">
              <a:buFont typeface="Arial" panose="020B0604020202020204" pitchFamily="34" charset="0"/>
              <a:buChar char="•"/>
            </a:pPr>
            <a:r>
              <a:rPr lang="en-US" b="0" i="0" dirty="0">
                <a:solidFill>
                  <a:srgbClr val="171717"/>
                </a:solidFill>
                <a:effectLst/>
                <a:latin typeface="Segoe UI" panose="020B0502040204020203" pitchFamily="34" charset="0"/>
              </a:rPr>
              <a:t>Also, you can use directory permissions to enable granular Role-Based Access Control (RBAC) on your data.</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Data Lake Storage is compatible with the Hadoop Distributed File System (HDFS). Hadoop is highly flexible and programmable analysis service, used by many organizations to examine large quantities of data. All Apache Hadoop environments can access data in Azure Data Lake Storage Gen2.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23614912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Databricks is an analytics platform optimized for the Microsoft Azure cloud services platform. Designed with the founders of Apache Spark, Databricks is integrated with Azure to provide one-click setup, streamlined workflows, and an interactive workspace that enables collaboration between data scientists, data engineers, and business analysts.</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Apache Spark is a highly efficient data processing engine that can consume and process large amounts of data very quickly. There are a significant number of Spark libraries you can use to perform tasks such as SQL processing, aggregations, and to build and train machine learning models using your data.</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Azure Databricks provides a graphical user interface where you can define and test your processing step by step, before submitting it as a set of batch tasks. You can create Databricks scripts and query data using languages such as R, Python, and Scala. You write your Spark code using </a:t>
            </a:r>
            <a:r>
              <a:rPr lang="en-US" sz="2000" b="0" i="1" dirty="0">
                <a:solidFill>
                  <a:srgbClr val="171717"/>
                </a:solidFill>
                <a:effectLst/>
                <a:latin typeface="Segoe UI" panose="020B0502040204020203" pitchFamily="34" charset="0"/>
              </a:rPr>
              <a:t>notebooks</a:t>
            </a:r>
            <a:r>
              <a:rPr lang="en-US" sz="2000" b="0" i="0" dirty="0">
                <a:solidFill>
                  <a:srgbClr val="171717"/>
                </a:solidFill>
                <a:effectLst/>
                <a:latin typeface="Segoe UI" panose="020B0502040204020203" pitchFamily="34" charset="0"/>
              </a:rPr>
              <a:t>. A notebook contains </a:t>
            </a:r>
            <a:r>
              <a:rPr lang="en-US" sz="2000" b="0" i="1" dirty="0">
                <a:solidFill>
                  <a:srgbClr val="171717"/>
                </a:solidFill>
                <a:effectLst/>
                <a:latin typeface="Segoe UI" panose="020B0502040204020203" pitchFamily="34" charset="0"/>
              </a:rPr>
              <a:t>cells</a:t>
            </a:r>
            <a:r>
              <a:rPr lang="en-US" sz="2000" b="0" i="0" dirty="0">
                <a:solidFill>
                  <a:srgbClr val="171717"/>
                </a:solidFill>
                <a:effectLst/>
                <a:latin typeface="Segoe UI" panose="020B0502040204020203" pitchFamily="34" charset="0"/>
              </a:rPr>
              <a:t>, each of which contains a separate block of code. When you run a notebook, the code in each cell is passed to Spark in turn for execution.</a:t>
            </a:r>
            <a:endParaRPr lang="en-US" sz="2000" dirty="0"/>
          </a:p>
          <a:p>
            <a:endParaRPr lang="en-US" dirty="0"/>
          </a:p>
        </p:txBody>
      </p:sp>
      <p:sp>
        <p:nvSpPr>
          <p:cNvPr id="4" name="Slide Number Placeholder 3"/>
          <p:cNvSpPr>
            <a:spLocks noGrp="1"/>
          </p:cNvSpPr>
          <p:nvPr>
            <p:ph type="sldNum" sz="quarter" idx="5"/>
          </p:nvPr>
        </p:nvSpPr>
        <p:spPr/>
        <p:txBody>
          <a:bodyPr/>
          <a:lstStyle/>
          <a:p>
            <a:fld id="{D91636E9-2486-48CF-8220-07914262A6C5}" type="slidenum">
              <a:rPr lang="en-US" smtClean="0"/>
              <a:t>127</a:t>
            </a:fld>
            <a:endParaRPr lang="en-US" dirty="0"/>
          </a:p>
        </p:txBody>
      </p:sp>
    </p:spTree>
    <p:extLst>
      <p:ext uri="{BB962C8B-B14F-4D97-AF65-F5344CB8AC3E}">
        <p14:creationId xmlns:p14="http://schemas.microsoft.com/office/powerpoint/2010/main" val="1566689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dirty="0"/>
              <a:t>Instructor notes</a:t>
            </a:r>
          </a:p>
          <a:p>
            <a:pPr marL="0" indent="0">
              <a:buFont typeface="Arial" panose="020B0604020202020204" pitchFamily="34" charset="0"/>
              <a:buNone/>
            </a:pPr>
            <a:endParaRPr lang="en-US" sz="882"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Analytical workloads are typically read-only systems that store vast volumes of historical data or business metrics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Analytics can be based on a snapshot of the data at a given point in time, or a series of snapshots.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An example of analytical information is a report on monthly sales.</a:t>
            </a:r>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7377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Analysis Services enables you to build tabular models to support online analytical processing (OLAP) queries. You can combine data from multiple sources, including Azure SQL Database, Azure Synapse Analytics, Azure Data Lake store, Azure Cosmos DB, and many others. You use these data sources to build models that incorporate your business knowledge.</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Analysis Services includes a graphical designer to help you connect data sources together and define queries that combine, filter, and aggregate data. You can explore this data from within Analysis Services, or you can use a tool such as Microsoft Power BI to visualize the data presented by these models.</a:t>
            </a:r>
            <a:endParaRPr lang="en-US" sz="20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46220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HDInsight is a managed analytics service in the cloud. It's based on Apache Hadoop, a collection of open-source tools and utilities that enable you to run processing tasks over large amounts of data. HDInsight uses a clustered model, similar to that of Synapse Analytics. HDInsight stores data using Azure Data Lake storage. You can use HDInsight to analyze data using frameworks such as Hadoop Map/Reduce, Apache Spark, Apache Hive, Apache Kafka, Apache Storm, R, and more.</a:t>
            </a:r>
            <a:endParaRPr lang="en-US" sz="2000" dirty="0"/>
          </a:p>
          <a:p>
            <a:endParaRPr lang="en-GB" dirty="0"/>
          </a:p>
          <a:p>
            <a:endParaRPr lang="en-US" dirty="0"/>
          </a:p>
        </p:txBody>
      </p:sp>
      <p:sp>
        <p:nvSpPr>
          <p:cNvPr id="4" name="Slide Number Placeholder 3"/>
          <p:cNvSpPr>
            <a:spLocks noGrp="1"/>
          </p:cNvSpPr>
          <p:nvPr>
            <p:ph type="sldNum" sz="quarter" idx="5"/>
          </p:nvPr>
        </p:nvSpPr>
        <p:spPr/>
        <p:txBody>
          <a:bodyPr/>
          <a:lstStyle/>
          <a:p>
            <a:fld id="{AE8034DF-6CB9-4A7B-8957-5519130699B5}" type="slidenum">
              <a:rPr lang="en-US" smtClean="0"/>
              <a:t>129</a:t>
            </a:fld>
            <a:endParaRPr lang="en-US" dirty="0"/>
          </a:p>
        </p:txBody>
      </p:sp>
    </p:spTree>
    <p:extLst>
      <p:ext uri="{BB962C8B-B14F-4D97-AF65-F5344CB8AC3E}">
        <p14:creationId xmlns:p14="http://schemas.microsoft.com/office/powerpoint/2010/main" val="3593523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1/15/2024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132</a:t>
            </a:fld>
            <a:endParaRPr lang="en-US" dirty="0"/>
          </a:p>
        </p:txBody>
      </p:sp>
    </p:spTree>
    <p:extLst>
      <p:ext uri="{BB962C8B-B14F-4D97-AF65-F5344CB8AC3E}">
        <p14:creationId xmlns:p14="http://schemas.microsoft.com/office/powerpoint/2010/main" val="26949035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is a data ingestion and transformation service that allows you to load raw data from many different sources, both on-premises and in the cloud.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As it ingests the data, Data Factory can clean, transform, and restructure the data, before loading it into a repository such as a data warehouse. Once the data is in the data warehouse, you can analyze it.</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PolyBase is a feature of SQL Server and Azure Synapse Analytics that enables you to run Transact-SQL queries that read data from external data sources. PolyBase makes these external data sources appear like tables in a SQL database.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Using PolyBase, you can read data managed by Hadoop, Spark, and Azure Blob Storage, as well as other database management systems such as Cosmos DB, Oracle, Teradata, and MongoDB.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SQL Server Integration Services (SSIS) is a platform for building enterprise-level data integration and data transformations solutions.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SSIS to solve complex business problems by copying or downloading files, loading data warehouses, cleaning and mining data, and managing SQL database objects and data. SSIS is part of Microsoft SQL Server.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Databricks can process data held in many different types of storage, including Azure Blob storage, Azure Data Lake Store, Hadoop storage, flat files, SQL databases, and data warehouses, and Azure services such as Cosmos DB. Databricks can also process streaming data. For example, you could capture data being streamed from sensors and other devices.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4636970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can incorporate Azure Databricks notebooks into a pipeline. A pipeline can pass parameters to a notebook. These parameters can specify which data to read and analyze. The notebook can save the results, which the Azure Data Factory pipeline can use in subsequent activities.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5826812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SQL pool</a:t>
            </a:r>
            <a:r>
              <a:rPr lang="en-US" sz="882" b="0" kern="1200" dirty="0">
                <a:solidFill>
                  <a:schemeClr val="tx1"/>
                </a:solidFill>
                <a:effectLst/>
                <a:latin typeface="Segoe UI Light" pitchFamily="34" charset="0"/>
                <a:ea typeface="+mn-ea"/>
                <a:cs typeface="+mn-cs"/>
              </a:rPr>
              <a:t>: This is a collection of servers running Transact-SQL. Transact-SQL is the dialect of SQL used by Azure SQL Database, and Microsoft SQL Server. You write your data processing logic using Transact-SQL.</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Spark pool</a:t>
            </a:r>
            <a:r>
              <a:rPr lang="en-US" sz="882" b="0" kern="1200" dirty="0">
                <a:solidFill>
                  <a:schemeClr val="tx1"/>
                </a:solidFill>
                <a:effectLst/>
                <a:latin typeface="Segoe UI Light" pitchFamily="34" charset="0"/>
                <a:ea typeface="+mn-ea"/>
                <a:cs typeface="+mn-cs"/>
              </a:rPr>
              <a:t>: This is a cluster of servers running Apache Spark to process data. </a:t>
            </a:r>
          </a:p>
          <a:p>
            <a:r>
              <a:rPr lang="en-US" sz="882" b="0" kern="1200" dirty="0">
                <a:solidFill>
                  <a:schemeClr val="tx1"/>
                </a:solidFill>
                <a:effectLst/>
                <a:latin typeface="Segoe UI Light" pitchFamily="34" charset="0"/>
                <a:ea typeface="+mn-ea"/>
                <a:cs typeface="+mn-cs"/>
              </a:rPr>
              <a:t>You write your data processing logic using one of the four supported languages: Python, Scala, SQL, and C# (via .NET for Apache Spark). Spark pools support Azure Machine Learning through integration with the SparkML and AzureML packages.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Pipelines</a:t>
            </a:r>
            <a:r>
              <a:rPr lang="en-US" sz="882" b="0" kern="1200" dirty="0">
                <a:solidFill>
                  <a:schemeClr val="tx1"/>
                </a:solidFill>
                <a:effectLst/>
                <a:latin typeface="Segoe UI Light" pitchFamily="34" charset="0"/>
                <a:ea typeface="+mn-ea"/>
                <a:cs typeface="+mn-cs"/>
              </a:rPr>
              <a:t>: A Synapse pipeline is a logical grouping of activities that together perform a task. </a:t>
            </a:r>
          </a:p>
          <a:p>
            <a:r>
              <a:rPr lang="en-US" sz="882" b="0" kern="1200" dirty="0">
                <a:solidFill>
                  <a:schemeClr val="tx1"/>
                </a:solidFill>
                <a:effectLst/>
                <a:latin typeface="Segoe UI Light" pitchFamily="34" charset="0"/>
                <a:ea typeface="+mn-ea"/>
                <a:cs typeface="+mn-cs"/>
              </a:rPr>
              <a:t>The activities in a pipeline define actions to perform on your data. For example, you might use a copy activity to transform data from a source dataset to a destination dataset. You could include activities that transform the data as it is transferred, or you might combine data from multiple sources together.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Link</a:t>
            </a:r>
            <a:r>
              <a:rPr lang="en-US" sz="882" b="0" kern="1200" dirty="0">
                <a:solidFill>
                  <a:schemeClr val="tx1"/>
                </a:solidFill>
                <a:effectLst/>
                <a:latin typeface="Segoe UI Light" pitchFamily="34" charset="0"/>
                <a:ea typeface="+mn-ea"/>
                <a:cs typeface="+mn-cs"/>
              </a:rPr>
              <a:t>: This component allows you to connect to Cosmos DB. You can use it to perform near real-time analytics over the operational data stored in a Cosmos DB database.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Studio</a:t>
            </a:r>
            <a:r>
              <a:rPr lang="en-US" sz="882" b="0" kern="1200" dirty="0">
                <a:solidFill>
                  <a:schemeClr val="tx1"/>
                </a:solidFill>
                <a:effectLst/>
                <a:latin typeface="Segoe UI Light" pitchFamily="34" charset="0"/>
                <a:ea typeface="+mn-ea"/>
                <a:cs typeface="+mn-cs"/>
              </a:rPr>
              <a:t>: This is a web user interface that enables data engineers to access all the Synapse Analytics tools. You can use Synapse Studio to create SQL and Spark pools, define and run pipelines, and configure links to external data sources.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10666164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176"/>
              </a:spcBef>
            </a:pPr>
            <a:r>
              <a:rPr lang="en-US" sz="900" dirty="0"/>
              <a:t>Go to the exercise </a:t>
            </a:r>
            <a:r>
              <a:rPr lang="en-US" sz="900" dirty="0">
                <a:latin typeface="+mj-lt"/>
                <a:hlinkClick r:id="rId3"/>
              </a:rPr>
              <a:t>Provision non-relational Azure data services</a:t>
            </a:r>
            <a:r>
              <a:rPr lang="en-US" sz="900" dirty="0"/>
              <a:t> on Microsoft Learn and follow the instructions in the module to create data stores.</a:t>
            </a:r>
          </a:p>
          <a:p>
            <a:pPr>
              <a:spcBef>
                <a:spcPts val="1176"/>
              </a:spcBef>
            </a:pPr>
            <a:endParaRPr lang="en-US" sz="900" b="1" dirty="0"/>
          </a:p>
          <a:p>
            <a:pPr>
              <a:spcBef>
                <a:spcPts val="1176"/>
              </a:spcBef>
            </a:pPr>
            <a:r>
              <a:rPr lang="en-US" sz="900" b="1" dirty="0"/>
              <a:t>NOTE</a:t>
            </a:r>
            <a:r>
              <a:rPr lang="en-US" sz="900" dirty="0"/>
              <a:t>: To complete this exercise, you'll need a Microsoft Azure subscription. If you don't already have one, you can sign up for a free trial at https://azure.microsoft.com/free.</a:t>
            </a:r>
            <a:endParaRPr lang="en-US" sz="900" b="0" i="0" u="none" strike="noStrike" baseline="0" dirty="0">
              <a:solidFill>
                <a:srgbClr val="000000"/>
              </a:solidFill>
              <a:latin typeface="Segoe UI" panose="020B0502040204020203" pitchFamily="34" charset="0"/>
            </a:endParaRPr>
          </a:p>
          <a:p>
            <a:pPr marL="0" indent="0">
              <a:buFont typeface="Arial" panose="020B0604020202020204" pitchFamily="34" charset="0"/>
              <a:buNone/>
            </a:pPr>
            <a:endParaRPr lang="en-US" sz="900" b="1" i="0" u="none" strike="noStrike" baseline="0" dirty="0">
              <a:solidFill>
                <a:srgbClr val="000000"/>
              </a:solidFill>
              <a:latin typeface="Segoe UI" panose="020B0502040204020203" pitchFamily="34" charset="0"/>
            </a:endParaRPr>
          </a:p>
          <a:p>
            <a:pPr marL="0" indent="0">
              <a:buFont typeface="Arial" panose="020B0604020202020204" pitchFamily="34" charset="0"/>
              <a:buNone/>
            </a:pPr>
            <a:r>
              <a:rPr lang="en-US" sz="900" b="1" i="0" u="none" strike="noStrike" baseline="0" dirty="0">
                <a:solidFill>
                  <a:srgbClr val="000000"/>
                </a:solidFill>
                <a:latin typeface="Segoe UI" panose="020B0502040204020203" pitchFamily="34" charset="0"/>
              </a:rPr>
              <a:t>NOTE</a:t>
            </a:r>
            <a:r>
              <a:rPr lang="en-US" sz="900" b="0" i="0" u="none" strike="noStrike" baseline="0" dirty="0">
                <a:solidFill>
                  <a:srgbClr val="000000"/>
                </a:solidFill>
                <a:latin typeface="Segoe UI" panose="020B0502040204020203" pitchFamily="34" charset="0"/>
              </a:rPr>
              <a:t>: Students can try this on their own on Learn (see Skillpipe materials), but will require their own Azure subscription to complete this exercise.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1320109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1/15/2024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227146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Differences between batch and streaming</a:t>
            </a:r>
            <a:endParaRPr lang="en-GB" b="0" dirty="0"/>
          </a:p>
          <a:p>
            <a:endParaRPr lang="en-GB" b="0" dirty="0"/>
          </a:p>
          <a:p>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*Data Scope*</a:t>
            </a:r>
            <a:r>
              <a:rPr lang="en-US" sz="882" b="0" kern="1200" dirty="0">
                <a:solidFill>
                  <a:schemeClr val="tx1"/>
                </a:solidFill>
                <a:effectLst/>
                <a:latin typeface="Segoe UI Light" pitchFamily="34" charset="0"/>
                <a:ea typeface="+mn-ea"/>
                <a:cs typeface="+mn-cs"/>
              </a:rPr>
              <a:t>: Batch processing can process all the data in the dataset. Stream processing typically only has access to the most recent data received, or within a rolling time window (the last 30 seconds, for example).</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*Data Size*</a:t>
            </a:r>
            <a:r>
              <a:rPr lang="en-US" sz="882" b="0" kern="1200" dirty="0">
                <a:solidFill>
                  <a:schemeClr val="tx1"/>
                </a:solidFill>
                <a:effectLst/>
                <a:latin typeface="Segoe UI Light" pitchFamily="34" charset="0"/>
                <a:ea typeface="+mn-ea"/>
                <a:cs typeface="+mn-cs"/>
              </a:rPr>
              <a:t>: Batch processing is suitable for handling large datasets efficiently. Stream processing is intended for individual records or </a:t>
            </a:r>
            <a:r>
              <a:rPr lang="en-US" sz="882" b="0" i="1" kern="1200" dirty="0">
                <a:solidFill>
                  <a:schemeClr val="tx1"/>
                </a:solidFill>
                <a:effectLst/>
                <a:latin typeface="Segoe UI Light" pitchFamily="34" charset="0"/>
                <a:ea typeface="+mn-ea"/>
                <a:cs typeface="+mn-cs"/>
              </a:rPr>
              <a:t>*micro batches*</a:t>
            </a:r>
            <a:r>
              <a:rPr lang="en-US" sz="882" b="0" kern="1200" dirty="0">
                <a:solidFill>
                  <a:schemeClr val="tx1"/>
                </a:solidFill>
                <a:effectLst/>
                <a:latin typeface="Segoe UI Light" pitchFamily="34" charset="0"/>
                <a:ea typeface="+mn-ea"/>
                <a:cs typeface="+mn-cs"/>
              </a:rPr>
              <a:t> consisting of few records.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*Performance*</a:t>
            </a:r>
            <a:r>
              <a:rPr lang="en-US" sz="882" b="0" kern="1200" dirty="0">
                <a:solidFill>
                  <a:schemeClr val="tx1"/>
                </a:solidFill>
                <a:effectLst/>
                <a:latin typeface="Segoe UI Light" pitchFamily="34" charset="0"/>
                <a:ea typeface="+mn-ea"/>
                <a:cs typeface="+mn-cs"/>
              </a:rPr>
              <a:t>: The latency for batch processing is typically a few hours. Stream processing typically occurs immediately, with latency in the order of seconds or milliseconds. Latency is the time taken for the data to be received and processed.</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t>
            </a:r>
            <a:r>
              <a:rPr lang="en-US" sz="882" b="0" i="1" kern="1200" dirty="0">
                <a:solidFill>
                  <a:schemeClr val="tx1"/>
                </a:solidFill>
                <a:effectLst/>
                <a:latin typeface="Segoe UI Light" pitchFamily="34" charset="0"/>
                <a:ea typeface="+mn-ea"/>
                <a:cs typeface="+mn-cs"/>
              </a:rPr>
              <a:t>*Analysis*</a:t>
            </a:r>
            <a:r>
              <a:rPr lang="en-US" sz="882" b="0" kern="1200" dirty="0">
                <a:solidFill>
                  <a:schemeClr val="tx1"/>
                </a:solidFill>
                <a:effectLst/>
                <a:latin typeface="Segoe UI Light" pitchFamily="34" charset="0"/>
                <a:ea typeface="+mn-ea"/>
                <a:cs typeface="+mn-cs"/>
              </a:rPr>
              <a:t>: You typically use batch processing for performing complex analytics. Stream processing is used for simple response functions, aggregates, or calculations such as rolling averages.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97077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1/15/2024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138</a:t>
            </a:fld>
            <a:endParaRPr lang="en-US" dirty="0"/>
          </a:p>
        </p:txBody>
      </p:sp>
    </p:spTree>
    <p:extLst>
      <p:ext uri="{BB962C8B-B14F-4D97-AF65-F5344CB8AC3E}">
        <p14:creationId xmlns:p14="http://schemas.microsoft.com/office/powerpoint/2010/main" val="24552770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140</a:t>
            </a:fld>
            <a:endParaRPr lang="en-US" dirty="0"/>
          </a:p>
        </p:txBody>
      </p:sp>
    </p:spTree>
    <p:extLst>
      <p:ext uri="{BB962C8B-B14F-4D97-AF65-F5344CB8AC3E}">
        <p14:creationId xmlns:p14="http://schemas.microsoft.com/office/powerpoint/2010/main" val="26949035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Here are the basic building blocks in Power BI:</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Visualizations</a:t>
            </a:r>
          </a:p>
          <a:p>
            <a:r>
              <a:rPr lang="en-US" sz="882" b="0" kern="1200" dirty="0">
                <a:solidFill>
                  <a:schemeClr val="tx1"/>
                </a:solidFill>
                <a:effectLst/>
                <a:latin typeface="Segoe UI Light" pitchFamily="34" charset="0"/>
                <a:ea typeface="+mn-ea"/>
                <a:cs typeface="+mn-cs"/>
              </a:rPr>
              <a:t>* Datasets</a:t>
            </a:r>
          </a:p>
          <a:p>
            <a:r>
              <a:rPr lang="en-US" sz="882" b="0" kern="1200" dirty="0">
                <a:solidFill>
                  <a:schemeClr val="tx1"/>
                </a:solidFill>
                <a:effectLst/>
                <a:latin typeface="Segoe UI Light" pitchFamily="34" charset="0"/>
                <a:ea typeface="+mn-ea"/>
                <a:cs typeface="+mn-cs"/>
              </a:rPr>
              <a:t>* Reports</a:t>
            </a:r>
          </a:p>
          <a:p>
            <a:r>
              <a:rPr lang="en-US" sz="882" b="0" kern="1200" dirty="0">
                <a:solidFill>
                  <a:schemeClr val="tx1"/>
                </a:solidFill>
                <a:effectLst/>
                <a:latin typeface="Segoe UI Light" pitchFamily="34" charset="0"/>
                <a:ea typeface="+mn-ea"/>
                <a:cs typeface="+mn-cs"/>
              </a:rPr>
              <a:t>* Dashboards</a:t>
            </a:r>
          </a:p>
          <a:p>
            <a:r>
              <a:rPr lang="en-US" sz="882" b="0" kern="1200" dirty="0">
                <a:solidFill>
                  <a:schemeClr val="tx1"/>
                </a:solidFill>
                <a:effectLst/>
                <a:latin typeface="Segoe UI Light" pitchFamily="34" charset="0"/>
                <a:ea typeface="+mn-ea"/>
                <a:cs typeface="+mn-cs"/>
              </a:rPr>
              <a:t>* Tiles</a:t>
            </a:r>
          </a:p>
          <a:p>
            <a:endParaRPr lang="en-US" dirty="0"/>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1. Bring data into Power BI Desktop as a dataset and create a report.</a:t>
            </a:r>
          </a:p>
          <a:p>
            <a:r>
              <a:rPr lang="en-US" sz="882" b="0" kern="1200" dirty="0">
                <a:solidFill>
                  <a:schemeClr val="tx1"/>
                </a:solidFill>
                <a:effectLst/>
                <a:latin typeface="Segoe UI Light" pitchFamily="34" charset="0"/>
                <a:ea typeface="+mn-ea"/>
                <a:cs typeface="+mn-cs"/>
              </a:rPr>
              <a:t>2. Publish to the Power BI service, where you can create new tiles and visualizations or build dashboards.</a:t>
            </a:r>
          </a:p>
          <a:p>
            <a:r>
              <a:rPr lang="en-US" sz="882" b="0" kern="1200" dirty="0">
                <a:solidFill>
                  <a:schemeClr val="tx1"/>
                </a:solidFill>
                <a:effectLst/>
                <a:latin typeface="Segoe UI Light" pitchFamily="34" charset="0"/>
                <a:ea typeface="+mn-ea"/>
                <a:cs typeface="+mn-cs"/>
              </a:rPr>
              <a:t>3. Share dashboards with others, especially people who are on the go.</a:t>
            </a:r>
          </a:p>
          <a:p>
            <a:r>
              <a:rPr lang="en-US" sz="882" b="0" kern="1200" dirty="0">
                <a:solidFill>
                  <a:schemeClr val="tx1"/>
                </a:solidFill>
                <a:effectLst/>
                <a:latin typeface="Segoe UI Light" pitchFamily="34" charset="0"/>
                <a:ea typeface="+mn-ea"/>
                <a:cs typeface="+mn-cs"/>
              </a:rPr>
              <a:t>4. View and interact with shared dashboards and reports in Power BI Mobile apps.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33334990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AU" sz="2000" dirty="0"/>
              <a:t>There are a few elements of Power BI, with three being:</a:t>
            </a:r>
          </a:p>
          <a:p>
            <a:pPr marL="171450" indent="-171450">
              <a:buFontTx/>
              <a:buChar char="-"/>
            </a:pPr>
            <a:r>
              <a:rPr lang="en-AU" sz="2000" dirty="0"/>
              <a:t>The windows application called ‘Power BI Desktop’</a:t>
            </a:r>
          </a:p>
          <a:p>
            <a:pPr marL="171450" indent="-171450">
              <a:buFontTx/>
              <a:buChar char="-"/>
            </a:pPr>
            <a:r>
              <a:rPr lang="en-AU" sz="2000" dirty="0"/>
              <a:t>The Online SaaS Service called ‘Power BI Service’</a:t>
            </a:r>
          </a:p>
          <a:p>
            <a:pPr marL="171450" indent="-171450">
              <a:buFontTx/>
              <a:buChar char="-"/>
            </a:pPr>
            <a:r>
              <a:rPr lang="en-AU" sz="2000" dirty="0"/>
              <a:t>The Power BI apps for Windows, iOS and Android.</a:t>
            </a:r>
          </a:p>
          <a:p>
            <a:pPr marL="171450" indent="-171450">
              <a:buFontTx/>
              <a:buChar char="-"/>
            </a:pPr>
            <a:endParaRPr lang="en-AU" sz="2000" dirty="0"/>
          </a:p>
          <a:p>
            <a:pPr marL="0" indent="0">
              <a:buFontTx/>
              <a:buNone/>
            </a:pPr>
            <a:r>
              <a:rPr lang="en-AU" sz="2000" dirty="0"/>
              <a:t>There is also the Power BI Report Builder, to create reports to share via the Power BI Service</a:t>
            </a:r>
          </a:p>
          <a:p>
            <a:pPr marL="0" indent="0">
              <a:buFontTx/>
              <a:buNone/>
            </a:pPr>
            <a:r>
              <a:rPr lang="en-AU" sz="2000" dirty="0"/>
              <a:t>and the Power BI Report Server, an on-prem server where you can publish your Power BI reports after creating it via Power BI Desktop</a:t>
            </a:r>
          </a:p>
          <a:p>
            <a:pPr marL="0" indent="0">
              <a:buFontTx/>
              <a:buNone/>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790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i="0" u="none" strike="noStrike" baseline="0" dirty="0">
                <a:solidFill>
                  <a:srgbClr val="000000"/>
                </a:solidFill>
                <a:latin typeface="Segoe UI" panose="020B0502040204020203" pitchFamily="34" charset="0"/>
              </a:rPr>
              <a:t>Visualization </a:t>
            </a:r>
            <a:r>
              <a:rPr lang="en-US" sz="1200" b="0" i="0" u="none" strike="noStrike" baseline="0" dirty="0">
                <a:solidFill>
                  <a:srgbClr val="000000"/>
                </a:solidFill>
                <a:latin typeface="Segoe UI" panose="020B0502040204020203" pitchFamily="34" charset="0"/>
              </a:rPr>
              <a:t>(sometimes also referred to as a </a:t>
            </a:r>
            <a:r>
              <a:rPr lang="en-US" sz="1200" b="1" i="0" u="none" strike="noStrike" baseline="0" dirty="0">
                <a:solidFill>
                  <a:srgbClr val="000000"/>
                </a:solidFill>
                <a:latin typeface="Segoe UI" panose="020B0502040204020203" pitchFamily="34" charset="0"/>
              </a:rPr>
              <a:t>visual</a:t>
            </a:r>
            <a:r>
              <a:rPr lang="en-US" sz="1200" b="0" i="0" u="none" strike="noStrike" baseline="0" dirty="0">
                <a:solidFill>
                  <a:srgbClr val="000000"/>
                </a:solidFill>
                <a:latin typeface="Segoe UI" panose="020B0502040204020203" pitchFamily="34" charset="0"/>
              </a:rPr>
              <a:t>) is a visual representation of data, like a chart, a color-coded map, or other interesting things you can create to represent your data visually. Power BI has all sorts of visualization types, and more are coming all the time. </a:t>
            </a:r>
            <a:endParaRPr lang="en-US" b="0" i="0" dirty="0">
              <a:solidFill>
                <a:srgbClr val="D4D4D4"/>
              </a:solidFill>
              <a:effectLst/>
              <a:latin typeface="-apple-system"/>
            </a:endParaRPr>
          </a:p>
          <a:p>
            <a:endParaRPr lang="en-AU" dirty="0"/>
          </a:p>
          <a:p>
            <a:r>
              <a:rPr lang="en-US" sz="1200" b="0" i="0" u="none" strike="noStrike" baseline="0" dirty="0">
                <a:solidFill>
                  <a:srgbClr val="000000"/>
                </a:solidFill>
                <a:latin typeface="Segoe UI" panose="020B0502040204020203" pitchFamily="34" charset="0"/>
              </a:rPr>
              <a:t>A </a:t>
            </a:r>
            <a:r>
              <a:rPr lang="en-US" sz="1200" b="1" i="0" u="none" strike="noStrike" baseline="0" dirty="0">
                <a:solidFill>
                  <a:srgbClr val="000000"/>
                </a:solidFill>
                <a:latin typeface="Segoe UI" panose="020B0502040204020203" pitchFamily="34" charset="0"/>
              </a:rPr>
              <a:t>dataset </a:t>
            </a:r>
            <a:r>
              <a:rPr lang="en-US" sz="1200" b="0" i="0" u="none" strike="noStrike" baseline="0" dirty="0">
                <a:solidFill>
                  <a:srgbClr val="000000"/>
                </a:solidFill>
                <a:latin typeface="Segoe UI" panose="020B0502040204020203" pitchFamily="34" charset="0"/>
              </a:rPr>
              <a:t>is a collection of data that Power BI uses to create its visualizations. </a:t>
            </a:r>
            <a:r>
              <a:rPr lang="en-US" sz="1200" b="1" i="0" u="none" strike="noStrike" baseline="0" dirty="0">
                <a:solidFill>
                  <a:srgbClr val="000000"/>
                </a:solidFill>
                <a:latin typeface="Segoe UI" panose="020B0502040204020203" pitchFamily="34" charset="0"/>
              </a:rPr>
              <a:t>Datasets </a:t>
            </a:r>
            <a:r>
              <a:rPr lang="en-US" sz="1200" b="0" i="0" u="none" strike="noStrike" baseline="0" dirty="0">
                <a:solidFill>
                  <a:srgbClr val="000000"/>
                </a:solidFill>
                <a:latin typeface="Segoe UI" panose="020B0502040204020203" pitchFamily="34" charset="0"/>
              </a:rPr>
              <a:t>can also be a combination of many different sources, which you can filter and combine to provide a unique collection of data (a dataset) for use in Power BI. </a:t>
            </a:r>
            <a:endParaRPr lang="en-AU" dirty="0"/>
          </a:p>
          <a:p>
            <a:endParaRPr lang="en-AU" dirty="0"/>
          </a:p>
          <a:p>
            <a:r>
              <a:rPr lang="en-US" sz="1200" b="0" i="0" u="none" strike="noStrike" baseline="0" dirty="0">
                <a:solidFill>
                  <a:srgbClr val="000000"/>
                </a:solidFill>
                <a:latin typeface="Segoe UI" panose="020B0502040204020203" pitchFamily="34" charset="0"/>
              </a:rPr>
              <a:t>In Power BI, a </a:t>
            </a:r>
            <a:r>
              <a:rPr lang="en-US" sz="1200" b="1" i="0" u="none" strike="noStrike" baseline="0" dirty="0">
                <a:solidFill>
                  <a:srgbClr val="000000"/>
                </a:solidFill>
                <a:latin typeface="Segoe UI" panose="020B0502040204020203" pitchFamily="34" charset="0"/>
              </a:rPr>
              <a:t>report </a:t>
            </a:r>
            <a:r>
              <a:rPr lang="en-US" sz="1200" b="0" i="0" u="none" strike="noStrike" baseline="0" dirty="0">
                <a:solidFill>
                  <a:srgbClr val="000000"/>
                </a:solidFill>
                <a:latin typeface="Segoe UI" panose="020B0502040204020203" pitchFamily="34" charset="0"/>
              </a:rPr>
              <a:t>is a collection of visualizations that appear together on one or more pages. Just like any other report you might create for a sales presentation or write for a school assignment, a report in Power BI is a collection of items that are related to each other. </a:t>
            </a:r>
            <a:endParaRPr lang="en-AU" dirty="0"/>
          </a:p>
          <a:p>
            <a:endParaRPr lang="en-AU" dirty="0"/>
          </a:p>
          <a:p>
            <a:r>
              <a:rPr lang="en-US" sz="1200" b="0" i="0" u="none" strike="noStrike" baseline="0" dirty="0">
                <a:solidFill>
                  <a:srgbClr val="000000"/>
                </a:solidFill>
                <a:latin typeface="Segoe UI" panose="020B0502040204020203" pitchFamily="34" charset="0"/>
              </a:rPr>
              <a:t>When you're ready to share a single page from a report, or a collection of visualizations, you create a </a:t>
            </a:r>
            <a:r>
              <a:rPr lang="en-US" sz="1200" b="1" i="0" u="none" strike="noStrike" baseline="0" dirty="0">
                <a:solidFill>
                  <a:srgbClr val="000000"/>
                </a:solidFill>
                <a:latin typeface="Segoe UI" panose="020B0502040204020203" pitchFamily="34" charset="0"/>
              </a:rPr>
              <a:t>dashboard</a:t>
            </a:r>
            <a:r>
              <a:rPr lang="en-US" sz="1200" b="0" i="0" u="none" strike="noStrike" baseline="0" dirty="0">
                <a:solidFill>
                  <a:srgbClr val="000000"/>
                </a:solidFill>
                <a:latin typeface="Segoe UI" panose="020B0502040204020203" pitchFamily="34" charset="0"/>
              </a:rPr>
              <a:t>. Much like the dashboard in a car, a Power BI </a:t>
            </a:r>
            <a:r>
              <a:rPr lang="en-US" sz="1200" b="1" i="0" u="none" strike="noStrike" baseline="0" dirty="0">
                <a:solidFill>
                  <a:srgbClr val="000000"/>
                </a:solidFill>
                <a:latin typeface="Segoe UI" panose="020B0502040204020203" pitchFamily="34" charset="0"/>
              </a:rPr>
              <a:t>dashboard </a:t>
            </a:r>
            <a:r>
              <a:rPr lang="en-US" sz="1200" b="0" i="0" u="none" strike="noStrike" baseline="0" dirty="0">
                <a:solidFill>
                  <a:srgbClr val="000000"/>
                </a:solidFill>
                <a:latin typeface="Segoe UI" panose="020B0502040204020203" pitchFamily="34" charset="0"/>
              </a:rPr>
              <a:t>is a collection of visuals from a single page that you can share with others. Often, it's a selected group of visuals that provide quick insight into the data or story you're trying to present. </a:t>
            </a:r>
            <a:endParaRPr lang="en-AU" dirty="0"/>
          </a:p>
          <a:p>
            <a:endParaRPr lang="en-AU" dirty="0"/>
          </a:p>
          <a:p>
            <a:r>
              <a:rPr lang="en-US" sz="1200" b="0" i="0" u="none" strike="noStrike" baseline="0" dirty="0">
                <a:solidFill>
                  <a:srgbClr val="000000"/>
                </a:solidFill>
                <a:latin typeface="Segoe UI" panose="020B0502040204020203" pitchFamily="34" charset="0"/>
              </a:rPr>
              <a:t>In Power BI, a </a:t>
            </a:r>
            <a:r>
              <a:rPr lang="en-US" sz="1200" b="1" i="0" u="none" strike="noStrike" baseline="0" dirty="0">
                <a:solidFill>
                  <a:srgbClr val="000000"/>
                </a:solidFill>
                <a:latin typeface="Segoe UI" panose="020B0502040204020203" pitchFamily="34" charset="0"/>
              </a:rPr>
              <a:t>tile </a:t>
            </a:r>
            <a:r>
              <a:rPr lang="en-US" sz="1200" b="0" i="0" u="none" strike="noStrike" baseline="0" dirty="0">
                <a:solidFill>
                  <a:srgbClr val="000000"/>
                </a:solidFill>
                <a:latin typeface="Segoe UI" panose="020B0502040204020203" pitchFamily="34" charset="0"/>
              </a:rPr>
              <a:t>is a single visualization on a report or a dashboard. It's the rectangular box that holds an individual visual. In the following image, you see one tile, which is also surrounded by other tiles.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82533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1/15/2024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choose not to cover “Explore roles and responsibilities in the world of data” lesson, remove from this agenda slide and hide slides 11-17. This lesson is optional as it is not covered in the DP-900 exam objective domain and might cause this course to run long. Students can learn this content by doing the self-paced module on Learn here </a:t>
            </a:r>
            <a:r>
              <a:rPr lang="en-US" b="1" dirty="0"/>
              <a:t>https://docs.microsoft.com/learn/modules/explore-roles-responsibilities-world-of-data/</a:t>
            </a:r>
            <a:r>
              <a:rPr lang="en-US" dirty="0"/>
              <a:t>.  </a:t>
            </a:r>
            <a:r>
              <a:rPr lang="en-US"/>
              <a:t>Additionally, this content is in the student handbook Skillpipe content.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0515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65841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b="0" dirty="0"/>
          </a:p>
          <a:p>
            <a:r>
              <a:rPr lang="en-GB" b="0" dirty="0"/>
              <a:t>Discuss the three roles that are listed, but consider that in real-world scenarios, actual job roles might be a combination of these roles, or a subset of a single role, based on the size of the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63718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If you have time, show the tools, particularly the differences between Azure Data Studio and SQL Server Management Studio.</a:t>
            </a:r>
          </a:p>
          <a:p>
            <a:endParaRPr lang="en-GB" dirty="0"/>
          </a:p>
          <a:p>
            <a:r>
              <a:rPr lang="en-GB" dirty="0"/>
              <a:t>Key advantage of Azure Data Studio is that it is multi-platform.</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9587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22487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a:p>
            <a:endParaRPr lang="en-US" dirty="0"/>
          </a:p>
          <a:p>
            <a:r>
              <a:rPr lang="en-US" dirty="0"/>
              <a:t>This should be covered very briefly because the concepts will be covered in depth in Module 2.</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09062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0002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1/15/2024 11:28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The main characteristics of a relational database are:</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All data is tabular. Entities are modeled as tables, each instance of an entity is a row in the table, and each property is defined as a column.</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All rows in the same table have the same set of columns.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 table can contain any number of rows.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 primary key uniquely identifies each row in a table. No two rows can share the same primary key. </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A foreign key references rows in another, related table. For each value in the foreign key column, there should be a row with the same value in the corresponding primary key column in the other table.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728058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This is now normalized and there would also be a link to a SalesPerson table.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20667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1</a:t>
            </a:r>
            <a:r>
              <a:rPr lang="en-GB" baseline="30000" dirty="0"/>
              <a:t>st</a:t>
            </a:r>
            <a:r>
              <a:rPr lang="en-GB" dirty="0"/>
              <a:t> Normal Form (1NF) – Each cell should only contain one value</a:t>
            </a:r>
          </a:p>
          <a:p>
            <a:r>
              <a:rPr lang="en-GB" dirty="0"/>
              <a:t>2</a:t>
            </a:r>
            <a:r>
              <a:rPr lang="en-GB" baseline="30000" dirty="0"/>
              <a:t>nd</a:t>
            </a:r>
            <a:r>
              <a:rPr lang="en-GB" dirty="0"/>
              <a:t> normal form (2NF) – Every non-key column depends upon the whole key</a:t>
            </a:r>
          </a:p>
          <a:p>
            <a:r>
              <a:rPr lang="en-GB" dirty="0"/>
              <a:t>3</a:t>
            </a:r>
            <a:r>
              <a:rPr lang="en-GB" baseline="30000" dirty="0"/>
              <a:t>rd</a:t>
            </a:r>
            <a:r>
              <a:rPr lang="en-GB" dirty="0"/>
              <a:t> Normal form (3NF) – Columns do not depend on any non-key columns</a:t>
            </a:r>
          </a:p>
          <a:p>
            <a:endParaRPr lang="en-GB" dirty="0"/>
          </a:p>
          <a:p>
            <a:r>
              <a:rPr lang="en-GB" dirty="0"/>
              <a:t>In the above example, in the Orders table, Customer Phone depends upon Customer Name which breaks 3NF. This is resolved on the next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76016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This is now normalized and there would also be a link to a SalesPerson table.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86018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Use an analogy of a book index. Without the index, you would have to read the whole book every time you wanted to find something. The disadvantage of an index is that every time you update information in the book, you need to update the index.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07296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dirty="0"/>
              <a:t>Views don’t contain data, they just define how it is displayed.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995539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should be covered very briefly because the concepts will be covered in depth in Module 3. Do not go into much more detail than what is presented on slide.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13281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Data doesn’t follow rules of relational data.</a:t>
            </a:r>
          </a:p>
          <a:p>
            <a:endParaRPr lang="en-GB" dirty="0"/>
          </a:p>
          <a:p>
            <a:r>
              <a:rPr lang="en-GB" dirty="0"/>
              <a:t>Because data can be loaded in its native form, it can be loaded quickly.</a:t>
            </a:r>
          </a:p>
          <a:p>
            <a:endParaRPr lang="en-GB" dirty="0"/>
          </a:p>
          <a:p>
            <a:r>
              <a:rPr lang="en-GB" dirty="0"/>
              <a:t>Very flexible and good for unknown data or queries.</a:t>
            </a:r>
          </a:p>
          <a:p>
            <a:endParaRPr lang="en-GB" dirty="0"/>
          </a:p>
          <a:p>
            <a:r>
              <a:rPr lang="en-GB" dirty="0"/>
              <a:t>Less good for known data structures and known queries.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618352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sz="882" b="0" i="0" kern="1200" dirty="0">
                <a:solidFill>
                  <a:schemeClr val="tx1"/>
                </a:solidFill>
                <a:effectLst/>
                <a:latin typeface="Segoe UI Light" pitchFamily="34" charset="0"/>
                <a:ea typeface="+mn-ea"/>
                <a:cs typeface="+mn-cs"/>
              </a:rPr>
              <a:t>A </a:t>
            </a:r>
            <a:r>
              <a:rPr lang="en-US" sz="882" b="0" i="1" kern="1200" dirty="0">
                <a:solidFill>
                  <a:schemeClr val="tx1"/>
                </a:solidFill>
                <a:effectLst/>
                <a:latin typeface="Segoe UI Light" pitchFamily="34" charset="0"/>
                <a:ea typeface="+mn-ea"/>
                <a:cs typeface="+mn-cs"/>
              </a:rPr>
              <a:t>JSON</a:t>
            </a:r>
            <a:r>
              <a:rPr lang="en-US" sz="882" b="0" i="0" kern="1200" dirty="0">
                <a:solidFill>
                  <a:schemeClr val="tx1"/>
                </a:solidFill>
                <a:effectLst/>
                <a:latin typeface="Segoe UI Light" pitchFamily="34" charset="0"/>
                <a:ea typeface="+mn-ea"/>
                <a:cs typeface="+mn-cs"/>
              </a:rPr>
              <a:t> document is enclosed in curly brackets ({ and }). Each field has a name (a label), followed by a colon, and then the value of the field. Fields can contain simple values, or subdocuments (each starting and ending with curly brackets). Fields can also have multiple values, held as arrays and surrounded with square brackets ([ and ]).</a:t>
            </a:r>
          </a:p>
          <a:p>
            <a:endParaRPr lang="en-US" sz="882" b="0" i="0" kern="1200" dirty="0">
              <a:solidFill>
                <a:schemeClr val="tx1"/>
              </a:solidFill>
              <a:effectLst/>
              <a:latin typeface="Segoe UI Light" pitchFamily="34" charset="0"/>
              <a:ea typeface="+mn-ea"/>
              <a:cs typeface="+mn-cs"/>
            </a:endParaRPr>
          </a:p>
          <a:p>
            <a:r>
              <a:rPr lang="en-US" sz="882" b="0" i="1" kern="1200" dirty="0">
                <a:solidFill>
                  <a:schemeClr val="tx1"/>
                </a:solidFill>
                <a:effectLst/>
                <a:latin typeface="Segoe UI Light" pitchFamily="34" charset="0"/>
                <a:ea typeface="+mn-ea"/>
                <a:cs typeface="+mn-cs"/>
              </a:rPr>
              <a:t>Avro</a:t>
            </a:r>
            <a:r>
              <a:rPr lang="en-US" sz="882" b="0" i="0" kern="1200" dirty="0">
                <a:solidFill>
                  <a:schemeClr val="tx1"/>
                </a:solidFill>
                <a:effectLst/>
                <a:latin typeface="Segoe UI Light" pitchFamily="34" charset="0"/>
                <a:ea typeface="+mn-ea"/>
                <a:cs typeface="+mn-cs"/>
              </a:rPr>
              <a:t> is a row-based format. It was created by Apache. Each record contains a header that describes the structure of the data in the record. This header is stored as JSON. The data is stored as binary information. An application uses the information in the header to parse the binary data and extract the fields it contains. Avro is a very good format for compressing data and minimizing storage and network bandwidth requirements. </a:t>
            </a:r>
          </a:p>
          <a:p>
            <a:endParaRPr lang="en-US" sz="882" b="0" i="0" kern="1200" dirty="0">
              <a:solidFill>
                <a:schemeClr val="tx1"/>
              </a:solidFill>
              <a:effectLst/>
              <a:latin typeface="Segoe UI Light" pitchFamily="34" charset="0"/>
              <a:ea typeface="+mn-ea"/>
              <a:cs typeface="+mn-cs"/>
            </a:endParaRPr>
          </a:p>
          <a:p>
            <a:r>
              <a:rPr lang="en-US" sz="882" b="0" i="1" kern="1200" dirty="0">
                <a:solidFill>
                  <a:schemeClr val="tx1"/>
                </a:solidFill>
                <a:effectLst/>
                <a:latin typeface="Segoe UI Light" pitchFamily="34" charset="0"/>
                <a:ea typeface="+mn-ea"/>
                <a:cs typeface="+mn-cs"/>
              </a:rPr>
              <a:t>ORC</a:t>
            </a:r>
            <a:r>
              <a:rPr lang="en-US" sz="882" b="0" i="0" kern="1200" dirty="0">
                <a:solidFill>
                  <a:schemeClr val="tx1"/>
                </a:solidFill>
                <a:effectLst/>
                <a:latin typeface="Segoe UI Light" pitchFamily="34" charset="0"/>
                <a:ea typeface="+mn-ea"/>
                <a:cs typeface="+mn-cs"/>
              </a:rPr>
              <a:t> (Optimized Row Columnar format) organizes data into columns rather than rows. It was developed by HortonWorks for optimizing read and write operations in Apache Hive. Hive is a data warehouse system that supports fast data summarization and querying over very large datasets.</a:t>
            </a:r>
          </a:p>
          <a:p>
            <a:endParaRPr lang="en-US" sz="882" b="0" i="0" kern="1200" dirty="0">
              <a:solidFill>
                <a:schemeClr val="tx1"/>
              </a:solidFill>
              <a:effectLst/>
              <a:latin typeface="Segoe UI Light" pitchFamily="34" charset="0"/>
              <a:ea typeface="+mn-ea"/>
              <a:cs typeface="+mn-cs"/>
            </a:endParaRPr>
          </a:p>
          <a:p>
            <a:r>
              <a:rPr lang="en-US" sz="882" b="0" i="1" kern="1200" dirty="0">
                <a:solidFill>
                  <a:schemeClr val="tx1"/>
                </a:solidFill>
                <a:effectLst/>
                <a:latin typeface="Segoe UI Light" pitchFamily="34" charset="0"/>
                <a:ea typeface="+mn-ea"/>
                <a:cs typeface="+mn-cs"/>
              </a:rPr>
              <a:t>Parquet</a:t>
            </a:r>
            <a:r>
              <a:rPr lang="en-US" sz="882" b="0" i="0" kern="1200" dirty="0">
                <a:solidFill>
                  <a:schemeClr val="tx1"/>
                </a:solidFill>
                <a:effectLst/>
                <a:latin typeface="Segoe UI Light" pitchFamily="34" charset="0"/>
                <a:ea typeface="+mn-ea"/>
                <a:cs typeface="+mn-cs"/>
              </a:rPr>
              <a:t> is another columnar data format. It was created by Cloudera and Twitter. A Parquet file contains row groups. Data for each column is stored together in the same row group. Each row group contains one or more chunks of data. A Parquet file includes metadata that describes the set of rows found in each chunk.</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085811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Instructor notes</a:t>
            </a:r>
            <a:endParaRPr lang="en-GB" b="0" dirty="0"/>
          </a:p>
          <a:p>
            <a:endParaRPr lang="en-GB"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kern="1200" dirty="0">
                <a:solidFill>
                  <a:schemeClr val="tx1"/>
                </a:solidFill>
                <a:effectLst/>
                <a:latin typeface="Segoe UI Light" pitchFamily="34" charset="0"/>
                <a:ea typeface="+mn-ea"/>
                <a:cs typeface="+mn-cs"/>
              </a:rPr>
              <a:t>Key value store. </a:t>
            </a:r>
            <a:r>
              <a:rPr lang="en-US" sz="882" b="0" kern="1200" dirty="0">
                <a:solidFill>
                  <a:schemeClr val="tx1"/>
                </a:solidFill>
                <a:effectLst/>
                <a:latin typeface="Segoe UI Light" pitchFamily="34" charset="0"/>
                <a:ea typeface="+mn-ea"/>
                <a:cs typeface="+mn-cs"/>
              </a:rPr>
              <a:t>Each data item in a key-value store has two elements, a key and a value. The key uniquely identifies the item, and the value holds the data for the item.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a:t>
            </a:r>
            <a:r>
              <a:rPr lang="en-US" sz="882" b="0" i="1" kern="1200" dirty="0">
                <a:solidFill>
                  <a:schemeClr val="tx1"/>
                </a:solidFill>
                <a:effectLst/>
                <a:latin typeface="Segoe UI Light" pitchFamily="34" charset="0"/>
                <a:ea typeface="+mn-ea"/>
                <a:cs typeface="+mn-cs"/>
              </a:rPr>
              <a:t>document database </a:t>
            </a:r>
            <a:r>
              <a:rPr lang="en-US" sz="882" b="0" kern="1200" dirty="0">
                <a:solidFill>
                  <a:schemeClr val="tx1"/>
                </a:solidFill>
                <a:effectLst/>
                <a:latin typeface="Segoe UI Light" pitchFamily="34" charset="0"/>
                <a:ea typeface="+mn-ea"/>
                <a:cs typeface="+mn-cs"/>
              </a:rPr>
              <a:t>represents the opposite end of the NoSQL spectrum from a key-value store.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In a document database, each document has a unique ID, but the fields in the documents are transparent to the database management system.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Document databases typically store data in JSON format, as described in the previous unit, or they could be encoded using other formats such as XML, YAML, JSON, BSON.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Documents could even be stored as plain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 </a:t>
            </a:r>
            <a:r>
              <a:rPr lang="en-US" sz="882" b="0" i="1" kern="1200" dirty="0">
                <a:solidFill>
                  <a:schemeClr val="tx1"/>
                </a:solidFill>
                <a:effectLst/>
                <a:latin typeface="Segoe UI Light" pitchFamily="34" charset="0"/>
                <a:ea typeface="+mn-ea"/>
                <a:cs typeface="+mn-cs"/>
              </a:rPr>
              <a:t>column family database </a:t>
            </a:r>
            <a:r>
              <a:rPr lang="en-US" sz="882" b="0" kern="1200" dirty="0">
                <a:solidFill>
                  <a:schemeClr val="tx1"/>
                </a:solidFill>
                <a:effectLst/>
                <a:latin typeface="Segoe UI Light" pitchFamily="34" charset="0"/>
                <a:ea typeface="+mn-ea"/>
                <a:cs typeface="+mn-cs"/>
              </a:rPr>
              <a:t>organizes data into rows and columns. Examples of this structure include ORC and Parquet files, described in the previous unit.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kern="1200" dirty="0">
                <a:solidFill>
                  <a:schemeClr val="tx1"/>
                </a:solidFill>
                <a:effectLst/>
                <a:latin typeface="Segoe UI Light" pitchFamily="34" charset="0"/>
                <a:ea typeface="+mn-ea"/>
                <a:cs typeface="+mn-cs"/>
              </a:rPr>
              <a:t>Graph databases</a:t>
            </a:r>
            <a:r>
              <a:rPr lang="en-US" sz="882" b="0" i="0" kern="1200" dirty="0">
                <a:solidFill>
                  <a:schemeClr val="tx1"/>
                </a:solidFill>
                <a:effectLst/>
                <a:latin typeface="Segoe UI Light" pitchFamily="34" charset="0"/>
                <a:ea typeface="+mn-ea"/>
                <a:cs typeface="+mn-cs"/>
              </a:rPr>
              <a:t> are discussed in subsequent slides.</a:t>
            </a:r>
            <a:endParaRPr lang="en-US" sz="882" b="0" i="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3555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1 Lesson 2, “</a:t>
            </a:r>
            <a:r>
              <a:rPr lang="en-US" sz="900" dirty="0">
                <a:solidFill>
                  <a:schemeClr val="tx1"/>
                </a:solidFill>
              </a:rPr>
              <a:t>Explore roles and responsibilities in the world of data “, is optional as this content is not part of the exam objective domain. </a:t>
            </a:r>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95049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Instructor notes</a:t>
            </a:r>
            <a:endParaRPr lang="en-GB" b="0" dirty="0"/>
          </a:p>
          <a:p>
            <a:endParaRPr lang="en-GB"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kern="1200" dirty="0">
                <a:solidFill>
                  <a:schemeClr val="tx1"/>
                </a:solidFill>
                <a:effectLst/>
                <a:latin typeface="Segoe UI Light" pitchFamily="34" charset="0"/>
                <a:ea typeface="+mn-ea"/>
                <a:cs typeface="+mn-cs"/>
              </a:rPr>
              <a:t>Graph databases </a:t>
            </a:r>
            <a:r>
              <a:rPr lang="en-US" sz="882" b="0" kern="1200" dirty="0">
                <a:solidFill>
                  <a:schemeClr val="tx1"/>
                </a:solidFill>
                <a:effectLst/>
                <a:latin typeface="Segoe UI Light" pitchFamily="34" charset="0"/>
                <a:ea typeface="+mn-ea"/>
                <a:cs typeface="+mn-cs"/>
              </a:rPr>
              <a:t>enable you to store entities, but the main focus is on the relationships that these entities have with each other. A graph database stores two types of information: nodes that you can think of as instances of entities, and edges, which specify the relationships between nodes.</a:t>
            </a:r>
          </a:p>
          <a:p>
            <a:r>
              <a:rPr lang="en-US" spc="0" dirty="0">
                <a:solidFill>
                  <a:schemeClr val="tx1"/>
                </a:solidFill>
              </a:rPr>
              <a:t>Business requirements:</a:t>
            </a:r>
          </a:p>
          <a:p>
            <a:pPr marL="342900" indent="-342900">
              <a:spcBef>
                <a:spcPts val="600"/>
              </a:spcBef>
              <a:spcAft>
                <a:spcPts val="600"/>
              </a:spcAft>
              <a:buFont typeface="Arial" panose="020B0604020202020204" pitchFamily="34" charset="0"/>
              <a:buChar char="•"/>
            </a:pPr>
            <a:r>
              <a:rPr lang="en-US" sz="900" spc="0" dirty="0" err="1">
                <a:solidFill>
                  <a:schemeClr val="tx1"/>
                </a:solidFill>
                <a:latin typeface="+mn-lt"/>
              </a:rPr>
              <a:t>OLTP</a:t>
            </a:r>
            <a:r>
              <a:rPr lang="en-US" sz="900" spc="0" dirty="0">
                <a:solidFill>
                  <a:schemeClr val="tx1"/>
                </a:solidFill>
                <a:latin typeface="+mn-lt"/>
              </a:rPr>
              <a:t> apps with highly </a:t>
            </a:r>
            <a:r>
              <a:rPr lang="en-US" sz="900" spc="0" dirty="0">
                <a:solidFill>
                  <a:schemeClr val="tx2"/>
                </a:solidFill>
              </a:rPr>
              <a:t>correlated data</a:t>
            </a:r>
          </a:p>
          <a:p>
            <a:pPr marL="342900" indent="-342900">
              <a:spcBef>
                <a:spcPts val="600"/>
              </a:spcBef>
              <a:spcAft>
                <a:spcPts val="600"/>
              </a:spcAft>
              <a:buFont typeface="Arial" panose="020B0604020202020204" pitchFamily="34" charset="0"/>
              <a:buChar char="•"/>
            </a:pPr>
            <a:r>
              <a:rPr lang="en-US" sz="900" spc="0" dirty="0">
                <a:solidFill>
                  <a:schemeClr val="tx1"/>
                </a:solidFill>
                <a:latin typeface="+mn-lt"/>
              </a:rPr>
              <a:t>Easy </a:t>
            </a:r>
            <a:r>
              <a:rPr lang="en-US" sz="900" spc="0" dirty="0">
                <a:solidFill>
                  <a:schemeClr val="tx2"/>
                </a:solidFill>
              </a:rPr>
              <a:t>updates</a:t>
            </a:r>
            <a:r>
              <a:rPr lang="en-US" sz="900" spc="0" dirty="0">
                <a:solidFill>
                  <a:schemeClr val="tx1"/>
                </a:solidFill>
                <a:latin typeface="+mn-lt"/>
              </a:rPr>
              <a:t> to single or many objects</a:t>
            </a:r>
          </a:p>
          <a:p>
            <a:pPr marL="342900" indent="-342900">
              <a:spcBef>
                <a:spcPts val="600"/>
              </a:spcBef>
              <a:spcAft>
                <a:spcPts val="600"/>
              </a:spcAft>
              <a:buFont typeface="Arial" panose="020B0604020202020204" pitchFamily="34" charset="0"/>
              <a:buChar char="•"/>
            </a:pPr>
            <a:r>
              <a:rPr lang="en-US" sz="900" spc="0" dirty="0">
                <a:solidFill>
                  <a:schemeClr val="tx1"/>
                </a:solidFill>
                <a:latin typeface="+mn-lt"/>
              </a:rPr>
              <a:t>Flexible data </a:t>
            </a:r>
            <a:r>
              <a:rPr lang="en-US" sz="900" spc="0" dirty="0">
                <a:solidFill>
                  <a:schemeClr val="tx2"/>
                </a:solidFill>
              </a:rPr>
              <a:t>modelling</a:t>
            </a:r>
          </a:p>
          <a:p>
            <a:pPr marL="342900" indent="-342900">
              <a:spcBef>
                <a:spcPts val="600"/>
              </a:spcBef>
              <a:spcAft>
                <a:spcPts val="600"/>
              </a:spcAft>
              <a:buFont typeface="Arial" panose="020B0604020202020204" pitchFamily="34" charset="0"/>
              <a:buChar char="•"/>
            </a:pPr>
            <a:r>
              <a:rPr lang="en-US" sz="900" spc="0" dirty="0">
                <a:solidFill>
                  <a:schemeClr val="tx1"/>
                </a:solidFill>
                <a:latin typeface="+mn-lt"/>
              </a:rPr>
              <a:t>Data requirements that </a:t>
            </a:r>
            <a:r>
              <a:rPr lang="en-US" sz="900" spc="0" dirty="0">
                <a:solidFill>
                  <a:schemeClr val="tx2"/>
                </a:solidFill>
              </a:rPr>
              <a:t>evolve</a:t>
            </a:r>
          </a:p>
          <a:p>
            <a:pPr marL="342900" indent="-342900">
              <a:spcBef>
                <a:spcPts val="600"/>
              </a:spcBef>
              <a:spcAft>
                <a:spcPts val="600"/>
              </a:spcAft>
              <a:buFont typeface="Arial" panose="020B0604020202020204" pitchFamily="34" charset="0"/>
              <a:buChar char="•"/>
            </a:pPr>
            <a:r>
              <a:rPr lang="en-US" sz="900" spc="0" dirty="0">
                <a:solidFill>
                  <a:schemeClr val="tx2"/>
                </a:solidFill>
              </a:rPr>
              <a:t>Hierarchical</a:t>
            </a:r>
            <a:r>
              <a:rPr lang="en-US" sz="900" spc="0" dirty="0">
                <a:solidFill>
                  <a:schemeClr val="tx1"/>
                </a:solidFill>
                <a:latin typeface="+mn-lt"/>
              </a:rPr>
              <a:t> data structures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37132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should be covered very briefly because the concepts will be covered in depth in Module 2. Do not go into much more detail than what is presented on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97961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Ingestion is the process of importing data which might come in the form of a stream or in batches.</a:t>
            </a:r>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Data processing takes the data in its raw form, cleans it, and converts it into a more meaningful format</a:t>
            </a:r>
            <a:r>
              <a:rPr lang="en-GB" sz="882" b="0" kern="1200" dirty="0">
                <a:solidFill>
                  <a:schemeClr val="tx1"/>
                </a:solidFill>
                <a:effectLst/>
                <a:latin typeface="Segoe UI Light" pitchFamily="34" charset="0"/>
                <a:ea typeface="+mn-ea"/>
                <a:cs typeface="+mn-cs"/>
              </a:rPr>
              <a:t>.</a:t>
            </a:r>
            <a:endParaRPr lang="en-US" sz="882" b="0" kern="1200" dirty="0">
              <a:solidFill>
                <a:schemeClr val="tx1"/>
              </a:solidFill>
              <a:effectLst/>
              <a:latin typeface="Segoe UI Light" pitchFamily="34" charset="0"/>
              <a:ea typeface="+mn-ea"/>
              <a:cs typeface="+mn-cs"/>
            </a:endParaRPr>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ETL stands for </a:t>
            </a:r>
            <a:r>
              <a:rPr lang="en-US" sz="882" b="0" i="1" kern="1200" dirty="0">
                <a:solidFill>
                  <a:schemeClr val="tx1"/>
                </a:solidFill>
                <a:effectLst/>
                <a:latin typeface="Segoe UI Light" pitchFamily="34" charset="0"/>
                <a:ea typeface="+mn-ea"/>
                <a:cs typeface="+mn-cs"/>
              </a:rPr>
              <a:t>*Extract, Transform, and Load*</a:t>
            </a:r>
            <a:r>
              <a:rPr lang="en-US" sz="882" b="0" kern="1200" dirty="0">
                <a:solidFill>
                  <a:schemeClr val="tx1"/>
                </a:solidFill>
                <a:effectLst/>
                <a:latin typeface="Segoe UI Light" pitchFamily="34" charset="0"/>
                <a:ea typeface="+mn-ea"/>
                <a:cs typeface="+mn-cs"/>
              </a:rPr>
              <a:t>. The raw data is retrieved and transformed before being saved. The extract, transform, and load steps can be performed as a continuous pipeline of operations. It is suitable for systems that only require simple models, with little dependency between items.</a:t>
            </a:r>
          </a:p>
          <a:p>
            <a:pPr algn="l"/>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The data processing engine can take an iterative approach, retrieving and processing the data from storage, before writing the transformed data and models back to storage. ELT (Extract, Load and Transform) is more suitable for constructing complex models that depend on multiple items in the database, often using periodic batch processing.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0" i="0" dirty="0">
                <a:solidFill>
                  <a:srgbClr val="171717"/>
                </a:solidFill>
                <a:effectLst/>
                <a:latin typeface="Segoe UI" panose="020B0502040204020203" pitchFamily="34" charset="0"/>
              </a:rPr>
              <a:t>Data visualization is the graphical representation of information and data. </a:t>
            </a:r>
            <a:endParaRPr lang="en-US" sz="882" b="0" kern="1200" dirty="0">
              <a:solidFill>
                <a:schemeClr val="tx1"/>
              </a:solidFill>
              <a:effectLst/>
              <a:latin typeface="Segoe UI Light" pitchFamily="34" charset="0"/>
              <a:ea typeface="+mn-ea"/>
              <a:cs typeface="+mn-cs"/>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3692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base" latinLnBrk="0" hangingPunct="1">
              <a:lnSpc>
                <a:spcPct val="90000"/>
              </a:lnSpc>
              <a:spcBef>
                <a:spcPts val="0"/>
              </a:spcBef>
              <a:spcAft>
                <a:spcPts val="340"/>
              </a:spcAft>
              <a:buClrTx/>
              <a:buSzTx/>
              <a:buFontTx/>
              <a:buNone/>
              <a:tabLst/>
              <a:defRPr/>
            </a:pPr>
            <a:r>
              <a:rPr lang="en-US" sz="850" b="0" dirty="0">
                <a:cs typeface="Segoe UI Light"/>
              </a:rPr>
              <a:t>Reporting: </a:t>
            </a:r>
            <a:r>
              <a:rPr kumimoji="0" lang="en-US" sz="900" b="0" i="0" u="none" strike="noStrike" kern="1200" cap="none" spc="0" normalizeH="0" baseline="0" noProof="0" dirty="0">
                <a:ln>
                  <a:noFill/>
                </a:ln>
                <a:solidFill>
                  <a:srgbClr val="3B3C40"/>
                </a:solidFill>
                <a:effectLst/>
                <a:uLnTx/>
                <a:uFillTx/>
                <a:latin typeface="Segoe UI Semilight"/>
                <a:ea typeface="+mn-ea"/>
                <a:cs typeface="Segoe UI Semilight"/>
              </a:rPr>
              <a:t>Process of organizing data into informational summaries to monitor how different areas of an organization are performing. </a:t>
            </a:r>
            <a:r>
              <a:rPr lang="en-US" sz="1100" b="0" i="0" dirty="0">
                <a:solidFill>
                  <a:srgbClr val="171717"/>
                </a:solidFill>
                <a:effectLst/>
                <a:latin typeface="Segoe UI" panose="020B0502040204020203" pitchFamily="34" charset="0"/>
              </a:rPr>
              <a:t>Reporting shows you what has happened, while analysis focuses on explaining why it happened and what you can do about it.</a:t>
            </a:r>
            <a:endParaRPr kumimoji="0" lang="en-US" sz="900" b="0" i="0" u="none" strike="noStrike" kern="1200" cap="none" spc="0" normalizeH="0" baseline="0" noProof="0" dirty="0">
              <a:ln>
                <a:noFill/>
              </a:ln>
              <a:solidFill>
                <a:srgbClr val="3B3C40"/>
              </a:solidFill>
              <a:effectLst/>
              <a:uLnTx/>
              <a:uFillTx/>
              <a:latin typeface="Segoe UI Semilight"/>
              <a:ea typeface="+mn-ea"/>
              <a:cs typeface="Segoe UI Semiligh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sz="850" b="0" dirty="0">
              <a:cs typeface="Segoe UI Light"/>
            </a:endParaRPr>
          </a:p>
          <a:p>
            <a:pPr marL="0" marR="0" lvl="0" indent="0" algn="l" defTabSz="914367" rtl="0" eaLnBrk="1" fontAlgn="auto" latinLnBrk="0" hangingPunct="1">
              <a:lnSpc>
                <a:spcPct val="107000"/>
              </a:lnSpc>
              <a:spcBef>
                <a:spcPts val="0"/>
              </a:spcBef>
              <a:spcAft>
                <a:spcPts val="0"/>
              </a:spcAft>
              <a:buClrTx/>
              <a:buSzTx/>
              <a:buFontTx/>
              <a:buNone/>
              <a:tabLst/>
              <a:defRPr/>
            </a:pPr>
            <a:r>
              <a:rPr lang="en-US" sz="850" b="0" dirty="0">
                <a:cs typeface="Segoe UI Light"/>
              </a:rPr>
              <a:t>Business Intelligence: </a:t>
            </a:r>
            <a:r>
              <a:rPr kumimoji="0" lang="en-US" sz="900" b="0" i="0" u="none" strike="noStrike" kern="1200" cap="none" spc="0" normalizeH="0" baseline="0" noProof="0" dirty="0">
                <a:ln>
                  <a:noFill/>
                </a:ln>
                <a:solidFill>
                  <a:srgbClr val="3B3C40"/>
                </a:solidFill>
                <a:effectLst/>
                <a:uLnTx/>
                <a:uFillTx/>
                <a:latin typeface="Segoe UI Semilight"/>
                <a:ea typeface="+mn-ea"/>
                <a:cs typeface="Segoe UI Semilight"/>
              </a:rPr>
              <a:t>Refers to technologies, applications, and practices for the collection, integration, analysis, and presentation of business information. </a:t>
            </a:r>
            <a:r>
              <a:rPr lang="en-US" sz="1100" b="0" i="0" dirty="0">
                <a:solidFill>
                  <a:srgbClr val="171717"/>
                </a:solidFill>
                <a:effectLst/>
                <a:latin typeface="Segoe UI" panose="020B0502040204020203" pitchFamily="34" charset="0"/>
              </a:rPr>
              <a:t>Business intelligence systems provide historical, current, and predictive views of business operations, most often using data that has been gathered into a data warehouse, and occasionally working from live operational data.</a:t>
            </a:r>
            <a:endParaRPr kumimoji="0" lang="en-US" sz="900" b="0" i="0" u="none" strike="noStrike" kern="1200" cap="none" spc="0" normalizeH="0" baseline="0" noProof="0" dirty="0">
              <a:ln>
                <a:noFill/>
              </a:ln>
              <a:solidFill>
                <a:srgbClr val="3B3C40"/>
              </a:solidFill>
              <a:effectLst/>
              <a:uLnTx/>
              <a:uFillTx/>
              <a:latin typeface="Segoe UI Semilight"/>
              <a:ea typeface="+mn-ea"/>
              <a:cs typeface="Segoe UI Semiligh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sz="850" b="0" dirty="0">
              <a:cs typeface="Segoe UI Light"/>
            </a:endParaRPr>
          </a:p>
          <a:p>
            <a:pPr marL="0" marR="0" lvl="0" indent="0" algn="l" defTabSz="932742" rtl="0" eaLnBrk="1" fontAlgn="base" latinLnBrk="0" hangingPunct="1">
              <a:lnSpc>
                <a:spcPct val="90000"/>
              </a:lnSpc>
              <a:spcBef>
                <a:spcPts val="0"/>
              </a:spcBef>
              <a:spcAft>
                <a:spcPts val="340"/>
              </a:spcAft>
              <a:buClrTx/>
              <a:buSzTx/>
              <a:buFontTx/>
              <a:buNone/>
              <a:tabLst/>
              <a:defRPr/>
            </a:pPr>
            <a:r>
              <a:rPr lang="en-US" sz="850" b="0" dirty="0">
                <a:cs typeface="Segoe UI Light"/>
              </a:rPr>
              <a:t>Data Visualization: </a:t>
            </a:r>
            <a:r>
              <a:rPr lang="en-US" sz="1100" b="0" i="0" dirty="0">
                <a:solidFill>
                  <a:srgbClr val="171717"/>
                </a:solidFill>
                <a:effectLst/>
                <a:latin typeface="Segoe UI" panose="020B0502040204020203" pitchFamily="34" charset="0"/>
              </a:rPr>
              <a:t>Is the graphical representation of information and data. By using visual elements like charts, graphs, and maps, data visualization tools provide an accessible way to spot and understand trends, outliers, and patterns in data.</a:t>
            </a:r>
            <a:endParaRPr lang="en-US" sz="850" b="0" dirty="0">
              <a:cs typeface="Segoe UI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1/15/2024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6337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GB" dirty="0"/>
          </a:p>
          <a:p>
            <a:r>
              <a:rPr lang="en-US" b="1" dirty="0"/>
              <a:t>Descriptive Analytics</a:t>
            </a:r>
          </a:p>
          <a:p>
            <a:r>
              <a:rPr lang="en-US" dirty="0"/>
              <a:t>The world of analytics, is evolving from the typical “Descriptive Analytics”, which is all about – What is happening in my business? </a:t>
            </a:r>
          </a:p>
          <a:p>
            <a:endParaRPr lang="en-US" b="1" dirty="0"/>
          </a:p>
          <a:p>
            <a:r>
              <a:rPr lang="en-US" b="1" dirty="0"/>
              <a:t>Diagnostic Analytics</a:t>
            </a:r>
          </a:p>
          <a:p>
            <a:r>
              <a:rPr lang="en-US" dirty="0"/>
              <a:t>The data insights, provided by descriptive analytics, are needed to provide the answer to: , “Why it is happening in your business”, which is often referred to analyzing root cause, or “Diagnostic Analytics”</a:t>
            </a:r>
          </a:p>
          <a:p>
            <a:r>
              <a:rPr lang="en-US" sz="1200" b="0" i="0" u="none" strike="noStrike" kern="1200" dirty="0">
                <a:solidFill>
                  <a:schemeClr val="tx1"/>
                </a:solidFill>
                <a:effectLst/>
                <a:latin typeface="Segoe UI" panose="020B0502040204020203" pitchFamily="34" charset="0"/>
                <a:ea typeface="+mn-ea"/>
                <a:cs typeface="+mn-cs"/>
              </a:rPr>
              <a:t>Both, Descriptive and Diagnostic Analytics, is seen as a workload which is primarily providing a reactive response --- from what is happening, why is it happening, to what I am I going to do about it?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Predictive Analytics</a:t>
            </a:r>
            <a:r>
              <a:rPr lang="en-US" sz="1200" b="0" i="0" u="none" strike="noStrike" kern="1200" dirty="0">
                <a:solidFill>
                  <a:schemeClr val="tx1"/>
                </a:solidFill>
                <a:effectLst/>
                <a:latin typeface="Segoe UI" panose="020B0502040204020203" pitchFamily="34" charset="0"/>
                <a:ea typeface="+mn-ea"/>
                <a:cs typeface="+mn-cs"/>
              </a:rPr>
              <a:t> </a:t>
            </a:r>
          </a:p>
          <a:p>
            <a:r>
              <a:rPr lang="en-US" sz="1200" b="0" i="0" u="none" strike="noStrike" kern="1200" dirty="0">
                <a:solidFill>
                  <a:schemeClr val="tx1"/>
                </a:solidFill>
                <a:effectLst/>
                <a:latin typeface="Segoe UI" panose="020B0502040204020203" pitchFamily="34" charset="0"/>
                <a:ea typeface="+mn-ea"/>
                <a:cs typeface="+mn-cs"/>
              </a:rPr>
              <a:t>By building out predictive patterns on top of your data, by utilizing the data findings from Descriptive, Diagnostic and Predictive data, you’ll be able to identify what is based on what you get from descriptive and diagnostic analytics and used to find answers to the question of </a:t>
            </a:r>
            <a:r>
              <a:rPr lang="en-US" sz="1200" b="1" i="0" u="none" strike="noStrike" kern="1200" dirty="0">
                <a:solidFill>
                  <a:schemeClr val="tx1"/>
                </a:solidFill>
                <a:effectLst/>
                <a:latin typeface="Segoe UI" panose="020B0502040204020203" pitchFamily="34" charset="0"/>
                <a:ea typeface="+mn-ea"/>
                <a:cs typeface="+mn-cs"/>
              </a:rPr>
              <a:t>what is likely to happen in the future based on previous trends and patterns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1"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Prescriptive Analytics</a:t>
            </a:r>
          </a:p>
          <a:p>
            <a:r>
              <a:rPr lang="en-US" sz="1200" b="0" i="0" u="none" strike="noStrike" kern="1200" dirty="0">
                <a:solidFill>
                  <a:schemeClr val="tx1"/>
                </a:solidFill>
                <a:effectLst/>
                <a:latin typeface="Segoe UI" panose="020B0502040204020203" pitchFamily="34" charset="0"/>
                <a:ea typeface="+mn-ea"/>
                <a:cs typeface="+mn-cs"/>
              </a:rPr>
              <a:t>Techniques used to provide a predictive insights into your data, is commonly introduced by building out machine learning models, to “predict” trends and give the answer to the very</a:t>
            </a:r>
          </a:p>
          <a:p>
            <a:r>
              <a:rPr lang="en-US" sz="1200" b="0" i="0" u="none" strike="noStrike" kern="1200" dirty="0">
                <a:solidFill>
                  <a:schemeClr val="tx1"/>
                </a:solidFill>
                <a:effectLst/>
                <a:latin typeface="Segoe UI" panose="020B0502040204020203" pitchFamily="34" charset="0"/>
                <a:ea typeface="+mn-ea"/>
                <a:cs typeface="+mn-cs"/>
              </a:rPr>
              <a:t>When you get the findings from Descriptive, Diagnostic and Predictive analytics like what’s happened, the root cause behind that and what-might-happen in future, Prescriptive model utilizes those answers to help you </a:t>
            </a:r>
            <a:r>
              <a:rPr lang="en-US" sz="1200" b="1" i="0" u="none" strike="noStrike" kern="1200" dirty="0">
                <a:solidFill>
                  <a:schemeClr val="tx1"/>
                </a:solidFill>
                <a:effectLst/>
                <a:latin typeface="Segoe UI" panose="020B0502040204020203" pitchFamily="34" charset="0"/>
                <a:ea typeface="+mn-ea"/>
                <a:cs typeface="+mn-cs"/>
              </a:rPr>
              <a:t>determine the best course of action to choose to bypass or eliminate future issues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GB" sz="1200" b="1" i="0" u="none" strike="noStrike" kern="1200" dirty="0">
                <a:solidFill>
                  <a:schemeClr val="tx1"/>
                </a:solidFill>
                <a:effectLst/>
                <a:latin typeface="Segoe UI" panose="020B0502040204020203" pitchFamily="34" charset="0"/>
                <a:ea typeface="+mn-ea"/>
                <a:cs typeface="+mn-cs"/>
              </a:rPr>
              <a:t>Cognitive Analytics</a:t>
            </a:r>
          </a:p>
          <a:p>
            <a:endParaRPr lang="en-GB" sz="1200" b="1" i="0" u="none" strike="noStrike" kern="1200" dirty="0">
              <a:solidFill>
                <a:schemeClr val="tx1"/>
              </a:solidFill>
              <a:effectLst/>
              <a:latin typeface="Segoe UI" panose="020B0502040204020203" pitchFamily="34" charset="0"/>
              <a:ea typeface="+mn-ea"/>
              <a:cs typeface="+mn-cs"/>
            </a:endParaRPr>
          </a:p>
          <a:p>
            <a:pPr marL="0" lvl="1" indent="0">
              <a:lnSpc>
                <a:spcPct val="0"/>
              </a:lnSpc>
              <a:spcAft>
                <a:spcPts val="0"/>
              </a:spcAft>
              <a:buNone/>
            </a:pPr>
            <a:r>
              <a:rPr lang="en-US" sz="1200" b="0" i="0" u="none" strike="noStrike" kern="1200" dirty="0">
                <a:solidFill>
                  <a:schemeClr val="tx1"/>
                </a:solidFill>
                <a:effectLst/>
                <a:latin typeface="Segoe UI" panose="020B0502040204020203" pitchFamily="34" charset="0"/>
                <a:ea typeface="+mn-ea"/>
                <a:cs typeface="+mn-cs"/>
              </a:rPr>
              <a:t>Cognitive analytics combines a number of intelligent technologies like artificial intelligence, machine-learning algorithms, deep learning etc.to apply human brain like intelligence to perform certain tasks</a:t>
            </a:r>
            <a:r>
              <a:rPr lang="en-US" sz="1200" b="1" i="0" u="none" strike="noStrike" kern="1200" dirty="0">
                <a:solidFill>
                  <a:schemeClr val="tx1"/>
                </a:solidFill>
                <a:effectLst/>
                <a:latin typeface="Segoe UI" panose="020B0502040204020203" pitchFamily="34" charset="0"/>
                <a:ea typeface="+mn-ea"/>
                <a:cs typeface="+mn-cs"/>
              </a:rPr>
              <a:t>.  </a:t>
            </a:r>
            <a:br>
              <a:rPr lang="en-US" sz="1200" b="1" i="0" u="none" strike="noStrike" kern="1200" dirty="0">
                <a:solidFill>
                  <a:schemeClr val="tx1"/>
                </a:solidFill>
                <a:effectLst/>
                <a:latin typeface="Segoe UI" panose="020B0502040204020203" pitchFamily="34" charset="0"/>
                <a:ea typeface="+mn-ea"/>
                <a:cs typeface="+mn-cs"/>
              </a:rPr>
            </a:br>
            <a:r>
              <a:rPr lang="en-US" sz="1200" b="0" i="0" u="none" strike="noStrike" kern="1200" dirty="0">
                <a:solidFill>
                  <a:schemeClr val="tx1"/>
                </a:solidFill>
                <a:effectLst/>
                <a:latin typeface="Segoe UI" panose="020B0502040204020203" pitchFamily="34" charset="0"/>
                <a:ea typeface="+mn-ea"/>
                <a:cs typeface="+mn-cs"/>
              </a:rPr>
              <a:t>Basically, this type of analytics is inspired by how the human brain processes information, draws conclusions and codifies instincts and experience into learning such as understanding not only the words in a text but the full context of what is being written or spoken. </a:t>
            </a:r>
          </a:p>
          <a:p>
            <a:pPr marL="0" lvl="1" indent="0">
              <a:lnSpc>
                <a:spcPct val="0"/>
              </a:lnSpc>
              <a:spcAft>
                <a:spcPts val="0"/>
              </a:spcAft>
              <a:buNone/>
            </a:pPr>
            <a:endParaRPr lang="en-US" sz="1200" b="0" i="0" u="none" strike="noStrike"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77889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9695972-8B8A-4CFF-B9FD-C375175DAA66}" type="datetime8">
              <a:rPr lang="en-US" smtClean="0"/>
              <a:t>1/15/2024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1/15/2024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1/15/2024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782474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offers a range of options for running a database management system in the cloud. </a:t>
            </a:r>
          </a:p>
          <a:p>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Azure Data Services fall into the PaaS category. These services are a series of DBMSs managed by Microsoft in the cloud. Each data service takes care of the configuration, day-to-day management, software updates, and security of the databases that it hosts. All you do is create your databases under the control of the data service.</a:t>
            </a:r>
          </a:p>
          <a:p>
            <a:pPr algn="l"/>
            <a:r>
              <a:rPr lang="en-US" b="0" i="0" dirty="0">
                <a:solidFill>
                  <a:srgbClr val="171717"/>
                </a:solidFill>
                <a:effectLst/>
                <a:latin typeface="Segoe UI" panose="020B0502040204020203" pitchFamily="34" charset="0"/>
              </a:rPr>
              <a:t>Azure Data Services are available for several common relational database management systems. The most well-known service is Azure SQL Database. The others currently available are Azure Database for MySQL servers, Azure Database for MariaDB servers, and Azure Database for PostgreSQL servers.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8608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12486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Point out that if you don’t need the additional control, you can save on capital expenditure and administrative effort.</a:t>
            </a:r>
          </a:p>
          <a:p>
            <a:endParaRPr lang="en-US" dirty="0"/>
          </a:p>
          <a:p>
            <a:r>
              <a:rPr lang="en-US" dirty="0"/>
              <a:t>Talk through the points on the next 5 slides. All of the key points are on the slides.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31687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offers a range of options for running SQL Server in the cloud.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For example, you can migrate your on-premises systems to a collection of Azure virtual machines. This approach still requires that you manage your DBMS carefully (SQL Server on Azure VM).</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Alternatively, you can take advantage of the various Azure relational data services available. These data services manage the DBMS for you, leaving you free to concentrate on the data they contain and the applications that use them (Azure SQL Managed Instance and Azure SQL Database).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334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7518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359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0397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PostgreSQL is a hybrid relational-object database. You can store data in relational tables, but a PostgreSQL database also enables you to store custom data types, with their own non-relational properties.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MySQL started life as a simple-to-use open-source database management system. It is the leading open source relational database for </a:t>
            </a:r>
            <a:r>
              <a:rPr lang="en-US" sz="882" b="0" i="1" kern="1200" dirty="0">
                <a:solidFill>
                  <a:schemeClr val="tx1"/>
                </a:solidFill>
                <a:effectLst/>
                <a:latin typeface="Segoe UI Light" pitchFamily="34" charset="0"/>
                <a:ea typeface="+mn-ea"/>
                <a:cs typeface="+mn-cs"/>
              </a:rPr>
              <a:t>*Linux, Apache, MySQL, and PHP*</a:t>
            </a:r>
            <a:r>
              <a:rPr lang="en-US" sz="882" b="0" kern="1200" dirty="0">
                <a:solidFill>
                  <a:schemeClr val="tx1"/>
                </a:solidFill>
                <a:effectLst/>
                <a:latin typeface="Segoe UI Light" pitchFamily="34" charset="0"/>
                <a:ea typeface="+mn-ea"/>
                <a:cs typeface="+mn-cs"/>
              </a:rPr>
              <a:t> (LAMP) stack apps.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MariaDB is a newer database management system, created by the original developers of MySQL. The database engine has since been rewritten and optimized to improve performance. MariaDB offers compatibility with Oracle Database (another popular commercial database management system).</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7707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dirty="0"/>
              <a:t>Point out that you get these benefits because of Azure. For example, Azure Database for MySQL is based on the Community edition, which does not have high availability, but Azure Database for MySQL has high availability because it runs in Azure.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80216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5460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7395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86252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65</a:t>
            </a:fld>
            <a:endParaRPr lang="en-US" dirty="0"/>
          </a:p>
        </p:txBody>
      </p:sp>
    </p:spTree>
    <p:extLst>
      <p:ext uri="{BB962C8B-B14F-4D97-AF65-F5344CB8AC3E}">
        <p14:creationId xmlns:p14="http://schemas.microsoft.com/office/powerpoint/2010/main" val="947922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dirty="0"/>
              <a:t>Instructor notes</a:t>
            </a:r>
          </a:p>
          <a:p>
            <a:endParaRPr lang="en-US" sz="1800" dirty="0"/>
          </a:p>
          <a:p>
            <a:r>
              <a:rPr lang="en-US" sz="1800" b="1" dirty="0">
                <a:solidFill>
                  <a:srgbClr val="000000"/>
                </a:solidFill>
                <a:effectLst/>
                <a:latin typeface="Calibri" panose="020F0502020204030204" pitchFamily="34" charset="0"/>
              </a:rPr>
              <a:t>NOTE:</a:t>
            </a:r>
            <a:r>
              <a:rPr lang="en-US" sz="1800" dirty="0">
                <a:solidFill>
                  <a:srgbClr val="000000"/>
                </a:solidFill>
                <a:effectLst/>
                <a:latin typeface="Calibri" panose="020F0502020204030204" pitchFamily="34" charset="0"/>
              </a:rPr>
              <a:t> this demo is duplicated in Module 3 Lesson 2 so only demo once.</a:t>
            </a:r>
          </a:p>
          <a:p>
            <a:endParaRPr lang="en-US" sz="1800" dirty="0">
              <a:solidFill>
                <a:srgbClr val="000000"/>
              </a:solidFill>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Link: </a:t>
            </a:r>
            <a:r>
              <a:rPr lang="en-US" dirty="0">
                <a:hlinkClick r:id="rId3"/>
              </a:rPr>
              <a:t>https://www.microsoft.com/videoplayer/embed/RE4zTud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dirty="0"/>
              <a:t>For a production deployment, you should consider all settings for every deployment.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6924441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FF"/>
                </a:solidFill>
                <a:hlinkClick r:id="rId3">
                  <a:extLst>
                    <a:ext uri="{A12FA001-AC4F-418D-AE19-62706E023703}">
                      <ahyp:hlinkClr xmlns:ahyp="http://schemas.microsoft.com/office/drawing/2018/hyperlinkcolor" val="tx"/>
                    </a:ext>
                  </a:extLst>
                </a:hlinkClick>
              </a:rPr>
              <a:t>https://docs.microsoft.com/en-us/azure/sql-database/sql-database-connectivity-architecture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133371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342900">
              <a:buFont typeface="Arial" panose="020B0604020202020204" pitchFamily="34" charset="0"/>
              <a:buChar char="•"/>
            </a:pPr>
            <a:r>
              <a:rPr lang="en-US" sz="900" dirty="0"/>
              <a:t>SQL DB Contributor – Can create and manage database but access the database (Ex. to connect and read data)</a:t>
            </a:r>
          </a:p>
          <a:p>
            <a:pPr marL="571500" lvl="1" indent="-342900">
              <a:buFont typeface="Arial" panose="020B0604020202020204" pitchFamily="34" charset="0"/>
              <a:buChar char="•"/>
            </a:pPr>
            <a:r>
              <a:rPr lang="en-US" sz="900" dirty="0"/>
              <a:t>SQL Managed Instance Contributor – Create and manage managed instances but can't give access to others.</a:t>
            </a:r>
          </a:p>
          <a:p>
            <a:pPr marL="571500" lvl="1" indent="-342900">
              <a:buFont typeface="Arial" panose="020B0604020202020204" pitchFamily="34" charset="0"/>
              <a:buChar char="•"/>
            </a:pPr>
            <a:r>
              <a:rPr lang="en-US" sz="900" dirty="0"/>
              <a:t>SQL Security Manager - Manage security policies for MI and databases (like auditing) but not access the MI or database</a:t>
            </a:r>
          </a:p>
          <a:p>
            <a:pPr marL="571500" lvl="1" indent="-342900">
              <a:buFont typeface="Arial" panose="020B0604020202020204" pitchFamily="34" charset="0"/>
              <a:buChar char="•"/>
            </a:pPr>
            <a:r>
              <a:rPr lang="en-US" sz="900" dirty="0"/>
              <a:t>SQL Server Contributor – Manage servers and databases but not access them.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9753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a:t>
            </a:r>
            <a:r>
              <a:rPr lang="en-US" sz="1800" dirty="0">
                <a:solidFill>
                  <a:srgbClr val="000000"/>
                </a:solidFill>
                <a:effectLst/>
                <a:latin typeface="Segoe UI" panose="020B0502040204020203" pitchFamily="34" charset="0"/>
                <a:hlinkClick r:id="rId3"/>
              </a:rPr>
              <a:t>https://www.microsoft.com/videoplayer/embed/RE4AkhG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918793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u="none" strike="noStrike" baseline="0" dirty="0">
                <a:solidFill>
                  <a:srgbClr val="000000"/>
                </a:solidFill>
                <a:latin typeface="Segoe UI" panose="020B0502040204020203" pitchFamily="34" charset="0"/>
              </a:rPr>
              <a:t>Link: </a:t>
            </a:r>
            <a:r>
              <a:rPr lang="en-US" sz="4800" dirty="0">
                <a:hlinkClick r:id="rId3"/>
              </a:rPr>
              <a:t>https://docs.microsoft.com/en-us/learn/modules/explore-provision-deploy-relational-database-offerings-azure/7-exercise-provision-relational-azure-data-services?pivots=postgresql</a:t>
            </a:r>
            <a:endParaRPr lang="en-US" sz="4800" dirty="0"/>
          </a:p>
          <a:p>
            <a:pPr marL="0" indent="0">
              <a:buFont typeface="Arial" panose="020B0604020202020204" pitchFamily="34" charset="0"/>
              <a:buNone/>
            </a:pPr>
            <a:endParaRPr lang="en-US" sz="900" b="0" i="0" u="none" strike="noStrike" baseline="0" dirty="0">
              <a:solidFill>
                <a:srgbClr val="000000"/>
              </a:solidFill>
              <a:latin typeface="Segoe UI" panose="020B0502040204020203" pitchFamily="34" charset="0"/>
            </a:endParaRPr>
          </a:p>
          <a:p>
            <a:pPr marL="0" indent="0">
              <a:buFont typeface="Arial" panose="020B0604020202020204" pitchFamily="34" charset="0"/>
              <a:buNone/>
            </a:pPr>
            <a:r>
              <a:rPr lang="en-US" sz="900" b="0" i="0" u="none" strike="noStrike" baseline="0" dirty="0">
                <a:solidFill>
                  <a:srgbClr val="000000"/>
                </a:solidFill>
                <a:latin typeface="Segoe UI" panose="020B0502040204020203" pitchFamily="34" charset="0"/>
              </a:rPr>
              <a:t>Create data stores:</a:t>
            </a:r>
          </a:p>
          <a:p>
            <a:pPr marL="285750" indent="-285750">
              <a:buFont typeface="Arial" panose="020B0604020202020204" pitchFamily="34" charset="0"/>
              <a:buChar char="•"/>
            </a:pPr>
            <a:r>
              <a:rPr lang="en-US" sz="900" b="0" i="0" u="none" strike="noStrike" baseline="0" dirty="0">
                <a:solidFill>
                  <a:srgbClr val="000000"/>
                </a:solidFill>
                <a:latin typeface="Segoe UI" panose="020B0502040204020203" pitchFamily="34" charset="0"/>
              </a:rPr>
              <a:t>A Cosmos DB for holding information about the volume of items in stock. You need to store current and historic information about volume levels, so you can track how levels vary over time. The data is recorded daily. </a:t>
            </a:r>
          </a:p>
          <a:p>
            <a:pPr marL="285750" indent="-285750">
              <a:buFont typeface="Arial" panose="020B0604020202020204" pitchFamily="34" charset="0"/>
              <a:buChar char="•"/>
            </a:pPr>
            <a:r>
              <a:rPr lang="en-US" sz="900" b="0" i="0" u="none" strike="noStrike" baseline="0" dirty="0">
                <a:solidFill>
                  <a:srgbClr val="000000"/>
                </a:solidFill>
                <a:latin typeface="Segoe UI" panose="020B0502040204020203" pitchFamily="34" charset="0"/>
              </a:rPr>
              <a:t>A Data Lake store for holding production and quality data. </a:t>
            </a:r>
          </a:p>
          <a:p>
            <a:pPr marL="285750" indent="-285750">
              <a:buFont typeface="Arial" panose="020B0604020202020204" pitchFamily="34" charset="0"/>
              <a:buChar char="•"/>
            </a:pPr>
            <a:r>
              <a:rPr lang="en-US" sz="900" b="0" i="0" u="none" strike="noStrike" baseline="0" dirty="0">
                <a:solidFill>
                  <a:srgbClr val="000000"/>
                </a:solidFill>
                <a:latin typeface="Segoe UI" panose="020B0502040204020203" pitchFamily="34" charset="0"/>
              </a:rPr>
              <a:t>A blob container for holding images of the products the company manufactures. </a:t>
            </a:r>
          </a:p>
          <a:p>
            <a:pPr marL="285750" indent="-285750">
              <a:buFont typeface="Arial" panose="020B0604020202020204" pitchFamily="34" charset="0"/>
              <a:buChar char="•"/>
            </a:pPr>
            <a:r>
              <a:rPr lang="en-US" sz="900" b="0" i="0" u="none" strike="noStrike" baseline="0" dirty="0">
                <a:solidFill>
                  <a:srgbClr val="000000"/>
                </a:solidFill>
                <a:latin typeface="Segoe UI" panose="020B0502040204020203" pitchFamily="34" charset="0"/>
              </a:rPr>
              <a:t>File storage for sharing reports.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32010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76</a:t>
            </a:fld>
            <a:endParaRPr lang="en-US" dirty="0"/>
          </a:p>
        </p:txBody>
      </p:sp>
    </p:spTree>
    <p:extLst>
      <p:ext uri="{BB962C8B-B14F-4D97-AF65-F5344CB8AC3E}">
        <p14:creationId xmlns:p14="http://schemas.microsoft.com/office/powerpoint/2010/main" val="947922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choose not to cover “Explore roles and responsibilities in the world of data” lesson, remove from this agenda slide and hide slides 11-17. This lesson is optional as it is not covered in the DP-900 exam objective domain and might cause this course to run long. Students can learn this content by doing the self-paced module on Learn here </a:t>
            </a:r>
            <a:r>
              <a:rPr lang="en-US" b="1" dirty="0"/>
              <a:t>https://docs.microsoft.com/learn/modules/explore-roles-responsibilities-world-of-data/</a:t>
            </a:r>
            <a:r>
              <a:rPr lang="en-US" dirty="0"/>
              <a:t>.  Additionally, this content is in the student handbook Skillpipe content.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1/15/2024 11:29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625781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dirty="0"/>
              <a:t>Explain that DML statements are by far the most common.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0666350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b="0" dirty="0"/>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503432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1000" dirty="0">
                <a:latin typeface="Arial" panose="020B0604020202020204" pitchFamily="34" charset="0"/>
                <a:ea typeface="Calibri" panose="020F0502020204030204" pitchFamily="34" charset="0"/>
                <a:cs typeface="Times New Roman" panose="02020603050405020304" pitchFamily="18" charset="0"/>
              </a:rPr>
              <a:t> </a:t>
            </a:r>
            <a:r>
              <a:rPr lang="en-US" sz="1000" b="1" dirty="0"/>
              <a:t>Instructor notes</a:t>
            </a:r>
          </a:p>
          <a:p>
            <a:endParaRPr lang="en-US" sz="1000" dirty="0"/>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Explain that SQL is not procedural. It processes the FROM first, followed by WHERE, GROUP BY, ORDER BY, and finally SELECT.</a:t>
            </a:r>
          </a:p>
        </p:txBody>
      </p:sp>
      <p:sp>
        <p:nvSpPr>
          <p:cNvPr id="4" name="Slide Number Placeholder 3"/>
          <p:cNvSpPr>
            <a:spLocks noGrp="1"/>
          </p:cNvSpPr>
          <p:nvPr>
            <p:ph type="sldNum" sz="quarter" idx="10"/>
          </p:nvPr>
        </p:nvSpPr>
        <p:spPr/>
        <p:txBody>
          <a:bodyPr/>
          <a:lstStyle/>
          <a:p>
            <a:fld id="{51301A78-73BE-4B7B-A115-121F41044E14}" type="slidenum">
              <a:rPr lang="en-GB" smtClean="0"/>
              <a:t>80</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000000"/>
                </a:solidFill>
                <a:latin typeface="Arial" panose="020B0604020202020204" pitchFamily="34" charset="0"/>
              </a:rPr>
              <a:t>20761C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336699"/>
                </a:solidFill>
                <a:latin typeface="Arial" panose="020B0604020202020204" pitchFamily="34" charset="0"/>
              </a:rPr>
              <a:t>3: Writing SELECT Queries</a:t>
            </a:r>
          </a:p>
        </p:txBody>
      </p:sp>
    </p:spTree>
    <p:extLst>
      <p:ext uri="{BB962C8B-B14F-4D97-AF65-F5344CB8AC3E}">
        <p14:creationId xmlns:p14="http://schemas.microsoft.com/office/powerpoint/2010/main" val="16053364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8760143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Instructor notes</a:t>
            </a:r>
          </a:p>
          <a:p>
            <a:endParaRPr lang="en-US" sz="1000" dirty="0"/>
          </a:p>
          <a:p>
            <a:pPr>
              <a:lnSpc>
                <a:spcPct val="107000"/>
              </a:lnSpc>
              <a:spcAft>
                <a:spcPts val="800"/>
              </a:spcAft>
            </a:pPr>
            <a:r>
              <a:rPr lang="en-GB" sz="1000" dirty="0">
                <a:latin typeface="Arial" panose="020B0604020202020204" pitchFamily="34" charset="0"/>
                <a:ea typeface="Calibri" panose="020F0502020204030204" pitchFamily="34" charset="0"/>
                <a:cs typeface="Times New Roman" panose="02020603050405020304" pitchFamily="18" charset="0"/>
              </a:rPr>
              <a:t>Note that some words are optional and you might see the word INTO omitted.</a:t>
            </a:r>
          </a:p>
        </p:txBody>
      </p:sp>
      <p:sp>
        <p:nvSpPr>
          <p:cNvPr id="4" name="Slide Number Placeholder 3"/>
          <p:cNvSpPr>
            <a:spLocks noGrp="1"/>
          </p:cNvSpPr>
          <p:nvPr>
            <p:ph type="sldNum" sz="quarter" idx="10"/>
          </p:nvPr>
        </p:nvSpPr>
        <p:spPr/>
        <p:txBody>
          <a:bodyPr/>
          <a:lstStyle/>
          <a:p>
            <a:fld id="{C2A38116-0269-499C-B4D2-8C60381F8A5C}" type="slidenum">
              <a:rPr lang="en-GB" smtClean="0"/>
              <a:t>82</a:t>
            </a:fld>
            <a:endParaRPr lang="en-GB" dirty="0"/>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000000"/>
                </a:solidFill>
                <a:latin typeface="Arial" panose="020B0604020202020204" pitchFamily="34" charset="0"/>
              </a:rPr>
              <a:t>20761C</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336699"/>
                </a:solidFill>
                <a:latin typeface="Arial" panose="020B0604020202020204" pitchFamily="34" charset="0"/>
              </a:rPr>
              <a:t>7: Using DML to Modify Data</a:t>
            </a:r>
          </a:p>
        </p:txBody>
      </p:sp>
    </p:spTree>
    <p:extLst>
      <p:ext uri="{BB962C8B-B14F-4D97-AF65-F5344CB8AC3E}">
        <p14:creationId xmlns:p14="http://schemas.microsoft.com/office/powerpoint/2010/main" val="18144023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algn="l"/>
            <a:r>
              <a:rPr lang="en-US" b="0" i="0" dirty="0">
                <a:solidFill>
                  <a:srgbClr val="171717"/>
                </a:solidFill>
                <a:effectLst/>
                <a:latin typeface="Segoe UI" panose="020B0502040204020203" pitchFamily="34" charset="0"/>
              </a:rPr>
              <a:t>You use DDL statements to create, modify, and remove tables and other objects in a database (table, stored procedures, views, and so on).</a:t>
            </a:r>
          </a:p>
          <a:p>
            <a:pPr algn="l"/>
            <a:r>
              <a:rPr lang="en-US" b="0" i="0" dirty="0">
                <a:solidFill>
                  <a:srgbClr val="171717"/>
                </a:solidFill>
                <a:effectLst/>
                <a:latin typeface="Segoe UI" panose="020B0502040204020203" pitchFamily="34" charset="0"/>
              </a:rPr>
              <a:t>These are the most common DDL statements: CREATE ALTER, DROP, and RENAME.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WARNING: The </a:t>
            </a:r>
            <a:r>
              <a:rPr lang="en-US" b="1" i="0" dirty="0">
                <a:solidFill>
                  <a:srgbClr val="171717"/>
                </a:solidFill>
                <a:effectLst/>
                <a:latin typeface="Segoe UI" panose="020B0502040204020203" pitchFamily="34" charset="0"/>
              </a:rPr>
              <a:t>DROP</a:t>
            </a:r>
            <a:r>
              <a:rPr lang="en-US" b="0" i="0" dirty="0">
                <a:solidFill>
                  <a:srgbClr val="171717"/>
                </a:solidFill>
                <a:effectLst/>
                <a:latin typeface="Segoe UI" panose="020B0502040204020203" pitchFamily="34" charset="0"/>
              </a:rPr>
              <a:t> statement is very powerful. When you drop a table, all the rows in that table are lost. Unless you have a backup, you won't be able to retrieve this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7776998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95498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dirty="0"/>
              <a:t>These are all tools that will accept SQL statements.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9229387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dirty="0"/>
              <a:t>Note that, while SQL Server uses </a:t>
            </a:r>
            <a:r>
              <a:rPr lang="en-GB" dirty="0" err="1"/>
              <a:t>TSQL</a:t>
            </a:r>
            <a:r>
              <a:rPr lang="en-GB" dirty="0"/>
              <a:t>, PostgreSQL uses psql. It is similar, but not the same.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14980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490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042152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u="none" strike="noStrike" baseline="0" dirty="0">
                <a:solidFill>
                  <a:srgbClr val="000000"/>
                </a:solidFill>
                <a:latin typeface="Segoe UI" panose="020B0502040204020203" pitchFamily="34" charset="0"/>
              </a:rPr>
              <a:t>Link: </a:t>
            </a:r>
            <a:r>
              <a:rPr lang="en-US" sz="4800" dirty="0">
                <a:hlinkClick r:id="rId3"/>
              </a:rPr>
              <a:t>https://docs.microsoft.com/en-us/learn/modules/query-relational-data/6-perform-query</a:t>
            </a:r>
            <a:endParaRPr lang="en-US" sz="4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320109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2484814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1/15/2024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93</a:t>
            </a:fld>
            <a:endParaRPr lang="en-US" dirty="0"/>
          </a:p>
        </p:txBody>
      </p:sp>
    </p:spTree>
    <p:extLst>
      <p:ext uri="{BB962C8B-B14F-4D97-AF65-F5344CB8AC3E}">
        <p14:creationId xmlns:p14="http://schemas.microsoft.com/office/powerpoint/2010/main" val="9479222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All rows in a table must have a key, but apart from that the columns in each row can vary. Unlike traditional relational databases, Azure Table Storage tables have no concept of relationships, stored procedures, secondary indexes, or foreign keys. Data will usually be denormalized, with each row holding the entire data for a logical entity.</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4477637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Blob storage is a service that enables you to store massive amounts of unstructured data, or </a:t>
            </a:r>
            <a:r>
              <a:rPr lang="en-GB" sz="882" b="0" i="1" kern="1200" dirty="0">
                <a:solidFill>
                  <a:schemeClr val="tx1"/>
                </a:solidFill>
                <a:effectLst/>
                <a:latin typeface="Segoe UI Light" pitchFamily="34" charset="0"/>
                <a:ea typeface="+mn-ea"/>
                <a:cs typeface="+mn-cs"/>
              </a:rPr>
              <a:t>Binary Large OBject</a:t>
            </a:r>
            <a:r>
              <a:rPr lang="en-US" sz="882" b="0" i="1" kern="1200" dirty="0">
                <a:solidFill>
                  <a:schemeClr val="tx1"/>
                </a:solidFill>
                <a:effectLst/>
                <a:latin typeface="Segoe UI Light" pitchFamily="34" charset="0"/>
                <a:ea typeface="+mn-ea"/>
                <a:cs typeface="+mn-cs"/>
              </a:rPr>
              <a:t>s</a:t>
            </a:r>
            <a:r>
              <a:rPr lang="en-US" sz="882" b="0" kern="1200" dirty="0">
                <a:solidFill>
                  <a:schemeClr val="tx1"/>
                </a:solidFill>
                <a:effectLst/>
                <a:latin typeface="Segoe UI Light" pitchFamily="34" charset="0"/>
                <a:ea typeface="+mn-ea"/>
                <a:cs typeface="+mn-cs"/>
              </a:rPr>
              <a:t>, in the cloud.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Azure currently supports three different types of blob:</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Block blobs</a:t>
            </a:r>
            <a:r>
              <a:rPr lang="en-US" sz="882" b="0" kern="1200" dirty="0">
                <a:solidFill>
                  <a:schemeClr val="tx1"/>
                </a:solidFill>
                <a:effectLst/>
                <a:latin typeface="Segoe UI Light" pitchFamily="34" charset="0"/>
                <a:ea typeface="+mn-ea"/>
                <a:cs typeface="+mn-cs"/>
              </a:rPr>
              <a:t>. A block blob is handled as a set of blocks. Each block can vary in size, up to 100 MB. A block blob can contain up to 50,000 blocks, giving a maximum size of over 4.7 TB. The block is the smallest amount of data that can be read or written as an individual unit. Block blobs are best used to store discrete, large, binary objects that change infrequently.</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Page blobs</a:t>
            </a:r>
            <a:r>
              <a:rPr lang="en-US" sz="882" b="0" kern="1200" dirty="0">
                <a:solidFill>
                  <a:schemeClr val="tx1"/>
                </a:solidFill>
                <a:effectLst/>
                <a:latin typeface="Segoe UI Light" pitchFamily="34" charset="0"/>
                <a:ea typeface="+mn-ea"/>
                <a:cs typeface="+mn-cs"/>
              </a:rPr>
              <a:t>. A page blob is organized as a collection of fixed size 512-byte pages. A page blob is optimized to support random read and write operations; you can fetch and store data for a single page if necessary. A page blob can hold up to 8 TB of data. Azure uses page blobs to implement virtual disk storage for virtual machines.</a:t>
            </a:r>
          </a:p>
          <a:p>
            <a:br>
              <a:rPr lang="en-US" sz="882" b="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Append blobs</a:t>
            </a:r>
            <a:r>
              <a:rPr lang="en-US" sz="882" b="0" kern="1200" dirty="0">
                <a:solidFill>
                  <a:schemeClr val="tx1"/>
                </a:solidFill>
                <a:effectLst/>
                <a:latin typeface="Segoe UI Light" pitchFamily="34" charset="0"/>
                <a:ea typeface="+mn-ea"/>
                <a:cs typeface="+mn-cs"/>
              </a:rPr>
              <a:t>. An append blob is a block blob optimized to support append operations. You can only add blocks to the end of an append blob; updating or deleting existing blocks isn't supported. Each block can vary in size, up to 4 MB. The maximum size of an append blob is just over 195 GB.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393851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50" b="1" dirty="0">
              <a:solidFill>
                <a:srgbClr val="171717"/>
              </a:solidFill>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2899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dirty="0"/>
              <a:t>Relational databases store data in relational tables, but sometimes the structure imposed by this model can be too rigid, and often leads to poor performance unless you spend time implementing detailed tuning. Other models, collectively known as </a:t>
            </a:r>
            <a:r>
              <a:rPr lang="en-GB" sz="800" i="1" dirty="0"/>
              <a:t>NoSQL</a:t>
            </a:r>
            <a:r>
              <a:rPr lang="en-GB" sz="800" dirty="0"/>
              <a:t> databases exist. These models store data in other structures, such as documents, graphs, key-value stores, and column family stores.</a:t>
            </a:r>
          </a:p>
          <a:p>
            <a:endParaRPr lang="en-GB" sz="800" dirty="0"/>
          </a:p>
          <a:p>
            <a:r>
              <a:rPr lang="en-GB" sz="800" dirty="0"/>
              <a:t>Azure Cosmos DB is a multi-model NoSQL database management system. </a:t>
            </a:r>
          </a:p>
          <a:p>
            <a:endParaRPr lang="en-GB" sz="800" dirty="0"/>
          </a:p>
          <a:p>
            <a:r>
              <a:rPr lang="en-GB" sz="800" dirty="0"/>
              <a:t>Cosmos DB manages data as a partitioned set of documents. A document is a collection of fields, identified by a key. </a:t>
            </a:r>
          </a:p>
          <a:p>
            <a:endParaRPr lang="en-GB" sz="800" dirty="0"/>
          </a:p>
          <a:p>
            <a:r>
              <a:rPr lang="en-GB" sz="800" dirty="0"/>
              <a:t>The fields in each document can vary, and a field can contain child documents. </a:t>
            </a:r>
          </a:p>
          <a:p>
            <a:endParaRPr lang="en-GB" sz="800" dirty="0"/>
          </a:p>
          <a:p>
            <a:r>
              <a:rPr lang="en-GB" sz="800" dirty="0"/>
              <a:t>Many document databases use JSON (JavaScript Object Notation) to represent the document structure. </a:t>
            </a:r>
          </a:p>
          <a:p>
            <a:endParaRPr lang="en-GB" sz="800" dirty="0"/>
          </a:p>
          <a:p>
            <a:r>
              <a:rPr lang="en-GB" sz="800" dirty="0"/>
              <a:t>In this format, the fields in a document are enclosed between braces, { and }, and each field is prefixed with its name. </a:t>
            </a:r>
          </a:p>
          <a:p>
            <a:endParaRPr lang="en-GB" sz="800" dirty="0"/>
          </a:p>
          <a:p>
            <a:r>
              <a:rPr lang="en-GB" sz="800" dirty="0"/>
              <a:t>A document can hold up to 2 MB of data, including small binary objects. </a:t>
            </a:r>
          </a:p>
          <a:p>
            <a:endParaRPr lang="en-GB" sz="800" dirty="0"/>
          </a:p>
          <a:p>
            <a:r>
              <a:rPr lang="en-GB" sz="800" dirty="0"/>
              <a:t>If you need to store larger blobs as part of a document, use Azure Blob storage, and add a reference to the blob in the document.</a:t>
            </a:r>
          </a:p>
          <a:p>
            <a:pPr>
              <a:buFont typeface="Arial" panose="020B0604020202020204" pitchFamily="34" charset="0"/>
              <a:buNone/>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Documents in a Cosmos DB database are organized into containers.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The documents in a container are grouped together into partitions. A partition holds a set of documents that share a common partition key.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You designate one of the fields in your documents as the partition key.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You should select a partition key that collects all related documents together.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This approach helps to reduce the amount of I/O (disk reads) that queries might need to perform when retrieving a set of documents for a given entity.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For example, in a document database for an ecommerce system recording the details of customers and the orders they've placed, you could partition the data by customer ID, and store the customer and order details for each customer in the same partition.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To find all the information and orders for a customer, you simply need to query that single partition.</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There's a superficial similarity between a Cosmos DB container and a table in Azure Table storage: in both cases, data is partitioned and documents (rows in a table) are identified by a unique ID within a partition.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However, the similarity ends there. Unlike Azure Table storage, documents in a Cosmos DB partition aren't sorted by ID.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Instead, Cosmos DB maintains a separate index. This index contains not only the document IDs, but also tracks the value of every other field in each document.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This index is created and maintained automatically.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00" dirty="0"/>
              <a:t>This index enables you to perform queries that specify criteria referencing any fields in a container, without incurring the need to scan the entire partition to find that data.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400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33"/>
              </a:spcAft>
              <a:buClrTx/>
              <a:buSzTx/>
              <a:buFontTx/>
              <a:buNone/>
              <a:tabLst/>
              <a:defRPr/>
            </a:pPr>
            <a:r>
              <a:rPr lang="en-US" sz="800" b="1" dirty="0"/>
              <a:t>Instructor notes</a:t>
            </a:r>
          </a:p>
          <a:p>
            <a:pPr marL="0" marR="0" lvl="0" indent="0" algn="l" defTabSz="914400" rtl="0" eaLnBrk="1" fontAlgn="auto" latinLnBrk="0" hangingPunct="1">
              <a:lnSpc>
                <a:spcPct val="90000"/>
              </a:lnSpc>
              <a:spcBef>
                <a:spcPts val="0"/>
              </a:spcBef>
              <a:spcAft>
                <a:spcPts val="333"/>
              </a:spcAft>
              <a:buClrTx/>
              <a:buSzTx/>
              <a:buFontTx/>
              <a:buNone/>
              <a:tabLst/>
              <a:defRPr/>
            </a:pPr>
            <a:endParaRPr lang="en-US" sz="800" b="1" dirty="0">
              <a:solidFill>
                <a:srgbClr val="505050"/>
              </a:solidFill>
            </a:endParaRPr>
          </a:p>
          <a:p>
            <a:pPr marL="0" marR="0" lvl="0" indent="0" algn="l" defTabSz="914400" rtl="0" eaLnBrk="1" fontAlgn="auto" latinLnBrk="0" hangingPunct="1">
              <a:lnSpc>
                <a:spcPct val="90000"/>
              </a:lnSpc>
              <a:spcBef>
                <a:spcPts val="0"/>
              </a:spcBef>
              <a:spcAft>
                <a:spcPts val="333"/>
              </a:spcAft>
              <a:buClrTx/>
              <a:buSzTx/>
              <a:buFontTx/>
              <a:buNone/>
              <a:tabLst/>
              <a:defRPr/>
            </a:pPr>
            <a:r>
              <a:rPr lang="en-US" sz="800" b="1" dirty="0">
                <a:solidFill>
                  <a:srgbClr val="505050"/>
                </a:solidFill>
              </a:rPr>
              <a:t>Structured data </a:t>
            </a:r>
            <a:r>
              <a:rPr lang="en-US" sz="800" dirty="0">
                <a:solidFill>
                  <a:srgbClr val="505050"/>
                </a:solidFill>
              </a:rPr>
              <a:t>is data that adheres to a schema, so all of the data has the same fields or properties. Structured data can be stored in a database table with rows and columns</a:t>
            </a:r>
          </a:p>
          <a:p>
            <a:pPr marL="0" marR="0" lvl="0" indent="0" algn="l" defTabSz="914400" rtl="0" eaLnBrk="1" fontAlgn="auto" latinLnBrk="0" hangingPunct="1">
              <a:lnSpc>
                <a:spcPct val="90000"/>
              </a:lnSpc>
              <a:spcBef>
                <a:spcPts val="0"/>
              </a:spcBef>
              <a:spcAft>
                <a:spcPts val="333"/>
              </a:spcAft>
              <a:buClrTx/>
              <a:buSzTx/>
              <a:buFontTx/>
              <a:buNone/>
              <a:tabLst/>
              <a:defRPr/>
            </a:pPr>
            <a:r>
              <a:rPr lang="en-US" sz="800" b="1" dirty="0">
                <a:solidFill>
                  <a:srgbClr val="505050"/>
                </a:solidFill>
              </a:rPr>
              <a:t>Semi-structured </a:t>
            </a:r>
            <a:r>
              <a:rPr lang="en-US" sz="800" dirty="0">
                <a:solidFill>
                  <a:srgbClr val="505050"/>
                </a:solidFill>
              </a:rPr>
              <a:t>data doesn't fit neatly into tables, rows, and columns. Instead, semi-structured data uses _tags_ or _keys_ that organize and provide a hierarchy for the data</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474825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sz="882" b="1" kern="1200" dirty="0">
                <a:solidFill>
                  <a:schemeClr val="tx1"/>
                </a:solidFill>
                <a:effectLst/>
                <a:latin typeface="Segoe UI Light" pitchFamily="34" charset="0"/>
                <a:ea typeface="+mn-ea"/>
                <a:cs typeface="+mn-cs"/>
              </a:rPr>
              <a:t>Use cases and management benefits of using Azure Cosmos DB</a:t>
            </a:r>
            <a:endParaRPr lang="en-GB" sz="882"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Cosmos DB is a highly scalable database management system. Each partition can grow up to 10 GB in size. </a:t>
            </a: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Indexes are created and maintained automatically.</a:t>
            </a: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All databases are replicated within a single region  (or across regions at additional cost)</a:t>
            </a: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Cosmos DB guarantees 99.99% high availability. </a:t>
            </a:r>
          </a:p>
          <a:p>
            <a:pPr marL="171450" indent="-171450">
              <a:buFont typeface="Arial" panose="020B0604020202020204" pitchFamily="34" charset="0"/>
              <a:buChar char="•"/>
            </a:pPr>
            <a:r>
              <a:rPr lang="en-GB" sz="882" b="0" kern="1200" dirty="0">
                <a:solidFill>
                  <a:schemeClr val="tx1"/>
                </a:solidFill>
                <a:effectLst/>
                <a:latin typeface="Segoe UI Light" pitchFamily="34" charset="0"/>
                <a:ea typeface="+mn-ea"/>
                <a:cs typeface="+mn-cs"/>
              </a:rPr>
              <a:t>Cosmos DB guarantees less than 10-ms latencies for both reads (indexed) and writes at the 99th percentile, all around the world.</a:t>
            </a:r>
          </a:p>
          <a:p>
            <a:endParaRPr lang="en-GB" sz="882" b="0" kern="1200" dirty="0">
              <a:solidFill>
                <a:schemeClr val="tx1"/>
              </a:solidFill>
              <a:effectLst/>
              <a:latin typeface="Segoe UI Light" pitchFamily="34" charset="0"/>
              <a:ea typeface="+mn-ea"/>
              <a:cs typeface="+mn-cs"/>
            </a:endParaRPr>
          </a:p>
          <a:p>
            <a:r>
              <a:rPr lang="en-GB" sz="882" b="0" kern="1200" dirty="0">
                <a:solidFill>
                  <a:schemeClr val="tx1"/>
                </a:solidFill>
                <a:effectLst/>
                <a:latin typeface="Segoe UI Light" pitchFamily="34" charset="0"/>
                <a:ea typeface="+mn-ea"/>
                <a:cs typeface="+mn-cs"/>
              </a:rPr>
              <a:t>Cosmos DB is highly suitable for the following scenarios:</a:t>
            </a:r>
          </a:p>
          <a:p>
            <a:br>
              <a:rPr lang="en-GB" sz="882" b="0" kern="1200" dirty="0">
                <a:solidFill>
                  <a:schemeClr val="tx1"/>
                </a:solidFill>
                <a:effectLst/>
                <a:latin typeface="Segoe UI Light" pitchFamily="34" charset="0"/>
                <a:ea typeface="+mn-ea"/>
                <a:cs typeface="+mn-cs"/>
              </a:rPr>
            </a:br>
            <a:r>
              <a:rPr lang="en-GB" sz="882" b="0" kern="1200" dirty="0">
                <a:solidFill>
                  <a:schemeClr val="tx1"/>
                </a:solidFill>
                <a:effectLst/>
                <a:latin typeface="Segoe UI Light" pitchFamily="34" charset="0"/>
                <a:ea typeface="+mn-ea"/>
                <a:cs typeface="+mn-cs"/>
              </a:rPr>
              <a:t>- </a:t>
            </a:r>
            <a:r>
              <a:rPr lang="en-GB" sz="882" b="0" i="1" kern="1200" dirty="0">
                <a:solidFill>
                  <a:schemeClr val="tx1"/>
                </a:solidFill>
                <a:effectLst/>
                <a:latin typeface="Segoe UI Light" pitchFamily="34" charset="0"/>
                <a:ea typeface="+mn-ea"/>
                <a:cs typeface="+mn-cs"/>
              </a:rPr>
              <a:t>IoT and telematics</a:t>
            </a:r>
            <a:br>
              <a:rPr lang="en-GB" sz="882" b="0" kern="1200" dirty="0">
                <a:solidFill>
                  <a:schemeClr val="tx1"/>
                </a:solidFill>
                <a:effectLst/>
                <a:latin typeface="Segoe UI Light" pitchFamily="34" charset="0"/>
                <a:ea typeface="+mn-ea"/>
                <a:cs typeface="+mn-cs"/>
              </a:rPr>
            </a:br>
            <a:r>
              <a:rPr lang="en-GB" sz="882" b="0" kern="1200" dirty="0">
                <a:solidFill>
                  <a:schemeClr val="tx1"/>
                </a:solidFill>
                <a:effectLst/>
                <a:latin typeface="Segoe UI Light" pitchFamily="34" charset="0"/>
                <a:ea typeface="+mn-ea"/>
                <a:cs typeface="+mn-cs"/>
              </a:rPr>
              <a:t>- R</a:t>
            </a:r>
            <a:r>
              <a:rPr lang="en-GB" sz="882" b="0" i="1" kern="1200" dirty="0">
                <a:solidFill>
                  <a:schemeClr val="tx1"/>
                </a:solidFill>
                <a:effectLst/>
                <a:latin typeface="Segoe UI Light" pitchFamily="34" charset="0"/>
                <a:ea typeface="+mn-ea"/>
                <a:cs typeface="+mn-cs"/>
              </a:rPr>
              <a:t>etail and marketing</a:t>
            </a:r>
          </a:p>
          <a:p>
            <a:pPr marL="171450" indent="-171450">
              <a:buFontTx/>
              <a:buChar char="-"/>
            </a:pPr>
            <a:r>
              <a:rPr lang="en-GB" sz="882" b="0" i="1" kern="1200" dirty="0">
                <a:solidFill>
                  <a:schemeClr val="tx1"/>
                </a:solidFill>
                <a:effectLst/>
                <a:latin typeface="Segoe UI Light" pitchFamily="34" charset="0"/>
                <a:ea typeface="+mn-ea"/>
                <a:cs typeface="+mn-cs"/>
              </a:rPr>
              <a:t>Gaming</a:t>
            </a:r>
          </a:p>
          <a:p>
            <a:pPr marL="171450" indent="-171450">
              <a:buFontTx/>
              <a:buChar char="-"/>
            </a:pPr>
            <a:r>
              <a:rPr lang="en-GB" sz="882" b="0" i="1" kern="1200" dirty="0">
                <a:solidFill>
                  <a:schemeClr val="tx1"/>
                </a:solidFill>
                <a:effectLst/>
                <a:latin typeface="Segoe UI Light" pitchFamily="34" charset="0"/>
                <a:ea typeface="+mn-ea"/>
                <a:cs typeface="+mn-cs"/>
              </a:rPr>
              <a:t>Web and mobile applications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64627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1/15/2024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1/15/2024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102</a:t>
            </a:fld>
            <a:endParaRPr lang="en-US" dirty="0"/>
          </a:p>
        </p:txBody>
      </p:sp>
    </p:spTree>
    <p:extLst>
      <p:ext uri="{BB962C8B-B14F-4D97-AF65-F5344CB8AC3E}">
        <p14:creationId xmlns:p14="http://schemas.microsoft.com/office/powerpoint/2010/main" val="9479222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000000"/>
                </a:solidFill>
                <a:effectLst/>
                <a:latin typeface="Calibri" panose="020F0502020204030204" pitchFamily="34" charset="0"/>
              </a:rPr>
              <a:t>NOTE</a:t>
            </a:r>
            <a:r>
              <a:rPr lang="en-US" sz="900" dirty="0">
                <a:solidFill>
                  <a:srgbClr val="000000"/>
                </a:solidFill>
                <a:effectLst/>
                <a:latin typeface="Calibri" panose="020F0502020204030204" pitchFamily="34" charset="0"/>
              </a:rPr>
              <a:t>: this demo is duplicated in Module 2 Lesson 2 so can skip this demo if already used. </a:t>
            </a:r>
            <a:endParaRPr lang="en-US" dirty="0"/>
          </a:p>
          <a:p>
            <a:endParaRPr lang="en-US" dirty="0"/>
          </a:p>
          <a:p>
            <a:r>
              <a:rPr lang="en-US" dirty="0"/>
              <a:t>Link: </a:t>
            </a:r>
            <a:r>
              <a:rPr lang="en-US" sz="1800" dirty="0">
                <a:solidFill>
                  <a:srgbClr val="000000"/>
                </a:solidFill>
                <a:effectLst/>
                <a:latin typeface="Calibri" panose="020F0502020204030204" pitchFamily="34" charset="0"/>
                <a:hlinkClick r:id="rId3"/>
              </a:rPr>
              <a:t>https://www.microsoft.com/</a:t>
            </a:r>
            <a:r>
              <a:rPr lang="en-US" sz="1800" dirty="0">
                <a:solidFill>
                  <a:srgbClr val="000000"/>
                </a:solidFill>
                <a:effectLst/>
                <a:latin typeface="Calibri" panose="020F0502020204030204" pitchFamily="34" charset="0"/>
                <a:hlinkClick r:id="rId4"/>
              </a:rPr>
              <a:t>videoplayer/embed/RE4zTud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provision a Cosmos DB account interactively using the Azure portal, or you can perform this task programmatically through the Azure CLI, Azure PowerShell, or an Azure Resource Manager template.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382624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Link: </a:t>
            </a:r>
            <a:r>
              <a:rPr lang="en-US" sz="1800" dirty="0">
                <a:solidFill>
                  <a:srgbClr val="000000"/>
                </a:solidFill>
                <a:effectLst/>
                <a:latin typeface="Segoe UI" panose="020B0502040204020203" pitchFamily="34" charset="0"/>
                <a:hlinkClick r:id="rId3"/>
              </a:rPr>
              <a:t>https://www.microsoft.com/videoplayer/embed/RE4AwNK</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Link: </a:t>
            </a:r>
            <a:r>
              <a:rPr lang="en-US" sz="1800" dirty="0">
                <a:solidFill>
                  <a:srgbClr val="000000"/>
                </a:solidFill>
                <a:effectLst/>
                <a:latin typeface="Segoe UI" panose="020B0502040204020203" pitchFamily="34" charset="0"/>
                <a:hlinkClick r:id="rId3"/>
              </a:rPr>
              <a:t>https://www.microsoft.com/videoplayer/embed/RE4AkhH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0197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1" kern="1200" dirty="0">
                <a:solidFill>
                  <a:schemeClr val="tx1"/>
                </a:solidFill>
                <a:effectLst/>
                <a:latin typeface="Segoe UI Light" pitchFamily="34" charset="0"/>
                <a:ea typeface="+mn-ea"/>
                <a:cs typeface="+mn-cs"/>
              </a:rPr>
              <a:t>IMPORTANT</a:t>
            </a:r>
            <a:r>
              <a:rPr lang="en-US" sz="882" b="0" kern="1200" dirty="0">
                <a:solidFill>
                  <a:schemeClr val="tx1"/>
                </a:solidFill>
                <a:effectLst/>
                <a:latin typeface="Segoe UI Light" pitchFamily="34" charset="0"/>
                <a:ea typeface="+mn-ea"/>
                <a:cs typeface="+mn-cs"/>
              </a:rPr>
              <a:t>: If you're provisioning a Data Lake storage, you </a:t>
            </a:r>
            <a:r>
              <a:rPr lang="en-US" sz="882" b="1" kern="1200" dirty="0">
                <a:solidFill>
                  <a:schemeClr val="tx1"/>
                </a:solidFill>
                <a:effectLst/>
                <a:latin typeface="Segoe UI Light" pitchFamily="34" charset="0"/>
                <a:ea typeface="+mn-ea"/>
                <a:cs typeface="+mn-cs"/>
              </a:rPr>
              <a:t>must</a:t>
            </a:r>
            <a:r>
              <a:rPr lang="en-US" sz="882" b="0" kern="1200" dirty="0">
                <a:solidFill>
                  <a:schemeClr val="tx1"/>
                </a:solidFill>
                <a:effectLst/>
                <a:latin typeface="Segoe UI Light" pitchFamily="34" charset="0"/>
                <a:ea typeface="+mn-ea"/>
                <a:cs typeface="+mn-cs"/>
              </a:rPr>
              <a:t> specify the appropriate configuration settings when you create the storage account. You can't configure Data Lake storage after the storage account has been set up. </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In the Azure portal, on the </a:t>
            </a:r>
            <a:r>
              <a:rPr lang="en-US" sz="882" b="1" kern="1200" dirty="0">
                <a:solidFill>
                  <a:schemeClr val="tx1"/>
                </a:solidFill>
                <a:effectLst/>
                <a:latin typeface="Segoe UI Light" pitchFamily="34" charset="0"/>
                <a:ea typeface="+mn-ea"/>
                <a:cs typeface="+mn-cs"/>
              </a:rPr>
              <a:t>Advanced</a:t>
            </a:r>
            <a:r>
              <a:rPr lang="en-US" sz="882" b="0" kern="1200" dirty="0">
                <a:solidFill>
                  <a:schemeClr val="tx1"/>
                </a:solidFill>
                <a:effectLst/>
                <a:latin typeface="Segoe UI Light" pitchFamily="34" charset="0"/>
                <a:ea typeface="+mn-ea"/>
                <a:cs typeface="+mn-cs"/>
              </a:rPr>
              <a:t> tab of the </a:t>
            </a:r>
            <a:r>
              <a:rPr lang="en-US" sz="882" b="1" kern="1200" dirty="0">
                <a:solidFill>
                  <a:schemeClr val="tx1"/>
                </a:solidFill>
                <a:effectLst/>
                <a:latin typeface="Segoe UI Light" pitchFamily="34" charset="0"/>
                <a:ea typeface="+mn-ea"/>
                <a:cs typeface="+mn-cs"/>
              </a:rPr>
              <a:t>Create storage account</a:t>
            </a:r>
            <a:r>
              <a:rPr lang="en-US" sz="882" b="0" kern="1200" dirty="0">
                <a:solidFill>
                  <a:schemeClr val="tx1"/>
                </a:solidFill>
                <a:effectLst/>
                <a:latin typeface="Segoe UI Light" pitchFamily="34" charset="0"/>
                <a:ea typeface="+mn-ea"/>
                <a:cs typeface="+mn-cs"/>
              </a:rPr>
              <a:t> page, in the </a:t>
            </a:r>
            <a:r>
              <a:rPr lang="en-US" sz="882" b="1" kern="1200" dirty="0">
                <a:solidFill>
                  <a:schemeClr val="tx1"/>
                </a:solidFill>
                <a:effectLst/>
                <a:latin typeface="Segoe UI Light" pitchFamily="34" charset="0"/>
                <a:ea typeface="+mn-ea"/>
                <a:cs typeface="+mn-cs"/>
              </a:rPr>
              <a:t>Data Lake Storage Gen2</a:t>
            </a:r>
            <a:r>
              <a:rPr lang="en-US" sz="882" b="0" kern="1200" dirty="0">
                <a:solidFill>
                  <a:schemeClr val="tx1"/>
                </a:solidFill>
                <a:effectLst/>
                <a:latin typeface="Segoe UI Light" pitchFamily="34" charset="0"/>
                <a:ea typeface="+mn-ea"/>
                <a:cs typeface="+mn-cs"/>
              </a:rPr>
              <a:t> section, select </a:t>
            </a:r>
            <a:r>
              <a:rPr lang="en-US" sz="882" b="1" kern="1200" dirty="0">
                <a:solidFill>
                  <a:schemeClr val="tx1"/>
                </a:solidFill>
                <a:effectLst/>
                <a:latin typeface="Segoe UI Light" pitchFamily="34" charset="0"/>
                <a:ea typeface="+mn-ea"/>
                <a:cs typeface="+mn-cs"/>
              </a:rPr>
              <a:t>Enabled</a:t>
            </a:r>
            <a:r>
              <a:rPr lang="en-US" sz="882" b="0" kern="1200" dirty="0">
                <a:solidFill>
                  <a:schemeClr val="tx1"/>
                </a:solidFill>
                <a:effectLst/>
                <a:latin typeface="Segoe UI Light" pitchFamily="34" charset="0"/>
                <a:ea typeface="+mn-ea"/>
                <a:cs typeface="+mn-cs"/>
              </a:rPr>
              <a:t> for the </a:t>
            </a:r>
            <a:r>
              <a:rPr lang="en-US" sz="882" b="1" kern="1200" dirty="0">
                <a:solidFill>
                  <a:schemeClr val="tx1"/>
                </a:solidFill>
                <a:effectLst/>
                <a:latin typeface="Segoe UI Light" pitchFamily="34" charset="0"/>
                <a:ea typeface="+mn-ea"/>
                <a:cs typeface="+mn-cs"/>
              </a:rPr>
              <a:t>Hierarchical namespace</a:t>
            </a:r>
            <a:r>
              <a:rPr lang="en-US" sz="882" b="0" kern="1200" dirty="0">
                <a:solidFill>
                  <a:schemeClr val="tx1"/>
                </a:solidFill>
                <a:effectLst/>
                <a:latin typeface="Segoe UI Light" pitchFamily="34" charset="0"/>
                <a:ea typeface="+mn-ea"/>
                <a:cs typeface="+mn-cs"/>
              </a:rPr>
              <a:t> option.</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After the storage account has been created, you can add one or more Data Lake Storage containers to the account. Each container supports a directory structure for storing Data Lake files.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42573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33"/>
              </a:spcAft>
              <a:buClrTx/>
              <a:buSzTx/>
              <a:buFontTx/>
              <a:buNone/>
              <a:tabLst/>
              <a:defRPr/>
            </a:pPr>
            <a:r>
              <a:rPr lang="en-US" sz="900" b="1" dirty="0"/>
              <a:t>Instructor notes</a:t>
            </a:r>
          </a:p>
          <a:p>
            <a:pPr marL="0" marR="0" lvl="0" indent="0" algn="l" defTabSz="914400" rtl="0" eaLnBrk="1" fontAlgn="auto" latinLnBrk="0" hangingPunct="1">
              <a:lnSpc>
                <a:spcPct val="90000"/>
              </a:lnSpc>
              <a:spcBef>
                <a:spcPts val="0"/>
              </a:spcBef>
              <a:spcAft>
                <a:spcPts val="333"/>
              </a:spcAft>
              <a:buClrTx/>
              <a:buSzTx/>
              <a:buFontTx/>
              <a:buNone/>
              <a:tabLst/>
              <a:defRPr/>
            </a:pPr>
            <a:endParaRPr lang="en-US" sz="900" b="1" dirty="0">
              <a:solidFill>
                <a:srgbClr val="505050"/>
              </a:solidFill>
            </a:endParaRPr>
          </a:p>
          <a:p>
            <a:r>
              <a:rPr lang="en-GB" dirty="0"/>
              <a:t>It is important to understand the distinction between OLTP and OLAP.</a:t>
            </a:r>
          </a:p>
          <a:p>
            <a:endParaRPr lang="en-GB" dirty="0"/>
          </a:p>
          <a:p>
            <a:r>
              <a:rPr lang="en-GB" dirty="0"/>
              <a:t>OLTP is typically a </a:t>
            </a:r>
            <a:r>
              <a:rPr lang="en-GB" i="1" dirty="0"/>
              <a:t>live</a:t>
            </a:r>
            <a:r>
              <a:rPr lang="en-GB" i="0" dirty="0"/>
              <a:t> system. Updates are made transactionally, for example, an order is placed. Each individual order is stored in the OLTP system.</a:t>
            </a:r>
          </a:p>
          <a:p>
            <a:endParaRPr lang="en-GB" i="0" dirty="0"/>
          </a:p>
          <a:p>
            <a:r>
              <a:rPr lang="en-GB" i="0" dirty="0"/>
              <a:t>OLAP is an aggregated system. Data is imported (often from an OLTP system) and aggregated. The aggregation will typically occur at different levels allowing you to drill down or up, for example from a company summary, to a department summary, to an employee town summary. Because OLAP data is aggregated periodically, once the aggregation has been performed, queries which need the summaries that it contains are very fast.</a:t>
            </a:r>
          </a:p>
          <a:p>
            <a:endParaRPr lang="en-GB" i="0" dirty="0"/>
          </a:p>
          <a:p>
            <a:r>
              <a:rPr lang="en-GB" dirty="0"/>
              <a:t>OLTP is good for many small updates that happen frequently. OLAP is good for large summarized queries that happen periodically.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573183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Link: </a:t>
            </a:r>
            <a:r>
              <a:rPr lang="en-US" sz="1800" dirty="0">
                <a:solidFill>
                  <a:srgbClr val="000000"/>
                </a:solidFill>
                <a:effectLst/>
                <a:latin typeface="Calibri" panose="020F0502020204030204" pitchFamily="34" charset="0"/>
                <a:hlinkClick r:id="rId3"/>
              </a:rPr>
              <a:t>https://www.microsoft.com/videoplayer/embed/RE4A94T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The </a:t>
            </a:r>
            <a:r>
              <a:rPr lang="en-US" sz="882" b="1" kern="1200" dirty="0">
                <a:solidFill>
                  <a:schemeClr val="tx1"/>
                </a:solidFill>
                <a:effectLst/>
                <a:latin typeface="Segoe UI Light" pitchFamily="34" charset="0"/>
                <a:ea typeface="+mn-ea"/>
                <a:cs typeface="+mn-cs"/>
              </a:rPr>
              <a:t>Configuration</a:t>
            </a:r>
            <a:r>
              <a:rPr lang="en-US" sz="882" b="0" kern="1200" dirty="0">
                <a:solidFill>
                  <a:schemeClr val="tx1"/>
                </a:solidFill>
                <a:effectLst/>
                <a:latin typeface="Segoe UI Light" pitchFamily="34" charset="0"/>
                <a:ea typeface="+mn-ea"/>
                <a:cs typeface="+mn-cs"/>
              </a:rPr>
              <a:t> page for a storage account enables you to modify some general settings of the account. You can:</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Enable or disable secure communications with the service. By default, all requests and responses are encrypted by using the HTTPS protocol as they traverse the Internet. You can disable encryption if required, although this isn't recommended.</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Switch the default access tier between Cool and Hot.</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Change the way in which the account is replicated.</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Enable or disable integration with Azure AD for requests that access file shares.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Other options, such as the account kind and performance tier, are displayed on this page for information only; you can't change them.</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1871674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1/15/2024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11:31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112</a:t>
            </a:fld>
            <a:endParaRPr lang="en-US" dirty="0"/>
          </a:p>
        </p:txBody>
      </p:sp>
    </p:spTree>
    <p:extLst>
      <p:ext uri="{BB962C8B-B14F-4D97-AF65-F5344CB8AC3E}">
        <p14:creationId xmlns:p14="http://schemas.microsoft.com/office/powerpoint/2010/main" val="9479222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Cosmos DB also provides other APIs that enable you to access these documents using the command sets of other NoSQL database management systems. </a:t>
            </a:r>
          </a:p>
          <a:p>
            <a:endParaRPr lang="en-GB" dirty="0"/>
          </a:p>
          <a:p>
            <a:r>
              <a:rPr lang="en-GB" u="sng" dirty="0"/>
              <a:t>These APIs are:</a:t>
            </a:r>
          </a:p>
          <a:p>
            <a:pPr>
              <a:buFont typeface="Arial" panose="020B0604020202020204" pitchFamily="34" charset="0"/>
              <a:buChar char="•"/>
            </a:pPr>
            <a:r>
              <a:rPr lang="en-GB" b="1" i="1" dirty="0"/>
              <a:t>Table API</a:t>
            </a:r>
            <a:r>
              <a:rPr lang="en-GB" b="1" dirty="0"/>
              <a:t>. </a:t>
            </a:r>
            <a:r>
              <a:rPr lang="en-GB" dirty="0"/>
              <a:t>This interface enables you to use the Azure Table Storage API to store and retrieve documents. The purpose of this interface is to enable you to switch from Table Storage to Cosmos DB without requiring that you modify your existing applications.</a:t>
            </a:r>
          </a:p>
          <a:p>
            <a:pPr>
              <a:buFont typeface="Arial" panose="020B0604020202020204" pitchFamily="34" charset="0"/>
              <a:buNone/>
            </a:pPr>
            <a:endParaRPr lang="en-GB" dirty="0"/>
          </a:p>
          <a:p>
            <a:pPr>
              <a:buFont typeface="Arial" panose="020B0604020202020204" pitchFamily="34" charset="0"/>
              <a:buChar char="•"/>
            </a:pPr>
            <a:r>
              <a:rPr lang="en-GB" b="1" i="1" dirty="0"/>
              <a:t>MongoDB API</a:t>
            </a:r>
            <a:r>
              <a:rPr lang="en-GB" dirty="0"/>
              <a:t>. MongoDB is another well-known document database, with its own programmatic interface. Many organizations use on-premises. You can use the MongoDB API for Cosmos DB to enable a MongoDB application to run unchanged against a Cosmos DB database. You can migrate the data in the MongoDB database to Cosmos DB running in the cloud, but continue to run your existing applications to access this data.</a:t>
            </a:r>
          </a:p>
          <a:p>
            <a:pPr>
              <a:buFont typeface="Arial" panose="020B0604020202020204" pitchFamily="34" charset="0"/>
              <a:buNone/>
            </a:pPr>
            <a:endParaRPr lang="en-GB" dirty="0"/>
          </a:p>
          <a:p>
            <a:pPr>
              <a:buFont typeface="Arial" panose="020B0604020202020204" pitchFamily="34" charset="0"/>
              <a:buChar char="•"/>
            </a:pPr>
            <a:r>
              <a:rPr lang="en-GB" b="1" i="1" dirty="0"/>
              <a:t>Cassandra API</a:t>
            </a:r>
            <a:r>
              <a:rPr lang="en-GB" b="1" dirty="0"/>
              <a:t>. </a:t>
            </a:r>
            <a:r>
              <a:rPr lang="en-GB" dirty="0"/>
              <a:t>Cassandra is a column family database management system. This is another database management system that many organizations run on-premises. The Cassandra API for Cosmos DB provides a Cassandra-like programmatic interface for Cosmos DB. Cassandra API requests are mapped to Cosmos DB document requests. As with the MongoDB API, the primary purpose of the Cassandra API is to enable you to quickly migrate Cassandra databases and applications to Cosmos DB.</a:t>
            </a:r>
          </a:p>
          <a:p>
            <a:pPr>
              <a:buFont typeface="Arial" panose="020B0604020202020204" pitchFamily="34" charset="0"/>
              <a:buChar char="•"/>
            </a:pPr>
            <a:endParaRPr lang="en-GB" dirty="0"/>
          </a:p>
          <a:p>
            <a:pPr>
              <a:buFont typeface="Arial" panose="020B0604020202020204" pitchFamily="34" charset="0"/>
              <a:buChar char="•"/>
            </a:pPr>
            <a:r>
              <a:rPr lang="en-GB" b="1" i="1" dirty="0"/>
              <a:t>Gremlin API</a:t>
            </a:r>
            <a:r>
              <a:rPr lang="en-GB" b="1" dirty="0"/>
              <a:t>. </a:t>
            </a:r>
            <a:r>
              <a:rPr lang="en-GB" dirty="0"/>
              <a:t>The Gremlin API implements a graph database interface to Cosmos DB. A graph is a collection of data objects and directed relationships. Data is still held as a set of documents in Cosmos DB, but the Gremlin API enables you to perform graph queries over the data. Using the Gremlin API you can walk through the objects and relationships in the graph to discover all manner of complex relationships, such as "What is the name of the pet of Sam's landlord?“</a:t>
            </a:r>
            <a:r>
              <a:rPr lang="en-AU" dirty="0"/>
              <a:t>.</a:t>
            </a:r>
          </a:p>
          <a:p>
            <a:pPr>
              <a:buFont typeface="Arial" panose="020B0604020202020204" pitchFamily="34" charset="0"/>
              <a:buChar char="•"/>
            </a:pPr>
            <a:endParaRPr lang="en-AU" dirty="0"/>
          </a:p>
          <a:p>
            <a:pPr>
              <a:buFont typeface="Arial" panose="020B0604020202020204" pitchFamily="34" charset="0"/>
              <a:buNone/>
            </a:pPr>
            <a:r>
              <a:rPr lang="en-GB" dirty="0"/>
              <a:t>The principal use of the Table, MongoDB, and Cassandra APIs is to support existing applications written using these data stores. If you're building a new application and database, you should use the SQL API or Gremlin API.</a:t>
            </a:r>
            <a:endParaRPr lang="en-AU" dirty="0"/>
          </a:p>
          <a:p>
            <a:endParaRPr lang="en-AU" dirty="0"/>
          </a:p>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36326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Link: https://www.microsoft.com/videoplayer/embed/RE4AbG9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0" i="0" dirty="0">
                <a:solidFill>
                  <a:srgbClr val="171717"/>
                </a:solidFill>
                <a:effectLst/>
                <a:latin typeface="Segoe UI" panose="020B0502040204020203" pitchFamily="34" charset="0"/>
              </a:rPr>
              <a:t>Cosmos DB enables you to specify how such inconsistencies should be handled. It provides the following options:</a:t>
            </a:r>
          </a:p>
          <a:p>
            <a:pPr algn="l">
              <a:buFont typeface="Arial" panose="020B0604020202020204" pitchFamily="34" charset="0"/>
              <a:buChar char="•"/>
            </a:pPr>
            <a:r>
              <a:rPr lang="en-US" sz="800" b="1" i="0" dirty="0">
                <a:solidFill>
                  <a:srgbClr val="171717"/>
                </a:solidFill>
                <a:effectLst/>
                <a:latin typeface="Segoe UI" panose="020B0502040204020203" pitchFamily="34" charset="0"/>
              </a:rPr>
              <a:t>Eventual</a:t>
            </a:r>
            <a:r>
              <a:rPr lang="en-US" sz="800" b="0" i="0" dirty="0">
                <a:solidFill>
                  <a:srgbClr val="171717"/>
                </a:solidFill>
                <a:effectLst/>
                <a:latin typeface="Segoe UI" panose="020B0502040204020203" pitchFamily="34" charset="0"/>
              </a:rPr>
              <a:t>. This option is the least consistent. It's based on the situation just described. Changes won't be lost, they'll appear </a:t>
            </a:r>
            <a:r>
              <a:rPr lang="en-US" sz="800" b="0" i="1" dirty="0">
                <a:solidFill>
                  <a:srgbClr val="171717"/>
                </a:solidFill>
                <a:effectLst/>
                <a:latin typeface="Segoe UI" panose="020B0502040204020203" pitchFamily="34" charset="0"/>
              </a:rPr>
              <a:t>eventually</a:t>
            </a:r>
            <a:r>
              <a:rPr lang="en-US" sz="800" b="0" i="0" dirty="0">
                <a:solidFill>
                  <a:srgbClr val="171717"/>
                </a:solidFill>
                <a:effectLst/>
                <a:latin typeface="Segoe UI" panose="020B0502040204020203" pitchFamily="34" charset="0"/>
              </a:rPr>
              <a:t>, but they might not appear immediately. Additionally, if an application makes several changes, some of those changes might be immediately visible, but others might be delayed; changes could appear out of order.</a:t>
            </a:r>
          </a:p>
          <a:p>
            <a:pPr algn="l">
              <a:buFont typeface="Arial" panose="020B0604020202020204" pitchFamily="34" charset="0"/>
              <a:buChar char="•"/>
            </a:pPr>
            <a:r>
              <a:rPr lang="en-US" sz="800" b="1" i="0" dirty="0">
                <a:solidFill>
                  <a:srgbClr val="171717"/>
                </a:solidFill>
                <a:effectLst/>
                <a:latin typeface="Segoe UI" panose="020B0502040204020203" pitchFamily="34" charset="0"/>
              </a:rPr>
              <a:t>Consistent Prefix</a:t>
            </a:r>
            <a:r>
              <a:rPr lang="en-US" sz="800" b="0" i="0" dirty="0">
                <a:solidFill>
                  <a:srgbClr val="171717"/>
                </a:solidFill>
                <a:effectLst/>
                <a:latin typeface="Segoe UI" panose="020B0502040204020203" pitchFamily="34" charset="0"/>
              </a:rPr>
              <a:t>. This option ensures that changes will appear in order, although there may be a delay before they become visible. In this period, applications may see old data.</a:t>
            </a:r>
          </a:p>
          <a:p>
            <a:pPr algn="l">
              <a:buFont typeface="Arial" panose="020B0604020202020204" pitchFamily="34" charset="0"/>
              <a:buChar char="•"/>
            </a:pPr>
            <a:r>
              <a:rPr lang="en-US" sz="800" b="1" i="0" dirty="0">
                <a:solidFill>
                  <a:srgbClr val="171717"/>
                </a:solidFill>
                <a:effectLst/>
                <a:latin typeface="Segoe UI" panose="020B0502040204020203" pitchFamily="34" charset="0"/>
              </a:rPr>
              <a:t>Session</a:t>
            </a:r>
            <a:r>
              <a:rPr lang="en-US" sz="800" b="0" i="0" dirty="0">
                <a:solidFill>
                  <a:srgbClr val="171717"/>
                </a:solidFill>
                <a:effectLst/>
                <a:latin typeface="Segoe UI" panose="020B0502040204020203" pitchFamily="34" charset="0"/>
              </a:rPr>
              <a:t>. If an application makes a number of changes, they'll all be visible to that application, and in order. Other applications may see old data, although any changes will appear in order, as they did for the </a:t>
            </a:r>
            <a:r>
              <a:rPr lang="en-US" sz="800" b="1" i="0" dirty="0">
                <a:solidFill>
                  <a:srgbClr val="171717"/>
                </a:solidFill>
                <a:effectLst/>
                <a:latin typeface="Segoe UI" panose="020B0502040204020203" pitchFamily="34" charset="0"/>
              </a:rPr>
              <a:t>Consistent Prefix</a:t>
            </a:r>
            <a:r>
              <a:rPr lang="en-US" sz="800" b="0" i="0" dirty="0">
                <a:solidFill>
                  <a:srgbClr val="171717"/>
                </a:solidFill>
                <a:effectLst/>
                <a:latin typeface="Segoe UI" panose="020B0502040204020203" pitchFamily="34" charset="0"/>
              </a:rPr>
              <a:t> option. This form of consistency is sometimes known as </a:t>
            </a:r>
            <a:r>
              <a:rPr lang="en-US" sz="800" b="0" i="1" dirty="0">
                <a:solidFill>
                  <a:srgbClr val="171717"/>
                </a:solidFill>
                <a:effectLst/>
                <a:latin typeface="Segoe UI" panose="020B0502040204020203" pitchFamily="34" charset="0"/>
              </a:rPr>
              <a:t>read your own writes</a:t>
            </a:r>
            <a:r>
              <a:rPr lang="en-US" sz="800" b="0" i="0" dirty="0">
                <a:solidFill>
                  <a:srgbClr val="171717"/>
                </a:solidFill>
                <a:effectLst/>
                <a:latin typeface="Segoe UI" panose="020B0502040204020203" pitchFamily="34" charset="0"/>
              </a:rPr>
              <a:t>.</a:t>
            </a:r>
          </a:p>
          <a:p>
            <a:pPr algn="l">
              <a:buFont typeface="Arial" panose="020B0604020202020204" pitchFamily="34" charset="0"/>
              <a:buChar char="•"/>
            </a:pPr>
            <a:r>
              <a:rPr lang="en-US" sz="800" b="1" i="0" dirty="0">
                <a:solidFill>
                  <a:srgbClr val="171717"/>
                </a:solidFill>
                <a:effectLst/>
                <a:latin typeface="Segoe UI" panose="020B0502040204020203" pitchFamily="34" charset="0"/>
              </a:rPr>
              <a:t>Bounded Staleness</a:t>
            </a:r>
            <a:r>
              <a:rPr lang="en-US" sz="800" b="0" i="0" dirty="0">
                <a:solidFill>
                  <a:srgbClr val="171717"/>
                </a:solidFill>
                <a:effectLst/>
                <a:latin typeface="Segoe UI" panose="020B0502040204020203" pitchFamily="34" charset="0"/>
              </a:rPr>
              <a:t>. There's a lag between writing and then reading the updated data. You specify this staleness either as a period of time, or number of previous versions the data will be inconsistent for.</a:t>
            </a:r>
          </a:p>
          <a:p>
            <a:pPr algn="l">
              <a:buFont typeface="Arial" panose="020B0604020202020204" pitchFamily="34" charset="0"/>
              <a:buChar char="•"/>
            </a:pPr>
            <a:r>
              <a:rPr lang="en-US" sz="800" b="1" i="0" dirty="0">
                <a:solidFill>
                  <a:srgbClr val="171717"/>
                </a:solidFill>
                <a:effectLst/>
                <a:latin typeface="Segoe UI" panose="020B0502040204020203" pitchFamily="34" charset="0"/>
              </a:rPr>
              <a:t>Strong</a:t>
            </a:r>
            <a:r>
              <a:rPr lang="en-US" sz="800" b="0" i="0" dirty="0">
                <a:solidFill>
                  <a:srgbClr val="171717"/>
                </a:solidFill>
                <a:effectLst/>
                <a:latin typeface="Segoe UI" panose="020B0502040204020203" pitchFamily="34" charset="0"/>
              </a:rPr>
              <a:t>: In this case, all writes are only visible to clients after the changes are confirmed as written successfully to all replicas. This option is unavailable if you need to distribute your data across multiple global regions.</a:t>
            </a:r>
          </a:p>
          <a:p>
            <a:endParaRPr lang="en-GB" sz="800" b="0" i="0" dirty="0">
              <a:solidFill>
                <a:srgbClr val="000000"/>
              </a:solidFill>
              <a:effectLst/>
              <a:latin typeface="Calibri" panose="020F0502020204030204" pitchFamily="34" charset="0"/>
            </a:endParaRPr>
          </a:p>
          <a:p>
            <a:pPr algn="l"/>
            <a:endParaRPr lang="en-US" sz="850" b="0" i="0" dirty="0">
              <a:solidFill>
                <a:srgbClr val="171717"/>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37164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GB" b="1" u="sng" dirty="0"/>
              <a:t>Understand aggregate functions</a:t>
            </a:r>
          </a:p>
          <a:p>
            <a:r>
              <a:rPr lang="en-GB" dirty="0"/>
              <a:t>You can use aggregate functions to summarize data in SELECT queries; you place aggregate functions in the SELECT clause. The SQL API query language supports the following aggregate functions:</a:t>
            </a:r>
          </a:p>
          <a:p>
            <a:pPr>
              <a:buFont typeface="Arial" panose="020B0604020202020204" pitchFamily="34" charset="0"/>
              <a:buChar char="•"/>
            </a:pPr>
            <a:r>
              <a:rPr lang="en-GB" b="1" dirty="0"/>
              <a:t>COUNT(p)</a:t>
            </a:r>
            <a:r>
              <a:rPr lang="en-GB" dirty="0"/>
              <a:t>. This function returns a count of the number of instances of field p in the result set. To count all the items in the result set, set p to a scalar value, such as 1.</a:t>
            </a:r>
          </a:p>
          <a:p>
            <a:pPr>
              <a:buFont typeface="Arial" panose="020B0604020202020204" pitchFamily="34" charset="0"/>
              <a:buChar char="•"/>
            </a:pPr>
            <a:r>
              <a:rPr lang="en-GB" b="1" dirty="0"/>
              <a:t>SUM(p)</a:t>
            </a:r>
            <a:r>
              <a:rPr lang="en-GB" dirty="0"/>
              <a:t>. This function returns the sum of all the instances of field p in the result set. The values of p must be numeric.</a:t>
            </a:r>
          </a:p>
          <a:p>
            <a:pPr>
              <a:buFont typeface="Arial" panose="020B0604020202020204" pitchFamily="34" charset="0"/>
              <a:buChar char="•"/>
            </a:pPr>
            <a:r>
              <a:rPr lang="en-GB" b="1" dirty="0"/>
              <a:t>AVG(p)</a:t>
            </a:r>
            <a:r>
              <a:rPr lang="en-GB" dirty="0"/>
              <a:t>. This function returns the mathematical mean of all the instances of field p in the result set. The values of p must be numeric.</a:t>
            </a:r>
          </a:p>
          <a:p>
            <a:pPr>
              <a:buFont typeface="Arial" panose="020B0604020202020204" pitchFamily="34" charset="0"/>
              <a:buChar char="•"/>
            </a:pPr>
            <a:r>
              <a:rPr lang="en-GB" b="1" dirty="0"/>
              <a:t>MAX(p)</a:t>
            </a:r>
            <a:r>
              <a:rPr lang="en-GB" dirty="0"/>
              <a:t>. This function returns the maximum value of field p in the result set.</a:t>
            </a:r>
          </a:p>
          <a:p>
            <a:pPr>
              <a:buFont typeface="Arial" panose="020B0604020202020204" pitchFamily="34" charset="0"/>
              <a:buChar char="•"/>
            </a:pPr>
            <a:r>
              <a:rPr lang="en-GB" b="1" dirty="0"/>
              <a:t>MIN(p)</a:t>
            </a:r>
            <a:r>
              <a:rPr lang="en-GB" dirty="0"/>
              <a:t>. This function returns the minimum value of field p in the result set.</a:t>
            </a:r>
          </a:p>
          <a:p>
            <a:r>
              <a:rPr lang="en-GB" dirty="0"/>
              <a:t>Although the syntax of aggregate functions is similar to ANSI SQL, unlike ANSI SQL the SQL API query language doesn't support the GROUP BY clause; you can't generate subtotals for different values of the same field in a single query. You're able to include more than one aggregate function in the SELECT clause of your queries.</a:t>
            </a:r>
          </a:p>
          <a:p>
            <a:pPr>
              <a:buFont typeface="Arial" panose="020B0604020202020204" pitchFamily="34" charset="0"/>
              <a:buNone/>
            </a:pPr>
            <a:endParaRPr lang="en-GB" dirty="0"/>
          </a:p>
          <a:p>
            <a:r>
              <a:rPr lang="en-GB" b="1" i="1" dirty="0"/>
              <a:t>[Demo with the Volcanoes Data]</a:t>
            </a:r>
          </a:p>
          <a:p>
            <a:r>
              <a:rPr lang="en-GB" b="1" i="1" dirty="0"/>
              <a:t>// Find the total number of volcanoes in Japan</a:t>
            </a:r>
          </a:p>
          <a:p>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a:t>
            </a:r>
            <a:r>
              <a:rPr lang="en-GB" b="0" dirty="0">
                <a:solidFill>
                  <a:srgbClr val="FF00FF"/>
                </a:solidFill>
                <a:effectLst/>
                <a:latin typeface="Consolas" panose="020B0609020204030204" pitchFamily="49" charset="0"/>
              </a:rPr>
              <a:t>COUNT</a:t>
            </a:r>
            <a:r>
              <a:rPr lang="en-GB" b="0" dirty="0">
                <a:solidFill>
                  <a:srgbClr val="000000"/>
                </a:solidFill>
                <a:effectLst/>
                <a:latin typeface="Consolas" panose="020B0609020204030204" pitchFamily="49" charset="0"/>
              </a:rPr>
              <a:t>(v) </a:t>
            </a:r>
            <a:r>
              <a:rPr lang="en-GB" b="0" dirty="0">
                <a:solidFill>
                  <a:srgbClr val="0000FF"/>
                </a:solidFill>
                <a:effectLst/>
                <a:latin typeface="Consolas" panose="020B0609020204030204" pitchFamily="49" charset="0"/>
              </a:rPr>
              <a:t>AS</a:t>
            </a:r>
            <a:r>
              <a:rPr lang="en-GB" b="0" dirty="0">
                <a:solidFill>
                  <a:srgbClr val="000000"/>
                </a:solidFill>
                <a:effectLst/>
                <a:latin typeface="Consolas" panose="020B0609020204030204" pitchFamily="49" charset="0"/>
              </a:rPr>
              <a:t> totalVolcanoesJapan</a:t>
            </a:r>
          </a:p>
          <a:p>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v</a:t>
            </a:r>
          </a:p>
          <a:p>
            <a:r>
              <a:rPr lang="en-GB" b="0" dirty="0">
                <a:solidFill>
                  <a:srgbClr val="0000FF"/>
                </a:solidFill>
                <a:effectLst/>
                <a:latin typeface="Consolas" panose="020B0609020204030204" pitchFamily="49" charset="0"/>
              </a:rPr>
              <a:t>WHERE</a:t>
            </a:r>
            <a:r>
              <a:rPr lang="en-GB" b="0" dirty="0">
                <a:solidFill>
                  <a:srgbClr val="000000"/>
                </a:solidFill>
                <a:effectLst/>
                <a:latin typeface="Consolas" panose="020B0609020204030204" pitchFamily="49" charset="0"/>
              </a:rPr>
              <a:t> v.Region </a:t>
            </a:r>
            <a:r>
              <a:rPr lang="en-GB" b="0" dirty="0">
                <a:solidFill>
                  <a:srgbClr val="778899"/>
                </a:solidFill>
                <a:effectLst/>
                <a:latin typeface="Consolas" panose="020B0609020204030204" pitchFamily="49" charset="0"/>
              </a:rPr>
              <a:t>=</a:t>
            </a:r>
            <a:r>
              <a:rPr lang="en-GB" b="0" dirty="0">
                <a:solidFill>
                  <a:srgbClr val="000000"/>
                </a:solidFill>
                <a:effectLst/>
                <a:latin typeface="Consolas" panose="020B0609020204030204" pitchFamily="49" charset="0"/>
              </a:rPr>
              <a:t> "Japan“</a:t>
            </a:r>
          </a:p>
          <a:p>
            <a:endParaRPr lang="en-GB" b="0" dirty="0">
              <a:solidFill>
                <a:srgbClr val="000000"/>
              </a:solidFill>
              <a:effectLst/>
              <a:latin typeface="Consolas" panose="020B0609020204030204" pitchFamily="49" charset="0"/>
            </a:endParaRPr>
          </a:p>
          <a:p>
            <a:r>
              <a:rPr lang="en-GB" b="1" i="1" dirty="0">
                <a:solidFill>
                  <a:srgbClr val="000000"/>
                </a:solidFill>
                <a:effectLst/>
                <a:latin typeface="Consolas" panose="020B0609020204030204" pitchFamily="49" charset="0"/>
              </a:rPr>
              <a:t>// Find the deepest volcano in Japan</a:t>
            </a:r>
          </a:p>
          <a:p>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a:t>
            </a:r>
            <a:r>
              <a:rPr lang="en-GB" b="0" dirty="0">
                <a:solidFill>
                  <a:srgbClr val="FF00FF"/>
                </a:solidFill>
                <a:effectLst/>
                <a:latin typeface="Consolas" panose="020B0609020204030204" pitchFamily="49" charset="0"/>
              </a:rPr>
              <a:t>MAX</a:t>
            </a:r>
            <a:r>
              <a:rPr lang="en-GB" b="0" dirty="0">
                <a:solidFill>
                  <a:srgbClr val="000000"/>
                </a:solidFill>
                <a:effectLst/>
                <a:latin typeface="Consolas" panose="020B0609020204030204" pitchFamily="49" charset="0"/>
              </a:rPr>
              <a:t>(v.Elevation) </a:t>
            </a:r>
            <a:r>
              <a:rPr lang="en-GB" b="0" dirty="0">
                <a:solidFill>
                  <a:srgbClr val="0000FF"/>
                </a:solidFill>
                <a:effectLst/>
                <a:latin typeface="Consolas" panose="020B0609020204030204" pitchFamily="49" charset="0"/>
              </a:rPr>
              <a:t>AS</a:t>
            </a:r>
            <a:r>
              <a:rPr lang="en-GB" b="0" dirty="0">
                <a:solidFill>
                  <a:srgbClr val="000000"/>
                </a:solidFill>
                <a:effectLst/>
                <a:latin typeface="Consolas" panose="020B0609020204030204" pitchFamily="49" charset="0"/>
              </a:rPr>
              <a:t> deepestVolcanoJapan</a:t>
            </a:r>
          </a:p>
          <a:p>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v</a:t>
            </a:r>
          </a:p>
          <a:p>
            <a:r>
              <a:rPr lang="en-GB" b="0" dirty="0">
                <a:solidFill>
                  <a:srgbClr val="0000FF"/>
                </a:solidFill>
                <a:effectLst/>
                <a:latin typeface="Consolas" panose="020B0609020204030204" pitchFamily="49" charset="0"/>
              </a:rPr>
              <a:t>WHERE</a:t>
            </a:r>
            <a:r>
              <a:rPr lang="en-GB" b="0" dirty="0">
                <a:solidFill>
                  <a:srgbClr val="000000"/>
                </a:solidFill>
                <a:effectLst/>
                <a:latin typeface="Consolas" panose="020B0609020204030204" pitchFamily="49" charset="0"/>
              </a:rPr>
              <a:t> v.Region </a:t>
            </a:r>
            <a:r>
              <a:rPr lang="en-GB" b="0" dirty="0">
                <a:solidFill>
                  <a:srgbClr val="778899"/>
                </a:solidFill>
                <a:effectLst/>
                <a:latin typeface="Consolas" panose="020B0609020204030204" pitchFamily="49" charset="0"/>
              </a:rPr>
              <a:t>=</a:t>
            </a:r>
            <a:r>
              <a:rPr lang="en-GB" b="0" dirty="0">
                <a:solidFill>
                  <a:srgbClr val="000000"/>
                </a:solidFill>
                <a:effectLst/>
                <a:latin typeface="Consolas" panose="020B0609020204030204" pitchFamily="49" charset="0"/>
              </a:rPr>
              <a:t> "Japan"</a:t>
            </a:r>
          </a:p>
          <a:p>
            <a:endParaRPr lang="en-GB" b="0" dirty="0">
              <a:solidFill>
                <a:srgbClr val="000000"/>
              </a:solidFill>
              <a:effectLst/>
              <a:latin typeface="Consolas" panose="020B0609020204030204" pitchFamily="49" charset="0"/>
            </a:endParaRPr>
          </a:p>
          <a:p>
            <a:endParaRPr lang="en-GB" dirty="0"/>
          </a:p>
          <a:p>
            <a:endParaRPr lang="en-GB" dirty="0"/>
          </a:p>
          <a:p>
            <a:endParaRPr lang="en-GB"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7221851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a:t>
            </a:r>
            <a:r>
              <a:rPr lang="en-US" dirty="0">
                <a:hlinkClick r:id="rId3"/>
              </a:rPr>
              <a:t>https://docs.microsoft.com/en-us/learn/modules/explore-non-relational-data-stores-azure/6-exercise</a:t>
            </a:r>
            <a:r>
              <a:rPr lang="en-US" dirty="0"/>
              <a:t>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900" dirty="0"/>
          </a:p>
          <a:p>
            <a:r>
              <a:rPr lang="en-US" sz="900" dirty="0">
                <a:solidFill>
                  <a:srgbClr val="000000"/>
                </a:solidFill>
                <a:latin typeface="Segoe UI" panose="020B0502040204020203" pitchFamily="34" charset="0"/>
              </a:rPr>
              <a:t>In the sample scenario, suppose that you've created the following data stores:</a:t>
            </a:r>
          </a:p>
          <a:p>
            <a:endParaRPr lang="en-US" sz="900" dirty="0">
              <a:solidFill>
                <a:srgbClr val="000000"/>
              </a:solidFill>
              <a:latin typeface="Segoe UI" panose="020B0502040204020203" pitchFamily="34" charset="0"/>
            </a:endParaRPr>
          </a:p>
          <a:p>
            <a:pPr marL="285750" indent="-285750">
              <a:buFont typeface="Arial" panose="020B0604020202020204" pitchFamily="34" charset="0"/>
              <a:buChar char="•"/>
            </a:pPr>
            <a:r>
              <a:rPr lang="en-US" sz="900" dirty="0">
                <a:solidFill>
                  <a:srgbClr val="000000"/>
                </a:solidFill>
                <a:latin typeface="Segoe UI" panose="020B0502040204020203" pitchFamily="34" charset="0"/>
              </a:rPr>
              <a:t>A Cosmos DB for holding information about the products that Contoso manufactures.</a:t>
            </a:r>
          </a:p>
          <a:p>
            <a:pPr marL="285750" indent="-285750">
              <a:buFont typeface="Arial" panose="020B0604020202020204" pitchFamily="34" charset="0"/>
              <a:buChar char="•"/>
            </a:pPr>
            <a:r>
              <a:rPr lang="en-US" sz="900" dirty="0">
                <a:solidFill>
                  <a:srgbClr val="000000"/>
                </a:solidFill>
                <a:latin typeface="Segoe UI" panose="020B0502040204020203" pitchFamily="34" charset="0"/>
              </a:rPr>
              <a:t>A blob container in Azure Storage for holding the images of products.</a:t>
            </a:r>
          </a:p>
          <a:p>
            <a:pPr marL="285750" indent="-285750">
              <a:buFont typeface="Arial" panose="020B0604020202020204" pitchFamily="34" charset="0"/>
              <a:buChar char="•"/>
            </a:pPr>
            <a:r>
              <a:rPr lang="en-US" sz="900" dirty="0">
                <a:solidFill>
                  <a:srgbClr val="000000"/>
                </a:solidFill>
                <a:latin typeface="Segoe UI" panose="020B0502040204020203" pitchFamily="34" charset="0"/>
              </a:rPr>
              <a:t>A file share, in the same Azure Storage account, for holding product documentation.</a:t>
            </a:r>
          </a:p>
          <a:p>
            <a:endParaRPr lang="en-US" sz="900" dirty="0">
              <a:solidFill>
                <a:srgbClr val="000000"/>
              </a:solidFill>
              <a:latin typeface="Segoe UI" panose="020B0502040204020203" pitchFamily="34" charset="0"/>
            </a:endParaRPr>
          </a:p>
          <a:p>
            <a:r>
              <a:rPr lang="en-US" sz="900" dirty="0">
                <a:solidFill>
                  <a:srgbClr val="000000"/>
                </a:solidFill>
                <a:latin typeface="Segoe UI" panose="020B0502040204020203" pitchFamily="34" charset="0"/>
              </a:rPr>
              <a:t>In this exercise, you'll upload data to these data stores. You'll run queries against the data in the Cosmos DB database. Finally, you'll download and view the images and documents held in Azure Storage.</a:t>
            </a:r>
          </a:p>
          <a:p>
            <a:endParaRPr lang="en-US" sz="900" dirty="0">
              <a:solidFill>
                <a:srgbClr val="000000"/>
              </a:solidFill>
              <a:latin typeface="Segoe UI" panose="020B0502040204020203" pitchFamily="34" charset="0"/>
            </a:endParaRPr>
          </a:p>
          <a:p>
            <a:r>
              <a:rPr lang="en-US" sz="900" dirty="0">
                <a:solidFill>
                  <a:srgbClr val="000000"/>
                </a:solidFill>
                <a:latin typeface="Segoe UI" panose="020B0502040204020203" pitchFamily="34" charset="0"/>
              </a:rPr>
              <a:t>You'll perform this exercise using the Azure portal and the command line.</a:t>
            </a:r>
            <a:endParaRPr lang="en-US" sz="900" u="none" strike="noStrike" baseline="0" dirty="0">
              <a:solidFill>
                <a:srgbClr val="171717"/>
              </a:solidFill>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132010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 name="Footer Placeholder 1">
            <a:extLst>
              <a:ext uri="{FF2B5EF4-FFF2-40B4-BE49-F238E27FC236}">
                <a16:creationId xmlns:a16="http://schemas.microsoft.com/office/drawing/2014/main" id="{451E7629-9F50-4C81-A65E-863E258CE75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94549"/>
            <a:ext cx="8373045"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6" name="Text Placeholder 3">
            <a:extLst>
              <a:ext uri="{FF2B5EF4-FFF2-40B4-BE49-F238E27FC236}">
                <a16:creationId xmlns:a16="http://schemas.microsoft.com/office/drawing/2014/main" id="{CF1567BD-B315-4A8A-B17B-C0D236F3CBD3}"/>
              </a:ext>
            </a:extLst>
          </p:cNvPr>
          <p:cNvSpPr>
            <a:spLocks noGrp="1"/>
          </p:cNvSpPr>
          <p:nvPr>
            <p:ph type="body" sz="quarter" idx="14" hasCustomPrompt="1"/>
          </p:nvPr>
        </p:nvSpPr>
        <p:spPr>
          <a:xfrm>
            <a:off x="455995" y="1189126"/>
            <a:ext cx="3811205" cy="495328"/>
          </a:xfrm>
          <a:prstGeom prst="rect">
            <a:avLst/>
          </a:prstGeom>
        </p:spPr>
        <p:txBody>
          <a:bodyPr wrap="square" lIns="0" tIns="0" rIns="0" bIns="0">
            <a:spAutoFit/>
          </a:bodyPr>
          <a:lstStyle>
            <a:lvl1pPr marL="0" marR="0" indent="0" algn="l" defTabSz="914367" rtl="0" eaLnBrk="1" fontAlgn="auto" latinLnBrk="0" hangingPunct="1">
              <a:lnSpc>
                <a:spcPts val="2000"/>
              </a:lnSpc>
              <a:spcBef>
                <a:spcPts val="0"/>
              </a:spcBef>
              <a:spcAft>
                <a:spcPts val="0"/>
              </a:spcAft>
              <a:buClrTx/>
              <a:buSzPct val="90000"/>
              <a:buFont typeface="Wingdings" panose="05000000000000000000" pitchFamily="2" charset="2"/>
              <a:buNone/>
              <a:tabLst/>
              <a:defRPr lang="en-US" sz="16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2000"/>
              </a:lnSpc>
              <a:spcBef>
                <a:spcPts val="0"/>
              </a:spcBef>
              <a:spcAft>
                <a:spcPts val="0"/>
              </a:spcAft>
              <a:buClrTx/>
              <a:buSzPct val="90000"/>
              <a:buFont typeface="Wingdings" panose="05000000000000000000" pitchFamily="2" charset="2"/>
              <a:buNone/>
              <a:tabLst/>
              <a:defRPr/>
            </a:pPr>
            <a:r>
              <a:rPr lang="en-US"/>
              <a:t>Subhead Segoe UI Regular 20/24. Subhead Segoe UI Regular 20/24. </a:t>
            </a:r>
          </a:p>
        </p:txBody>
      </p:sp>
      <p:sp>
        <p:nvSpPr>
          <p:cNvPr id="12" name="Text Box 3">
            <a:extLst>
              <a:ext uri="{FF2B5EF4-FFF2-40B4-BE49-F238E27FC236}">
                <a16:creationId xmlns:a16="http://schemas.microsoft.com/office/drawing/2014/main" id="{ECE521E5-4B5A-44A3-9F4B-0DA590ABF460}"/>
              </a:ext>
            </a:extLst>
          </p:cNvPr>
          <p:cNvSpPr txBox="1">
            <a:spLocks noChangeArrowheads="1"/>
          </p:cNvSpPr>
          <p:nvPr userDrawn="1"/>
        </p:nvSpPr>
        <p:spPr bwMode="blackWhite">
          <a:xfrm>
            <a:off x="463276" y="64910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780054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Agenda 2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2082233"/>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3552816"/>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0858224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735" r:id="rId73"/>
    <p:sldLayoutId id="2147484736" r:id="rId7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notesSlide" Target="../notesSlides/notesSlide84.xml"/><Relationship Id="rId1" Type="http://schemas.openxmlformats.org/officeDocument/2006/relationships/slideLayout" Target="../slideLayouts/slideLayout17.xml"/><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slides/_rels/slide103.xml.rels><?xml version="1.0" encoding="UTF-8" standalone="yes"?>
<Relationships xmlns="http://schemas.openxmlformats.org/package/2006/relationships"><Relationship Id="rId3" Type="http://schemas.openxmlformats.org/officeDocument/2006/relationships/hyperlink" Target="https://www.microsoft.com/videoplayer/embed/RE4zTud" TargetMode="External"/><Relationship Id="rId2" Type="http://schemas.openxmlformats.org/officeDocument/2006/relationships/notesSlide" Target="../notesSlides/notesSlide85.xml"/><Relationship Id="rId1" Type="http://schemas.openxmlformats.org/officeDocument/2006/relationships/slideLayout" Target="../slideLayouts/slideLayout31.xml"/><Relationship Id="rId4" Type="http://schemas.openxmlformats.org/officeDocument/2006/relationships/image" Target="../media/image168.png"/></Relationships>
</file>

<file path=ppt/slides/_rels/slide10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hyperlink" Target="https://www.microsoft.com/videoplayer/embed/RE4AwNK" TargetMode="External"/><Relationship Id="rId2" Type="http://schemas.openxmlformats.org/officeDocument/2006/relationships/notesSlide" Target="../notesSlides/notesSlide87.xml"/><Relationship Id="rId1" Type="http://schemas.openxmlformats.org/officeDocument/2006/relationships/slideLayout" Target="../slideLayouts/slideLayout31.xml"/><Relationship Id="rId4" Type="http://schemas.openxmlformats.org/officeDocument/2006/relationships/image" Target="../media/image223.png"/></Relationships>
</file>

<file path=ppt/slides/_rels/slide106.xml.rels><?xml version="1.0" encoding="UTF-8" standalone="yes"?>
<Relationships xmlns="http://schemas.openxmlformats.org/package/2006/relationships"><Relationship Id="rId3" Type="http://schemas.openxmlformats.org/officeDocument/2006/relationships/hyperlink" Target="https://www.microsoft.com/videoplayer/embed/RE4AkhH" TargetMode="External"/><Relationship Id="rId2" Type="http://schemas.openxmlformats.org/officeDocument/2006/relationships/notesSlide" Target="../notesSlides/notesSlide88.xml"/><Relationship Id="rId1" Type="http://schemas.openxmlformats.org/officeDocument/2006/relationships/slideLayout" Target="../slideLayouts/slideLayout31.xml"/><Relationship Id="rId4" Type="http://schemas.openxmlformats.org/officeDocument/2006/relationships/image" Target="../media/image224.png"/></Relationships>
</file>

<file path=ppt/slides/_rels/slide10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226.png"/></Relationships>
</file>

<file path=ppt/slides/_rels/slide108.xml.rels><?xml version="1.0" encoding="UTF-8" standalone="yes"?>
<Relationships xmlns="http://schemas.openxmlformats.org/package/2006/relationships"><Relationship Id="rId3" Type="http://schemas.openxmlformats.org/officeDocument/2006/relationships/hyperlink" Target="https://www.microsoft.com/videoplayer/embed/RE4A94T" TargetMode="External"/><Relationship Id="rId2" Type="http://schemas.openxmlformats.org/officeDocument/2006/relationships/notesSlide" Target="../notesSlides/notesSlide90.xml"/><Relationship Id="rId1" Type="http://schemas.openxmlformats.org/officeDocument/2006/relationships/slideLayout" Target="../slideLayouts/slideLayout31.xml"/><Relationship Id="rId4" Type="http://schemas.openxmlformats.org/officeDocument/2006/relationships/image" Target="../media/image227.png"/></Relationships>
</file>

<file path=ppt/slides/_rels/slide10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0.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215.wmf"/><Relationship Id="rId4" Type="http://schemas.openxmlformats.org/officeDocument/2006/relationships/image" Target="../media/image221.wmf"/></Relationships>
</file>

<file path=ppt/slides/_rels/slide1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93.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94.xml"/><Relationship Id="rId1" Type="http://schemas.openxmlformats.org/officeDocument/2006/relationships/slideLayout" Target="../slideLayouts/slideLayout74.xml"/><Relationship Id="rId4" Type="http://schemas.openxmlformats.org/officeDocument/2006/relationships/image" Target="../media/image232.w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s://www.microsoft.com/videoplayer/embed/RE4AbG9" TargetMode="External"/><Relationship Id="rId2" Type="http://schemas.openxmlformats.org/officeDocument/2006/relationships/notesSlide" Target="../notesSlides/notesSlide96.xml"/><Relationship Id="rId1" Type="http://schemas.openxmlformats.org/officeDocument/2006/relationships/slideLayout" Target="../slideLayouts/slideLayout31.xml"/><Relationship Id="rId4" Type="http://schemas.openxmlformats.org/officeDocument/2006/relationships/image" Target="../media/image233.png"/></Relationships>
</file>

<file path=ppt/slides/_rels/slide11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notesSlide" Target="../notesSlides/notesSlide99.xml"/><Relationship Id="rId1" Type="http://schemas.openxmlformats.org/officeDocument/2006/relationships/slideLayout" Target="../slideLayouts/slideLayout4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2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2.xml"/><Relationship Id="rId1" Type="http://schemas.openxmlformats.org/officeDocument/2006/relationships/slideLayout" Target="../slideLayouts/slideLayout17.xml"/><Relationship Id="rId5" Type="http://schemas.openxmlformats.org/officeDocument/2006/relationships/image" Target="../media/image237.png"/><Relationship Id="rId4" Type="http://schemas.openxmlformats.org/officeDocument/2006/relationships/image" Target="../media/image236.png"/></Relationships>
</file>

<file path=ppt/slides/_rels/slide121.x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notesSlide" Target="../notesSlides/notesSlide103.xml"/><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notesSlide" Target="../notesSlides/notesSlide104.xml"/><Relationship Id="rId1" Type="http://schemas.openxmlformats.org/officeDocument/2006/relationships/slideLayout" Target="../slideLayouts/slideLayout17.xml"/><Relationship Id="rId6" Type="http://schemas.openxmlformats.org/officeDocument/2006/relationships/image" Target="../media/image242.emf"/><Relationship Id="rId5" Type="http://schemas.openxmlformats.org/officeDocument/2006/relationships/image" Target="../media/image241.emf"/><Relationship Id="rId4" Type="http://schemas.openxmlformats.org/officeDocument/2006/relationships/image" Target="../media/image240.emf"/></Relationships>
</file>

<file path=ppt/slides/_rels/slide123.xml.rels><?xml version="1.0" encoding="UTF-8" standalone="yes"?>
<Relationships xmlns="http://schemas.openxmlformats.org/package/2006/relationships"><Relationship Id="rId3" Type="http://schemas.openxmlformats.org/officeDocument/2006/relationships/hyperlink" Target="https://www.microsoft.com/videoplayer/embed/RE4A3RR" TargetMode="External"/><Relationship Id="rId2" Type="http://schemas.openxmlformats.org/officeDocument/2006/relationships/notesSlide" Target="../notesSlides/notesSlide105.xml"/><Relationship Id="rId1" Type="http://schemas.openxmlformats.org/officeDocument/2006/relationships/slideLayout" Target="../slideLayouts/slideLayout31.xml"/><Relationship Id="rId4" Type="http://schemas.openxmlformats.org/officeDocument/2006/relationships/image" Target="../media/image243.png"/></Relationships>
</file>

<file path=ppt/slides/_rels/slide124.xml.rels><?xml version="1.0" encoding="UTF-8" standalone="yes"?>
<Relationships xmlns="http://schemas.openxmlformats.org/package/2006/relationships"><Relationship Id="rId3" Type="http://schemas.openxmlformats.org/officeDocument/2006/relationships/image" Target="../media/image244.emf"/><Relationship Id="rId7" Type="http://schemas.openxmlformats.org/officeDocument/2006/relationships/image" Target="../media/image248.emf"/><Relationship Id="rId2" Type="http://schemas.openxmlformats.org/officeDocument/2006/relationships/notesSlide" Target="../notesSlides/notesSlide106.xml"/><Relationship Id="rId1" Type="http://schemas.openxmlformats.org/officeDocument/2006/relationships/slideLayout" Target="../slideLayouts/slideLayout6.xml"/><Relationship Id="rId6" Type="http://schemas.openxmlformats.org/officeDocument/2006/relationships/image" Target="../media/image247.emf"/><Relationship Id="rId5" Type="http://schemas.openxmlformats.org/officeDocument/2006/relationships/image" Target="../media/image246.emf"/><Relationship Id="rId4" Type="http://schemas.openxmlformats.org/officeDocument/2006/relationships/image" Target="../media/image245.emf"/></Relationships>
</file>

<file path=ppt/slides/_rels/slide125.xml.rels><?xml version="1.0" encoding="UTF-8" standalone="yes"?>
<Relationships xmlns="http://schemas.openxmlformats.org/package/2006/relationships"><Relationship Id="rId3" Type="http://schemas.openxmlformats.org/officeDocument/2006/relationships/image" Target="../media/image244.emf"/><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30.xml.rels><?xml version="1.0" encoding="UTF-8" standalone="yes"?>
<Relationships xmlns="http://schemas.openxmlformats.org/package/2006/relationships"><Relationship Id="rId3" Type="http://schemas.openxmlformats.org/officeDocument/2006/relationships/image" Target="../media/image251.emf"/><Relationship Id="rId7" Type="http://schemas.openxmlformats.org/officeDocument/2006/relationships/image" Target="../media/image255.emf"/><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254.emf"/><Relationship Id="rId5" Type="http://schemas.openxmlformats.org/officeDocument/2006/relationships/image" Target="../media/image253.svg"/><Relationship Id="rId4" Type="http://schemas.openxmlformats.org/officeDocument/2006/relationships/image" Target="../media/image252.png"/></Relationships>
</file>

<file path=ppt/slides/_rels/slide13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32.xml.rels><?xml version="1.0" encoding="UTF-8" standalone="yes"?>
<Relationships xmlns="http://schemas.openxmlformats.org/package/2006/relationships"><Relationship Id="rId3" Type="http://schemas.openxmlformats.org/officeDocument/2006/relationships/image" Target="../media/image242.emf"/><Relationship Id="rId7" Type="http://schemas.openxmlformats.org/officeDocument/2006/relationships/image" Target="../media/image259.emf"/><Relationship Id="rId2" Type="http://schemas.openxmlformats.org/officeDocument/2006/relationships/notesSlide" Target="../notesSlides/notesSlide114.xml"/><Relationship Id="rId1" Type="http://schemas.openxmlformats.org/officeDocument/2006/relationships/slideLayout" Target="../slideLayouts/slideLayout16.xml"/><Relationship Id="rId6" Type="http://schemas.openxmlformats.org/officeDocument/2006/relationships/image" Target="../media/image258.emf"/><Relationship Id="rId5" Type="http://schemas.openxmlformats.org/officeDocument/2006/relationships/image" Target="../media/image257.emf"/><Relationship Id="rId4" Type="http://schemas.openxmlformats.org/officeDocument/2006/relationships/image" Target="../media/image67.emf"/></Relationships>
</file>

<file path=ppt/slides/_rels/slide133.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image" Target="../media/image260.emf"/><Relationship Id="rId7" Type="http://schemas.openxmlformats.org/officeDocument/2006/relationships/image" Target="../media/image264.emf"/><Relationship Id="rId2" Type="http://schemas.openxmlformats.org/officeDocument/2006/relationships/notesSlide" Target="../notesSlides/notesSlide115.xml"/><Relationship Id="rId1" Type="http://schemas.openxmlformats.org/officeDocument/2006/relationships/slideLayout" Target="../slideLayouts/slideLayout6.xml"/><Relationship Id="rId6" Type="http://schemas.openxmlformats.org/officeDocument/2006/relationships/image" Target="../media/image263.emf"/><Relationship Id="rId5" Type="http://schemas.openxmlformats.org/officeDocument/2006/relationships/image" Target="../media/image262.emf"/><Relationship Id="rId10" Type="http://schemas.openxmlformats.org/officeDocument/2006/relationships/image" Target="../media/image266.emf"/><Relationship Id="rId4" Type="http://schemas.openxmlformats.org/officeDocument/2006/relationships/image" Target="../media/image261.emf"/><Relationship Id="rId9" Type="http://schemas.openxmlformats.org/officeDocument/2006/relationships/image" Target="../media/image265.emf"/></Relationships>
</file>

<file path=ppt/slides/_rels/slide134.xml.rels><?xml version="1.0" encoding="UTF-8" standalone="yes"?>
<Relationships xmlns="http://schemas.openxmlformats.org/package/2006/relationships"><Relationship Id="rId8" Type="http://schemas.openxmlformats.org/officeDocument/2006/relationships/image" Target="../media/image272.sv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notesSlide" Target="../notesSlides/notesSlide116.xml"/><Relationship Id="rId1" Type="http://schemas.openxmlformats.org/officeDocument/2006/relationships/slideLayout" Target="../slideLayouts/slideLayout6.xml"/><Relationship Id="rId6" Type="http://schemas.openxmlformats.org/officeDocument/2006/relationships/image" Target="../media/image270.emf"/><Relationship Id="rId5" Type="http://schemas.openxmlformats.org/officeDocument/2006/relationships/image" Target="../media/image269.png"/><Relationship Id="rId10" Type="http://schemas.openxmlformats.org/officeDocument/2006/relationships/image" Target="../media/image274.svg"/><Relationship Id="rId4" Type="http://schemas.openxmlformats.org/officeDocument/2006/relationships/image" Target="../media/image268.png"/><Relationship Id="rId9" Type="http://schemas.openxmlformats.org/officeDocument/2006/relationships/image" Target="../media/image273.png"/></Relationships>
</file>

<file path=ppt/slides/_rels/slide13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276.emf"/><Relationship Id="rId7" Type="http://schemas.openxmlformats.org/officeDocument/2006/relationships/image" Target="../media/image278.emf"/><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277.emf"/><Relationship Id="rId5" Type="http://schemas.openxmlformats.org/officeDocument/2006/relationships/image" Target="../media/image253.svg"/><Relationship Id="rId4" Type="http://schemas.openxmlformats.org/officeDocument/2006/relationships/image" Target="../media/image252.png"/></Relationships>
</file>

<file path=ppt/slides/_rels/slide138.xml.rels><?xml version="1.0" encoding="UTF-8" standalone="yes"?>
<Relationships xmlns="http://schemas.openxmlformats.org/package/2006/relationships"><Relationship Id="rId3" Type="http://schemas.openxmlformats.org/officeDocument/2006/relationships/image" Target="../media/image279.emf"/><Relationship Id="rId7" Type="http://schemas.openxmlformats.org/officeDocument/2006/relationships/image" Target="../media/image282.emf"/><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281.emf"/><Relationship Id="rId5" Type="http://schemas.openxmlformats.org/officeDocument/2006/relationships/image" Target="../media/image280.svg"/><Relationship Id="rId4" Type="http://schemas.openxmlformats.org/officeDocument/2006/relationships/image" Target="../media/image252.png"/></Relationships>
</file>

<file path=ppt/slides/_rels/slide139.xml.rels><?xml version="1.0" encoding="UTF-8" standalone="yes"?>
<Relationships xmlns="http://schemas.openxmlformats.org/package/2006/relationships"><Relationship Id="rId3" Type="http://schemas.openxmlformats.org/officeDocument/2006/relationships/image" Target="../media/image283.emf"/><Relationship Id="rId2" Type="http://schemas.openxmlformats.org/officeDocument/2006/relationships/notesSlide" Target="../notesSlides/notesSlide12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9.svg"/></Relationships>
</file>

<file path=ppt/slides/_rels/slide140.xml.rels><?xml version="1.0" encoding="UTF-8" standalone="yes"?>
<Relationships xmlns="http://schemas.openxmlformats.org/package/2006/relationships"><Relationship Id="rId3" Type="http://schemas.openxmlformats.org/officeDocument/2006/relationships/image" Target="../media/image284.emf"/><Relationship Id="rId2" Type="http://schemas.openxmlformats.org/officeDocument/2006/relationships/notesSlide" Target="../notesSlides/notesSlide122.xml"/><Relationship Id="rId1" Type="http://schemas.openxmlformats.org/officeDocument/2006/relationships/slideLayout" Target="../slideLayouts/slideLayout16.xml"/><Relationship Id="rId5" Type="http://schemas.openxmlformats.org/officeDocument/2006/relationships/image" Target="../media/image286.emf"/><Relationship Id="rId4" Type="http://schemas.openxmlformats.org/officeDocument/2006/relationships/image" Target="../media/image285.emf"/></Relationships>
</file>

<file path=ppt/slides/_rels/slide14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124.xml"/><Relationship Id="rId1" Type="http://schemas.openxmlformats.org/officeDocument/2006/relationships/slideLayout" Target="../slideLayouts/slideLayout6.xml"/><Relationship Id="rId5" Type="http://schemas.openxmlformats.org/officeDocument/2006/relationships/image" Target="../media/image290.png"/><Relationship Id="rId4" Type="http://schemas.openxmlformats.org/officeDocument/2006/relationships/image" Target="../media/image289.png"/></Relationships>
</file>

<file path=ppt/slides/_rels/slide143.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300.png"/><Relationship Id="rId2" Type="http://schemas.openxmlformats.org/officeDocument/2006/relationships/notesSlide" Target="../notesSlides/notesSlide125.xml"/><Relationship Id="rId1" Type="http://schemas.openxmlformats.org/officeDocument/2006/relationships/slideLayout" Target="../slideLayouts/slideLayout6.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png"/></Relationships>
</file>

<file path=ppt/slides/_rels/slide144.xml.rels><?xml version="1.0" encoding="UTF-8" standalone="yes"?>
<Relationships xmlns="http://schemas.openxmlformats.org/package/2006/relationships"><Relationship Id="rId3" Type="http://schemas.openxmlformats.org/officeDocument/2006/relationships/image" Target="../media/image301.emf"/><Relationship Id="rId7" Type="http://schemas.openxmlformats.org/officeDocument/2006/relationships/image" Target="../media/image303.emf"/><Relationship Id="rId2" Type="http://schemas.openxmlformats.org/officeDocument/2006/relationships/notesSlide" Target="../notesSlides/notesSlide126.xml"/><Relationship Id="rId1" Type="http://schemas.openxmlformats.org/officeDocument/2006/relationships/slideLayout" Target="../slideLayouts/slideLayout6.xml"/><Relationship Id="rId6" Type="http://schemas.openxmlformats.org/officeDocument/2006/relationships/image" Target="../media/image302.emf"/><Relationship Id="rId5" Type="http://schemas.openxmlformats.org/officeDocument/2006/relationships/image" Target="../media/image280.svg"/><Relationship Id="rId4" Type="http://schemas.openxmlformats.org/officeDocument/2006/relationships/image" Target="../media/image2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slideLayout" Target="../slideLayouts/slideLayout42.xml"/><Relationship Id="rId4" Type="http://schemas.openxmlformats.org/officeDocument/2006/relationships/image" Target="../media/image52.wmf"/></Relationships>
</file>

<file path=ppt/slides/_rels/slide1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58.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png"/><Relationship Id="rId1" Type="http://schemas.openxmlformats.org/officeDocument/2006/relationships/slideLayout" Target="../slideLayouts/slideLayout42.xml"/><Relationship Id="rId4" Type="http://schemas.openxmlformats.org/officeDocument/2006/relationships/image" Target="../media/image52.wmf"/></Relationships>
</file>

<file path=ppt/slides/_rels/slide2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64.wmf"/><Relationship Id="rId4" Type="http://schemas.openxmlformats.org/officeDocument/2006/relationships/image" Target="../media/image63.wmf"/></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67.emf"/><Relationship Id="rId4" Type="http://schemas.openxmlformats.org/officeDocument/2006/relationships/image" Target="../media/image66.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70.wmf"/><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74.wmf"/><Relationship Id="rId4" Type="http://schemas.openxmlformats.org/officeDocument/2006/relationships/image" Target="../media/image73.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76.wmf"/><Relationship Id="rId4" Type="http://schemas.openxmlformats.org/officeDocument/2006/relationships/image" Target="../media/image75.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77.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zureLearn_DataFundamentals" TargetMode="External"/><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42.xml"/><Relationship Id="rId4" Type="http://schemas.openxmlformats.org/officeDocument/2006/relationships/image" Target="../media/image83.wmf"/></Relationships>
</file>

<file path=ppt/slides/_rels/slide4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image" Target="../media/image87.wmf"/><Relationship Id="rId4" Type="http://schemas.openxmlformats.org/officeDocument/2006/relationships/image" Target="../media/image86.wmf"/></Relationships>
</file>

<file path=ppt/slides/_rels/slide44.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18" Type="http://schemas.openxmlformats.org/officeDocument/2006/relationships/image" Target="../media/image99.svg"/><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image" Target="../media/image95.svg"/><Relationship Id="rId17" Type="http://schemas.openxmlformats.org/officeDocument/2006/relationships/image" Target="../media/image98.png"/><Relationship Id="rId2" Type="http://schemas.openxmlformats.org/officeDocument/2006/relationships/notesSlide" Target="../notesSlides/notesSlide32.xml"/><Relationship Id="rId16" Type="http://schemas.openxmlformats.org/officeDocument/2006/relationships/image" Target="../media/image45.svg"/><Relationship Id="rId1" Type="http://schemas.openxmlformats.org/officeDocument/2006/relationships/slideLayout" Target="../slideLayouts/slideLayout9.xml"/><Relationship Id="rId6" Type="http://schemas.openxmlformats.org/officeDocument/2006/relationships/image" Target="../media/image39.svg"/><Relationship Id="rId11" Type="http://schemas.openxmlformats.org/officeDocument/2006/relationships/image" Target="../media/image94.png"/><Relationship Id="rId5" Type="http://schemas.openxmlformats.org/officeDocument/2006/relationships/image" Target="../media/image38.png"/><Relationship Id="rId15" Type="http://schemas.openxmlformats.org/officeDocument/2006/relationships/image" Target="../media/image44.png"/><Relationship Id="rId10" Type="http://schemas.openxmlformats.org/officeDocument/2006/relationships/image" Target="../media/image93.svg"/><Relationship Id="rId4" Type="http://schemas.openxmlformats.org/officeDocument/2006/relationships/image" Target="../media/image89.svg"/><Relationship Id="rId9" Type="http://schemas.openxmlformats.org/officeDocument/2006/relationships/image" Target="../media/image92.png"/><Relationship Id="rId14" Type="http://schemas.openxmlformats.org/officeDocument/2006/relationships/image" Target="../media/image97.sv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7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svg"/></Relationships>
</file>

<file path=ppt/slides/_rels/slide46.xml.rels><?xml version="1.0" encoding="UTF-8" standalone="yes"?>
<Relationships xmlns="http://schemas.openxmlformats.org/package/2006/relationships"><Relationship Id="rId3" Type="http://schemas.openxmlformats.org/officeDocument/2006/relationships/image" Target="../media/image104.emf"/><Relationship Id="rId7" Type="http://schemas.openxmlformats.org/officeDocument/2006/relationships/image" Target="../media/image108.emf"/><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2.xml"/><Relationship Id="rId4" Type="http://schemas.openxmlformats.org/officeDocument/2006/relationships/image" Target="../media/image111.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114.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6.emf"/><Relationship Id="rId7" Type="http://schemas.openxmlformats.org/officeDocument/2006/relationships/image" Target="../media/image120.emf"/><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119.emf"/><Relationship Id="rId11" Type="http://schemas.openxmlformats.org/officeDocument/2006/relationships/image" Target="../media/image124.svg"/><Relationship Id="rId5" Type="http://schemas.openxmlformats.org/officeDocument/2006/relationships/image" Target="../media/image118.emf"/><Relationship Id="rId10" Type="http://schemas.openxmlformats.org/officeDocument/2006/relationships/image" Target="../media/image123.png"/><Relationship Id="rId4" Type="http://schemas.openxmlformats.org/officeDocument/2006/relationships/image" Target="../media/image117.emf"/><Relationship Id="rId9" Type="http://schemas.openxmlformats.org/officeDocument/2006/relationships/image" Target="../media/image122.emf"/></Relationships>
</file>

<file path=ppt/slides/_rels/slide53.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8.svg"/><Relationship Id="rId5" Type="http://schemas.openxmlformats.org/officeDocument/2006/relationships/image" Target="../media/image127.png"/><Relationship Id="rId10" Type="http://schemas.openxmlformats.org/officeDocument/2006/relationships/image" Target="../media/image132.svg"/><Relationship Id="rId4" Type="http://schemas.openxmlformats.org/officeDocument/2006/relationships/image" Target="../media/image126.svg"/><Relationship Id="rId9" Type="http://schemas.openxmlformats.org/officeDocument/2006/relationships/image" Target="../media/image131.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emf"/><Relationship Id="rId7" Type="http://schemas.openxmlformats.org/officeDocument/2006/relationships/image" Target="../media/image138.sv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emf"/><Relationship Id="rId4" Type="http://schemas.openxmlformats.org/officeDocument/2006/relationships/image" Target="../media/image135.emf"/><Relationship Id="rId9" Type="http://schemas.openxmlformats.org/officeDocument/2006/relationships/image" Target="../media/image140.svg"/></Relationships>
</file>

<file path=ppt/slides/_rels/slide56.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slides/_rels/slide57.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148.emf"/></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38.svg"/></Relationships>
</file>

<file path=ppt/slides/_rels/slide59.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22.emf"/><Relationship Id="rId4" Type="http://schemas.openxmlformats.org/officeDocument/2006/relationships/image" Target="../media/image121.emf"/></Relationships>
</file>

<file path=ppt/slides/_rels/slide61.xml.rels><?xml version="1.0" encoding="UTF-8" standalone="yes"?>
<Relationships xmlns="http://schemas.openxmlformats.org/package/2006/relationships"><Relationship Id="rId3" Type="http://schemas.openxmlformats.org/officeDocument/2006/relationships/image" Target="../media/image153.emf"/><Relationship Id="rId7" Type="http://schemas.openxmlformats.org/officeDocument/2006/relationships/image" Target="../media/image157.emf"/><Relationship Id="rId2" Type="http://schemas.openxmlformats.org/officeDocument/2006/relationships/notesSlide" Target="../notesSlides/notesSlide46.xml"/><Relationship Id="rId1" Type="http://schemas.openxmlformats.org/officeDocument/2006/relationships/slideLayout" Target="../slideLayouts/slideLayout44.xml"/><Relationship Id="rId6" Type="http://schemas.openxmlformats.org/officeDocument/2006/relationships/image" Target="../media/image156.emf"/><Relationship Id="rId5" Type="http://schemas.openxmlformats.org/officeDocument/2006/relationships/image" Target="../media/image155.emf"/><Relationship Id="rId4" Type="http://schemas.openxmlformats.org/officeDocument/2006/relationships/image" Target="../media/image154.emf"/></Relationships>
</file>

<file path=ppt/slides/_rels/slide62.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60.emf"/><Relationship Id="rId4" Type="http://schemas.openxmlformats.org/officeDocument/2006/relationships/image" Target="../media/image159.emf"/></Relationships>
</file>

<file path=ppt/slides/_rels/slide63.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2.emf"/></Relationships>
</file>

<file path=ppt/slides/_rels/slide64.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5.emf"/></Relationships>
</file>

<file path=ppt/slides/_rels/slide66.xml.rels><?xml version="1.0" encoding="UTF-8" standalone="yes"?>
<Relationships xmlns="http://schemas.openxmlformats.org/package/2006/relationships"><Relationship Id="rId3" Type="http://schemas.openxmlformats.org/officeDocument/2006/relationships/hyperlink" Target="https://www.microsoft.com/videoplayer/embed/RE4zTud" TargetMode="External"/><Relationship Id="rId2" Type="http://schemas.openxmlformats.org/officeDocument/2006/relationships/notesSlide" Target="../notesSlides/notesSlide51.xml"/><Relationship Id="rId1" Type="http://schemas.openxmlformats.org/officeDocument/2006/relationships/slideLayout" Target="../slideLayouts/slideLayout31.xml"/><Relationship Id="rId4" Type="http://schemas.openxmlformats.org/officeDocument/2006/relationships/image" Target="../media/image16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slideLayout" Target="../slideLayouts/slideLayout6.xml"/><Relationship Id="rId4" Type="http://schemas.openxmlformats.org/officeDocument/2006/relationships/image" Target="../media/image173.emf"/></Relationships>
</file>

<file path=ppt/slides/_rels/slide71.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www.microsoft.com/videoplayer/embed/RE4AkhG" TargetMode="External"/><Relationship Id="rId2" Type="http://schemas.openxmlformats.org/officeDocument/2006/relationships/notesSlide" Target="../notesSlides/notesSlide55.xml"/><Relationship Id="rId1" Type="http://schemas.openxmlformats.org/officeDocument/2006/relationships/slideLayout" Target="../slideLayouts/slideLayout31.xml"/><Relationship Id="rId4" Type="http://schemas.openxmlformats.org/officeDocument/2006/relationships/image" Target="../media/image175.png"/></Relationships>
</file>

<file path=ppt/slides/_rels/slide7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180.emf"/></Relationships>
</file>

<file path=ppt/slides/_rels/slide77.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slideLayout" Target="../slideLayouts/slideLayout42.xml"/><Relationship Id="rId4" Type="http://schemas.openxmlformats.org/officeDocument/2006/relationships/image" Target="../media/image183.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jpeg"/><Relationship Id="rId7" Type="http://schemas.openxmlformats.org/officeDocument/2006/relationships/image" Target="../media/image188.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87.png"/><Relationship Id="rId5" Type="http://schemas.openxmlformats.org/officeDocument/2006/relationships/image" Target="../media/image186.jpeg"/><Relationship Id="rId4" Type="http://schemas.openxmlformats.org/officeDocument/2006/relationships/image" Target="../media/image185.png"/></Relationships>
</file>

<file path=ppt/slides/_rels/slide8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192.png"/></Relationships>
</file>

<file path=ppt/slides/_rels/slide88.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70.xml"/><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6.wmf"/><Relationship Id="rId5" Type="http://schemas.openxmlformats.org/officeDocument/2006/relationships/image" Target="../media/image25.png"/><Relationship Id="rId4" Type="http://schemas.openxmlformats.org/officeDocument/2006/relationships/image" Target="../media/image24.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3.xml"/><Relationship Id="rId1" Type="http://schemas.openxmlformats.org/officeDocument/2006/relationships/slideLayout" Target="../slideLayouts/slideLayout16.xml"/><Relationship Id="rId5" Type="http://schemas.openxmlformats.org/officeDocument/2006/relationships/image" Target="../media/image195.png"/><Relationship Id="rId4" Type="http://schemas.openxmlformats.org/officeDocument/2006/relationships/image" Target="../media/image194.png"/></Relationships>
</file>

<file path=ppt/slides/_rels/slide92.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75.xml"/><Relationship Id="rId1" Type="http://schemas.openxmlformats.org/officeDocument/2006/relationships/slideLayout" Target="../slideLayouts/slideLayout17.xml"/><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98.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8" Type="http://schemas.openxmlformats.org/officeDocument/2006/relationships/image" Target="../media/image206.svg"/><Relationship Id="rId13" Type="http://schemas.openxmlformats.org/officeDocument/2006/relationships/image" Target="../media/image211.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svg"/><Relationship Id="rId2" Type="http://schemas.openxmlformats.org/officeDocument/2006/relationships/notesSlide" Target="../notesSlides/notesSlide78.xml"/><Relationship Id="rId1" Type="http://schemas.openxmlformats.org/officeDocument/2006/relationships/slideLayout" Target="../slideLayouts/slideLayout9.xml"/><Relationship Id="rId6" Type="http://schemas.openxmlformats.org/officeDocument/2006/relationships/image" Target="../media/image204.svg"/><Relationship Id="rId11" Type="http://schemas.openxmlformats.org/officeDocument/2006/relationships/image" Target="../media/image209.png"/><Relationship Id="rId5" Type="http://schemas.openxmlformats.org/officeDocument/2006/relationships/image" Target="../media/image203.png"/><Relationship Id="rId10" Type="http://schemas.openxmlformats.org/officeDocument/2006/relationships/image" Target="../media/image208.svg"/><Relationship Id="rId4" Type="http://schemas.openxmlformats.org/officeDocument/2006/relationships/image" Target="../media/image202.svg"/><Relationship Id="rId9" Type="http://schemas.openxmlformats.org/officeDocument/2006/relationships/image" Target="../media/image207.png"/><Relationship Id="rId14" Type="http://schemas.openxmlformats.org/officeDocument/2006/relationships/image" Target="../media/image212.svg"/></Relationships>
</file>

<file path=ppt/slides/_rels/slide9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216.wmf"/><Relationship Id="rId4" Type="http://schemas.openxmlformats.org/officeDocument/2006/relationships/image" Target="../media/image2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9A51CAEA-69AE-4AF5-90DB-2F5BA090937F}"/>
              </a:ext>
            </a:extLst>
          </p:cNvPr>
          <p:cNvSpPr>
            <a:spLocks noGrp="1"/>
          </p:cNvSpPr>
          <p:nvPr>
            <p:ph type="title"/>
          </p:nvPr>
        </p:nvSpPr>
        <p:spPr/>
        <p:txBody>
          <a:bodyPr/>
          <a:lstStyle/>
          <a:p>
            <a:r>
              <a:rPr lang="en-US" dirty="0">
                <a:solidFill>
                  <a:schemeClr val="tx1"/>
                </a:solidFill>
              </a:rPr>
              <a:t>Microsoft Azure</a:t>
            </a:r>
            <a:br>
              <a:rPr lang="en-US" dirty="0">
                <a:solidFill>
                  <a:schemeClr val="tx1"/>
                </a:solidFill>
              </a:rPr>
            </a:br>
            <a:r>
              <a:rPr lang="en-US" dirty="0">
                <a:solidFill>
                  <a:schemeClr val="tx1"/>
                </a:solidFill>
              </a:rPr>
              <a:t>Data Fundamentals</a:t>
            </a:r>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D449-CDA8-4316-AF23-314E306FAA2E}"/>
              </a:ext>
            </a:extLst>
          </p:cNvPr>
          <p:cNvSpPr>
            <a:spLocks noGrp="1"/>
          </p:cNvSpPr>
          <p:nvPr>
            <p:ph type="title"/>
          </p:nvPr>
        </p:nvSpPr>
        <p:spPr/>
        <p:txBody>
          <a:bodyPr/>
          <a:lstStyle/>
          <a:p>
            <a:r>
              <a:rPr lang="en-US" dirty="0"/>
              <a:t>What is data?</a:t>
            </a:r>
          </a:p>
        </p:txBody>
      </p:sp>
      <p:sp>
        <p:nvSpPr>
          <p:cNvPr id="3" name="Text Placeholder 2">
            <a:extLst>
              <a:ext uri="{FF2B5EF4-FFF2-40B4-BE49-F238E27FC236}">
                <a16:creationId xmlns:a16="http://schemas.microsoft.com/office/drawing/2014/main" id="{8FE7B4EC-EE3A-473F-99DB-3E8BDBDB6A72}"/>
              </a:ext>
            </a:extLst>
          </p:cNvPr>
          <p:cNvSpPr>
            <a:spLocks noGrp="1"/>
          </p:cNvSpPr>
          <p:nvPr>
            <p:ph type="body" sz="quarter" idx="10"/>
          </p:nvPr>
        </p:nvSpPr>
        <p:spPr>
          <a:xfrm>
            <a:off x="418643" y="1083334"/>
            <a:ext cx="11341268" cy="707886"/>
          </a:xfrm>
        </p:spPr>
        <p:txBody>
          <a:bodyPr/>
          <a:lstStyle/>
          <a:p>
            <a:r>
              <a:rPr lang="en-US" spc="0" dirty="0"/>
              <a:t>Collection of facts, numbers, descriptions, objects , stored in a structured, semi-structured,</a:t>
            </a:r>
            <a:br>
              <a:rPr lang="en-US" spc="0" dirty="0"/>
            </a:br>
            <a:r>
              <a:rPr lang="en-US" spc="0" dirty="0"/>
              <a:t>unstructured way</a:t>
            </a:r>
          </a:p>
        </p:txBody>
      </p:sp>
      <p:sp>
        <p:nvSpPr>
          <p:cNvPr id="8" name="Rectangle 7">
            <a:extLst>
              <a:ext uri="{FF2B5EF4-FFF2-40B4-BE49-F238E27FC236}">
                <a16:creationId xmlns:a16="http://schemas.microsoft.com/office/drawing/2014/main" id="{4A72B7B9-DE85-4AE8-BFAC-9B2A4E1E37D5}"/>
              </a:ext>
            </a:extLst>
          </p:cNvPr>
          <p:cNvSpPr/>
          <p:nvPr/>
        </p:nvSpPr>
        <p:spPr bwMode="auto">
          <a:xfrm>
            <a:off x="427039" y="1900406"/>
            <a:ext cx="3708536"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nSpc>
                <a:spcPct val="90000"/>
              </a:lnSpc>
              <a:spcAft>
                <a:spcPts val="600"/>
              </a:spcAft>
            </a:pPr>
            <a:r>
              <a:rPr lang="en-US" sz="1800" dirty="0">
                <a:solidFill>
                  <a:schemeClr val="bg1"/>
                </a:solidFill>
                <a:latin typeface="+mj-lt"/>
              </a:rPr>
              <a:t>Structured</a:t>
            </a:r>
          </a:p>
        </p:txBody>
      </p:sp>
      <p:sp>
        <p:nvSpPr>
          <p:cNvPr id="9" name="Rectangle 8">
            <a:extLst>
              <a:ext uri="{FF2B5EF4-FFF2-40B4-BE49-F238E27FC236}">
                <a16:creationId xmlns:a16="http://schemas.microsoft.com/office/drawing/2014/main" id="{64AD9EC9-F328-4E3C-8A99-AD50121592A7}"/>
              </a:ext>
              <a:ext uri="{C183D7F6-B498-43B3-948B-1728B52AA6E4}">
                <adec:decorative xmlns:adec="http://schemas.microsoft.com/office/drawing/2017/decorative" val="1"/>
              </a:ext>
            </a:extLst>
          </p:cNvPr>
          <p:cNvSpPr/>
          <p:nvPr/>
        </p:nvSpPr>
        <p:spPr bwMode="auto">
          <a:xfrm>
            <a:off x="427039" y="2347913"/>
            <a:ext cx="3708536" cy="318137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0" name="Table 9">
            <a:extLst>
              <a:ext uri="{FF2B5EF4-FFF2-40B4-BE49-F238E27FC236}">
                <a16:creationId xmlns:a16="http://schemas.microsoft.com/office/drawing/2014/main" id="{724D9F7E-A463-4363-8E8A-379B69D32932}"/>
              </a:ext>
              <a:ext uri="{C183D7F6-B498-43B3-948B-1728B52AA6E4}">
                <adec:decorative xmlns:adec="http://schemas.microsoft.com/office/drawing/2017/decorative" val="0"/>
              </a:ext>
            </a:extLst>
          </p:cNvPr>
          <p:cNvGraphicFramePr>
            <a:graphicFrameLocks noGrp="1"/>
          </p:cNvGraphicFramePr>
          <p:nvPr/>
        </p:nvGraphicFramePr>
        <p:xfrm>
          <a:off x="511161" y="2417075"/>
          <a:ext cx="3540292" cy="966216"/>
        </p:xfrm>
        <a:graphic>
          <a:graphicData uri="http://schemas.openxmlformats.org/drawingml/2006/table">
            <a:tbl>
              <a:tblPr firstRow="1" bandRow="1">
                <a:tableStyleId>{5C22544A-7EE6-4342-B048-85BDC9FD1C3A}</a:tableStyleId>
              </a:tblPr>
              <a:tblGrid>
                <a:gridCol w="505756">
                  <a:extLst>
                    <a:ext uri="{9D8B030D-6E8A-4147-A177-3AD203B41FA5}">
                      <a16:colId xmlns:a16="http://schemas.microsoft.com/office/drawing/2014/main" val="1727388637"/>
                    </a:ext>
                  </a:extLst>
                </a:gridCol>
                <a:gridCol w="505756">
                  <a:extLst>
                    <a:ext uri="{9D8B030D-6E8A-4147-A177-3AD203B41FA5}">
                      <a16:colId xmlns:a16="http://schemas.microsoft.com/office/drawing/2014/main" val="2933502934"/>
                    </a:ext>
                  </a:extLst>
                </a:gridCol>
                <a:gridCol w="505756">
                  <a:extLst>
                    <a:ext uri="{9D8B030D-6E8A-4147-A177-3AD203B41FA5}">
                      <a16:colId xmlns:a16="http://schemas.microsoft.com/office/drawing/2014/main" val="3275465788"/>
                    </a:ext>
                  </a:extLst>
                </a:gridCol>
                <a:gridCol w="505756">
                  <a:extLst>
                    <a:ext uri="{9D8B030D-6E8A-4147-A177-3AD203B41FA5}">
                      <a16:colId xmlns:a16="http://schemas.microsoft.com/office/drawing/2014/main" val="942075906"/>
                    </a:ext>
                  </a:extLst>
                </a:gridCol>
                <a:gridCol w="505756">
                  <a:extLst>
                    <a:ext uri="{9D8B030D-6E8A-4147-A177-3AD203B41FA5}">
                      <a16:colId xmlns:a16="http://schemas.microsoft.com/office/drawing/2014/main" val="1462656416"/>
                    </a:ext>
                  </a:extLst>
                </a:gridCol>
                <a:gridCol w="505756">
                  <a:extLst>
                    <a:ext uri="{9D8B030D-6E8A-4147-A177-3AD203B41FA5}">
                      <a16:colId xmlns:a16="http://schemas.microsoft.com/office/drawing/2014/main" val="299907239"/>
                    </a:ext>
                  </a:extLst>
                </a:gridCol>
                <a:gridCol w="505756">
                  <a:extLst>
                    <a:ext uri="{9D8B030D-6E8A-4147-A177-3AD203B41FA5}">
                      <a16:colId xmlns:a16="http://schemas.microsoft.com/office/drawing/2014/main" val="2578400319"/>
                    </a:ext>
                  </a:extLst>
                </a:gridCol>
              </a:tblGrid>
              <a:tr h="0">
                <a:tc>
                  <a:txBody>
                    <a:bodyPr/>
                    <a:lstStyle/>
                    <a:p>
                      <a:r>
                        <a:rPr lang="en-US" sz="900" dirty="0"/>
                        <a:t>Table</a:t>
                      </a:r>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900" dirty="0"/>
                    </a:p>
                  </a:txBody>
                  <a:tcPr marL="45720" marR="45720" marT="18288" marB="182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0">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800" dirty="0">
                        <a:solidFill>
                          <a:schemeClr val="tx1"/>
                        </a:solidFill>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graphicFrame>
        <p:nvGraphicFramePr>
          <p:cNvPr id="11" name="Table 3">
            <a:extLst>
              <a:ext uri="{FF2B5EF4-FFF2-40B4-BE49-F238E27FC236}">
                <a16:creationId xmlns:a16="http://schemas.microsoft.com/office/drawing/2014/main" id="{8B8A81D3-1498-464F-AB30-7BCCB538AF8F}"/>
              </a:ext>
              <a:ext uri="{C183D7F6-B498-43B3-948B-1728B52AA6E4}">
                <adec:decorative xmlns:adec="http://schemas.microsoft.com/office/drawing/2017/decorative" val="0"/>
              </a:ext>
            </a:extLst>
          </p:cNvPr>
          <p:cNvGraphicFramePr>
            <a:graphicFrameLocks noGrp="1"/>
          </p:cNvGraphicFramePr>
          <p:nvPr/>
        </p:nvGraphicFramePr>
        <p:xfrm>
          <a:off x="741628" y="3588189"/>
          <a:ext cx="1197708" cy="484632"/>
        </p:xfrm>
        <a:graphic>
          <a:graphicData uri="http://schemas.openxmlformats.org/drawingml/2006/table">
            <a:tbl>
              <a:tblPr firstRow="1" bandRow="1">
                <a:tableStyleId>{5C22544A-7EE6-4342-B048-85BDC9FD1C3A}</a:tableStyleId>
              </a:tblPr>
              <a:tblGrid>
                <a:gridCol w="399236">
                  <a:extLst>
                    <a:ext uri="{9D8B030D-6E8A-4147-A177-3AD203B41FA5}">
                      <a16:colId xmlns:a16="http://schemas.microsoft.com/office/drawing/2014/main" val="1727388637"/>
                    </a:ext>
                  </a:extLst>
                </a:gridCol>
                <a:gridCol w="399236">
                  <a:extLst>
                    <a:ext uri="{9D8B030D-6E8A-4147-A177-3AD203B41FA5}">
                      <a16:colId xmlns:a16="http://schemas.microsoft.com/office/drawing/2014/main" val="299907239"/>
                    </a:ext>
                  </a:extLst>
                </a:gridCol>
                <a:gridCol w="399236">
                  <a:extLst>
                    <a:ext uri="{9D8B030D-6E8A-4147-A177-3AD203B41FA5}">
                      <a16:colId xmlns:a16="http://schemas.microsoft.com/office/drawing/2014/main" val="2578400319"/>
                    </a:ext>
                  </a:extLst>
                </a:gridCol>
              </a:tblGrid>
              <a:tr h="150880">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5088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5088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cxnSp>
        <p:nvCxnSpPr>
          <p:cNvPr id="12" name="Connector: Elbow 11">
            <a:extLst>
              <a:ext uri="{FF2B5EF4-FFF2-40B4-BE49-F238E27FC236}">
                <a16:creationId xmlns:a16="http://schemas.microsoft.com/office/drawing/2014/main" id="{7DAEEE8D-58BC-4F04-8C7C-33CFCBDDBF79}"/>
              </a:ext>
              <a:ext uri="{C183D7F6-B498-43B3-948B-1728B52AA6E4}">
                <adec:decorative xmlns:adec="http://schemas.microsoft.com/office/drawing/2017/decorative" val="1"/>
              </a:ext>
            </a:extLst>
          </p:cNvPr>
          <p:cNvCxnSpPr>
            <a:cxnSpLocks/>
            <a:stCxn id="11" idx="1"/>
            <a:endCxn id="13" idx="0"/>
          </p:cNvCxnSpPr>
          <p:nvPr/>
        </p:nvCxnSpPr>
        <p:spPr>
          <a:xfrm rot="10800000" flipH="1" flipV="1">
            <a:off x="741627" y="3830505"/>
            <a:ext cx="604523" cy="666512"/>
          </a:xfrm>
          <a:prstGeom prst="bentConnector4">
            <a:avLst>
              <a:gd name="adj1" fmla="val -37815"/>
              <a:gd name="adj2" fmla="val 68178"/>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5CAD6BB4-378B-4E8C-B884-4867FEC5C0DE}"/>
              </a:ext>
              <a:ext uri="{C183D7F6-B498-43B3-948B-1728B52AA6E4}">
                <adec:decorative xmlns:adec="http://schemas.microsoft.com/office/drawing/2017/decorative" val="0"/>
              </a:ext>
            </a:extLst>
          </p:cNvPr>
          <p:cNvGraphicFramePr>
            <a:graphicFrameLocks noGrp="1"/>
          </p:cNvGraphicFramePr>
          <p:nvPr/>
        </p:nvGraphicFramePr>
        <p:xfrm>
          <a:off x="747297" y="4497017"/>
          <a:ext cx="1197708" cy="807720"/>
        </p:xfrm>
        <a:graphic>
          <a:graphicData uri="http://schemas.openxmlformats.org/drawingml/2006/table">
            <a:tbl>
              <a:tblPr firstRow="1" bandRow="1">
                <a:tableStyleId>{5C22544A-7EE6-4342-B048-85BDC9FD1C3A}</a:tableStyleId>
              </a:tblPr>
              <a:tblGrid>
                <a:gridCol w="399236">
                  <a:extLst>
                    <a:ext uri="{9D8B030D-6E8A-4147-A177-3AD203B41FA5}">
                      <a16:colId xmlns:a16="http://schemas.microsoft.com/office/drawing/2014/main" val="1727388637"/>
                    </a:ext>
                  </a:extLst>
                </a:gridCol>
                <a:gridCol w="399236">
                  <a:extLst>
                    <a:ext uri="{9D8B030D-6E8A-4147-A177-3AD203B41FA5}">
                      <a16:colId xmlns:a16="http://schemas.microsoft.com/office/drawing/2014/main" val="299907239"/>
                    </a:ext>
                  </a:extLst>
                </a:gridCol>
                <a:gridCol w="399236">
                  <a:extLst>
                    <a:ext uri="{9D8B030D-6E8A-4147-A177-3AD203B41FA5}">
                      <a16:colId xmlns:a16="http://schemas.microsoft.com/office/drawing/2014/main" val="2578400319"/>
                    </a:ext>
                  </a:extLst>
                </a:gridCol>
              </a:tblGrid>
              <a:tr h="0">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bl>
          </a:graphicData>
        </a:graphic>
      </p:graphicFrame>
      <p:cxnSp>
        <p:nvCxnSpPr>
          <p:cNvPr id="14" name="Connector: Elbow 50">
            <a:extLst>
              <a:ext uri="{FF2B5EF4-FFF2-40B4-BE49-F238E27FC236}">
                <a16:creationId xmlns:a16="http://schemas.microsoft.com/office/drawing/2014/main" id="{6FE4BA33-0E89-434E-AD2B-EC114010EFAF}"/>
              </a:ext>
              <a:ext uri="{C183D7F6-B498-43B3-948B-1728B52AA6E4}">
                <adec:decorative xmlns:adec="http://schemas.microsoft.com/office/drawing/2017/decorative" val="1"/>
              </a:ext>
            </a:extLst>
          </p:cNvPr>
          <p:cNvCxnSpPr/>
          <p:nvPr/>
        </p:nvCxnSpPr>
        <p:spPr>
          <a:xfrm>
            <a:off x="1939336" y="3685837"/>
            <a:ext cx="411190" cy="0"/>
          </a:xfrm>
          <a:prstGeom prst="straightConnector1">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DFC76EF2-092C-45A9-992B-8130BC6F2056}"/>
              </a:ext>
              <a:ext uri="{C183D7F6-B498-43B3-948B-1728B52AA6E4}">
                <adec:decorative xmlns:adec="http://schemas.microsoft.com/office/drawing/2017/decorative" val="0"/>
              </a:ext>
            </a:extLst>
          </p:cNvPr>
          <p:cNvGraphicFramePr>
            <a:graphicFrameLocks noGrp="1"/>
          </p:cNvGraphicFramePr>
          <p:nvPr/>
        </p:nvGraphicFramePr>
        <p:xfrm>
          <a:off x="2350526" y="3588189"/>
          <a:ext cx="1457960" cy="1011624"/>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727388637"/>
                    </a:ext>
                  </a:extLst>
                </a:gridCol>
                <a:gridCol w="208280">
                  <a:extLst>
                    <a:ext uri="{9D8B030D-6E8A-4147-A177-3AD203B41FA5}">
                      <a16:colId xmlns:a16="http://schemas.microsoft.com/office/drawing/2014/main" val="2933502934"/>
                    </a:ext>
                  </a:extLst>
                </a:gridCol>
                <a:gridCol w="208280">
                  <a:extLst>
                    <a:ext uri="{9D8B030D-6E8A-4147-A177-3AD203B41FA5}">
                      <a16:colId xmlns:a16="http://schemas.microsoft.com/office/drawing/2014/main" val="3275465788"/>
                    </a:ext>
                  </a:extLst>
                </a:gridCol>
                <a:gridCol w="208280">
                  <a:extLst>
                    <a:ext uri="{9D8B030D-6E8A-4147-A177-3AD203B41FA5}">
                      <a16:colId xmlns:a16="http://schemas.microsoft.com/office/drawing/2014/main" val="942075906"/>
                    </a:ext>
                  </a:extLst>
                </a:gridCol>
                <a:gridCol w="208280">
                  <a:extLst>
                    <a:ext uri="{9D8B030D-6E8A-4147-A177-3AD203B41FA5}">
                      <a16:colId xmlns:a16="http://schemas.microsoft.com/office/drawing/2014/main" val="1462656416"/>
                    </a:ext>
                  </a:extLst>
                </a:gridCol>
                <a:gridCol w="208280">
                  <a:extLst>
                    <a:ext uri="{9D8B030D-6E8A-4147-A177-3AD203B41FA5}">
                      <a16:colId xmlns:a16="http://schemas.microsoft.com/office/drawing/2014/main" val="299907239"/>
                    </a:ext>
                  </a:extLst>
                </a:gridCol>
                <a:gridCol w="208280">
                  <a:extLst>
                    <a:ext uri="{9D8B030D-6E8A-4147-A177-3AD203B41FA5}">
                      <a16:colId xmlns:a16="http://schemas.microsoft.com/office/drawing/2014/main" val="2578400319"/>
                    </a:ext>
                  </a:extLst>
                </a:gridCol>
              </a:tblGrid>
              <a:tr h="168604">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168604">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16" name="Connector: Elbow 15">
            <a:extLst>
              <a:ext uri="{FF2B5EF4-FFF2-40B4-BE49-F238E27FC236}">
                <a16:creationId xmlns:a16="http://schemas.microsoft.com/office/drawing/2014/main" id="{9DE18EED-EEBC-4B8A-86DE-7CC55D3F2282}"/>
              </a:ext>
              <a:ext uri="{C183D7F6-B498-43B3-948B-1728B52AA6E4}">
                <adec:decorative xmlns:adec="http://schemas.microsoft.com/office/drawing/2017/decorative" val="1"/>
              </a:ext>
            </a:extLst>
          </p:cNvPr>
          <p:cNvCxnSpPr>
            <a:cxnSpLocks/>
          </p:cNvCxnSpPr>
          <p:nvPr/>
        </p:nvCxnSpPr>
        <p:spPr>
          <a:xfrm rot="16200000" flipH="1">
            <a:off x="2453105" y="4214590"/>
            <a:ext cx="1305068" cy="52266"/>
          </a:xfrm>
          <a:prstGeom prst="bentConnector5">
            <a:avLst>
              <a:gd name="adj1" fmla="val -6288"/>
              <a:gd name="adj2" fmla="val 1832128"/>
              <a:gd name="adj3" fmla="val 9554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7" name="Table 3">
            <a:extLst>
              <a:ext uri="{FF2B5EF4-FFF2-40B4-BE49-F238E27FC236}">
                <a16:creationId xmlns:a16="http://schemas.microsoft.com/office/drawing/2014/main" id="{8580D204-A25B-49B3-863B-FB7518D97B36}"/>
              </a:ext>
              <a:ext uri="{C183D7F6-B498-43B3-948B-1728B52AA6E4}">
                <adec:decorative xmlns:adec="http://schemas.microsoft.com/office/drawing/2017/decorative" val="0"/>
              </a:ext>
            </a:extLst>
          </p:cNvPr>
          <p:cNvGraphicFramePr>
            <a:graphicFrameLocks noGrp="1"/>
          </p:cNvGraphicFramePr>
          <p:nvPr/>
        </p:nvGraphicFramePr>
        <p:xfrm>
          <a:off x="2610777" y="4893257"/>
          <a:ext cx="1197708" cy="484632"/>
        </p:xfrm>
        <a:graphic>
          <a:graphicData uri="http://schemas.openxmlformats.org/drawingml/2006/table">
            <a:tbl>
              <a:tblPr firstRow="1" bandRow="1">
                <a:tableStyleId>{5C22544A-7EE6-4342-B048-85BDC9FD1C3A}</a:tableStyleId>
              </a:tblPr>
              <a:tblGrid>
                <a:gridCol w="399236">
                  <a:extLst>
                    <a:ext uri="{9D8B030D-6E8A-4147-A177-3AD203B41FA5}">
                      <a16:colId xmlns:a16="http://schemas.microsoft.com/office/drawing/2014/main" val="1727388637"/>
                    </a:ext>
                  </a:extLst>
                </a:gridCol>
                <a:gridCol w="399236">
                  <a:extLst>
                    <a:ext uri="{9D8B030D-6E8A-4147-A177-3AD203B41FA5}">
                      <a16:colId xmlns:a16="http://schemas.microsoft.com/office/drawing/2014/main" val="299907239"/>
                    </a:ext>
                  </a:extLst>
                </a:gridCol>
                <a:gridCol w="399236">
                  <a:extLst>
                    <a:ext uri="{9D8B030D-6E8A-4147-A177-3AD203B41FA5}">
                      <a16:colId xmlns:a16="http://schemas.microsoft.com/office/drawing/2014/main" val="2578400319"/>
                    </a:ext>
                  </a:extLst>
                </a:gridCol>
              </a:tblGrid>
              <a:tr h="150880">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5088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50880">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700" dirty="0"/>
                    </a:p>
                  </a:txBody>
                  <a:tcPr marL="45720" marR="45720" marT="27432" marB="2743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8" name="Rectangle 17">
            <a:extLst>
              <a:ext uri="{FF2B5EF4-FFF2-40B4-BE49-F238E27FC236}">
                <a16:creationId xmlns:a16="http://schemas.microsoft.com/office/drawing/2014/main" id="{E5F9A874-8C0B-48E5-8D1D-13104C044A89}"/>
              </a:ext>
            </a:extLst>
          </p:cNvPr>
          <p:cNvSpPr/>
          <p:nvPr/>
        </p:nvSpPr>
        <p:spPr bwMode="auto">
          <a:xfrm>
            <a:off x="4245702" y="1900406"/>
            <a:ext cx="3708536"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a:solidFill>
                  <a:schemeClr val="bg1"/>
                </a:solidFill>
                <a:latin typeface="+mj-lt"/>
                <a:cs typeface="Segoe UI" pitchFamily="34" charset="0"/>
              </a:rPr>
              <a:t>Semi-structured</a:t>
            </a:r>
          </a:p>
        </p:txBody>
      </p:sp>
      <p:sp>
        <p:nvSpPr>
          <p:cNvPr id="26" name="Rectangle 25">
            <a:extLst>
              <a:ext uri="{FF2B5EF4-FFF2-40B4-BE49-F238E27FC236}">
                <a16:creationId xmlns:a16="http://schemas.microsoft.com/office/drawing/2014/main" id="{215B9A69-E046-4D1D-A811-9EE79589A808}"/>
              </a:ext>
              <a:ext uri="{C183D7F6-B498-43B3-948B-1728B52AA6E4}">
                <adec:decorative xmlns:adec="http://schemas.microsoft.com/office/drawing/2017/decorative" val="1"/>
              </a:ext>
            </a:extLst>
          </p:cNvPr>
          <p:cNvSpPr/>
          <p:nvPr/>
        </p:nvSpPr>
        <p:spPr bwMode="auto">
          <a:xfrm>
            <a:off x="4245702" y="2347913"/>
            <a:ext cx="3708536" cy="318137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pic>
        <p:nvPicPr>
          <p:cNvPr id="19" name="Picture 18" descr="A semi Structured Data">
            <a:extLst>
              <a:ext uri="{FF2B5EF4-FFF2-40B4-BE49-F238E27FC236}">
                <a16:creationId xmlns:a16="http://schemas.microsoft.com/office/drawing/2014/main" id="{AC3760B2-336E-42D0-A741-502A0BF8C2BB}"/>
              </a:ext>
              <a:ext uri="{C183D7F6-B498-43B3-948B-1728B52AA6E4}">
                <adec:decorative xmlns:adec="http://schemas.microsoft.com/office/drawing/2017/decorative" val="0"/>
              </a:ext>
            </a:extLst>
          </p:cNvPr>
          <p:cNvPicPr>
            <a:picLocks noChangeAspect="1"/>
          </p:cNvPicPr>
          <p:nvPr/>
        </p:nvPicPr>
        <p:blipFill rotWithShape="1">
          <a:blip r:embed="rId3">
            <a:clrChange>
              <a:clrFrom>
                <a:srgbClr val="EBEBEB"/>
              </a:clrFrom>
              <a:clrTo>
                <a:srgbClr val="EBEBEB">
                  <a:alpha val="0"/>
                </a:srgbClr>
              </a:clrTo>
            </a:clrChange>
          </a:blip>
          <a:srcRect l="3326" t="2639" r="2658" b="4691"/>
          <a:stretch/>
        </p:blipFill>
        <p:spPr>
          <a:xfrm>
            <a:off x="4383536" y="2412006"/>
            <a:ext cx="2335187" cy="3065386"/>
          </a:xfrm>
          <a:prstGeom prst="rect">
            <a:avLst/>
          </a:prstGeom>
          <a:noFill/>
          <a:ln w="6350">
            <a:noFill/>
          </a:ln>
        </p:spPr>
      </p:pic>
      <p:sp>
        <p:nvSpPr>
          <p:cNvPr id="20" name="Rectangle 19">
            <a:extLst>
              <a:ext uri="{FF2B5EF4-FFF2-40B4-BE49-F238E27FC236}">
                <a16:creationId xmlns:a16="http://schemas.microsoft.com/office/drawing/2014/main" id="{6B68ABDA-2E7B-4AE4-AF9D-053C13327AFB}"/>
              </a:ext>
            </a:extLst>
          </p:cNvPr>
          <p:cNvSpPr/>
          <p:nvPr/>
        </p:nvSpPr>
        <p:spPr bwMode="auto">
          <a:xfrm>
            <a:off x="8064365" y="1900406"/>
            <a:ext cx="3708536"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a:solidFill>
                  <a:schemeClr val="bg1"/>
                </a:solidFill>
                <a:latin typeface="+mj-lt"/>
                <a:ea typeface="Segoe UI" pitchFamily="34" charset="0"/>
                <a:cs typeface="Segoe UI" pitchFamily="34" charset="0"/>
              </a:rPr>
              <a:t>Unstructured</a:t>
            </a:r>
          </a:p>
        </p:txBody>
      </p:sp>
      <p:sp>
        <p:nvSpPr>
          <p:cNvPr id="21" name="Rectangle 20">
            <a:extLst>
              <a:ext uri="{FF2B5EF4-FFF2-40B4-BE49-F238E27FC236}">
                <a16:creationId xmlns:a16="http://schemas.microsoft.com/office/drawing/2014/main" id="{75AF6B73-F317-4196-9409-CC3E00AE6A01}"/>
              </a:ext>
              <a:ext uri="{C183D7F6-B498-43B3-948B-1728B52AA6E4}">
                <adec:decorative xmlns:adec="http://schemas.microsoft.com/office/drawing/2017/decorative" val="1"/>
              </a:ext>
            </a:extLst>
          </p:cNvPr>
          <p:cNvSpPr/>
          <p:nvPr/>
        </p:nvSpPr>
        <p:spPr bwMode="auto">
          <a:xfrm>
            <a:off x="8064365" y="2347913"/>
            <a:ext cx="3708536" cy="318137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pic>
        <p:nvPicPr>
          <p:cNvPr id="22" name="Picture 21" descr="Icon of a webpage showing a person on the screen">
            <a:extLst>
              <a:ext uri="{FF2B5EF4-FFF2-40B4-BE49-F238E27FC236}">
                <a16:creationId xmlns:a16="http://schemas.microsoft.com/office/drawing/2014/main" id="{5EA4BCDC-F60F-4263-9B16-B581307F43B3}"/>
              </a:ext>
            </a:extLst>
          </p:cNvPr>
          <p:cNvPicPr>
            <a:picLocks noChangeAspect="1"/>
          </p:cNvPicPr>
          <p:nvPr/>
        </p:nvPicPr>
        <p:blipFill>
          <a:blip r:embed="rId4"/>
          <a:stretch>
            <a:fillRect/>
          </a:stretch>
        </p:blipFill>
        <p:spPr>
          <a:xfrm>
            <a:off x="8514533" y="2757602"/>
            <a:ext cx="1066690" cy="802066"/>
          </a:xfrm>
          <a:prstGeom prst="rect">
            <a:avLst/>
          </a:prstGeom>
        </p:spPr>
      </p:pic>
      <p:pic>
        <p:nvPicPr>
          <p:cNvPr id="23" name="Picture 22" descr="Icon of a scenery of mountain and moon&#10;representing photography">
            <a:extLst>
              <a:ext uri="{FF2B5EF4-FFF2-40B4-BE49-F238E27FC236}">
                <a16:creationId xmlns:a16="http://schemas.microsoft.com/office/drawing/2014/main" id="{7E14DCDD-09CC-48F0-86E8-33158858185D}"/>
              </a:ext>
            </a:extLst>
          </p:cNvPr>
          <p:cNvPicPr>
            <a:picLocks noChangeAspect="1"/>
          </p:cNvPicPr>
          <p:nvPr/>
        </p:nvPicPr>
        <p:blipFill>
          <a:blip r:embed="rId5"/>
          <a:stretch>
            <a:fillRect/>
          </a:stretch>
        </p:blipFill>
        <p:spPr>
          <a:xfrm>
            <a:off x="10463786" y="2734742"/>
            <a:ext cx="847786" cy="847786"/>
          </a:xfrm>
          <a:prstGeom prst="rect">
            <a:avLst/>
          </a:prstGeom>
        </p:spPr>
      </p:pic>
      <p:pic>
        <p:nvPicPr>
          <p:cNvPr id="24" name="Picture 23" descr="Icon of a document">
            <a:extLst>
              <a:ext uri="{FF2B5EF4-FFF2-40B4-BE49-F238E27FC236}">
                <a16:creationId xmlns:a16="http://schemas.microsoft.com/office/drawing/2014/main" id="{C4A7B71B-1BB0-4BC8-8D26-37F4DE900A12}"/>
              </a:ext>
            </a:extLst>
          </p:cNvPr>
          <p:cNvPicPr>
            <a:picLocks noChangeAspect="1"/>
          </p:cNvPicPr>
          <p:nvPr/>
        </p:nvPicPr>
        <p:blipFill>
          <a:blip r:embed="rId6"/>
          <a:stretch>
            <a:fillRect/>
          </a:stretch>
        </p:blipFill>
        <p:spPr>
          <a:xfrm>
            <a:off x="8702067" y="4096891"/>
            <a:ext cx="691622" cy="1005844"/>
          </a:xfrm>
          <a:prstGeom prst="rect">
            <a:avLst/>
          </a:prstGeom>
        </p:spPr>
      </p:pic>
      <p:pic>
        <p:nvPicPr>
          <p:cNvPr id="25" name="Picture 24" descr="Icon of a microphone">
            <a:extLst>
              <a:ext uri="{FF2B5EF4-FFF2-40B4-BE49-F238E27FC236}">
                <a16:creationId xmlns:a16="http://schemas.microsoft.com/office/drawing/2014/main" id="{6049FF28-2246-4B1B-B951-3EA2E3543DA5}"/>
              </a:ext>
            </a:extLst>
          </p:cNvPr>
          <p:cNvPicPr>
            <a:picLocks noChangeAspect="1"/>
          </p:cNvPicPr>
          <p:nvPr/>
        </p:nvPicPr>
        <p:blipFill>
          <a:blip r:embed="rId7"/>
          <a:stretch>
            <a:fillRect/>
          </a:stretch>
        </p:blipFill>
        <p:spPr>
          <a:xfrm>
            <a:off x="10537722" y="4040199"/>
            <a:ext cx="699914" cy="1119228"/>
          </a:xfrm>
          <a:prstGeom prst="rect">
            <a:avLst/>
          </a:prstGeom>
        </p:spPr>
      </p:pic>
    </p:spTree>
    <p:extLst>
      <p:ext uri="{BB962C8B-B14F-4D97-AF65-F5344CB8AC3E}">
        <p14:creationId xmlns:p14="http://schemas.microsoft.com/office/powerpoint/2010/main" val="187456629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1: Knowledge check (continued)</a:t>
            </a:r>
          </a:p>
        </p:txBody>
      </p:sp>
      <p:pic>
        <p:nvPicPr>
          <p:cNvPr id="5" name="Picture 4" descr="Icon of four servers">
            <a:extLst>
              <a:ext uri="{FF2B5EF4-FFF2-40B4-BE49-F238E27FC236}">
                <a16:creationId xmlns:a16="http://schemas.microsoft.com/office/drawing/2014/main" id="{38E685DD-71C0-4226-905A-1845D9ECD743}"/>
              </a:ext>
            </a:extLst>
          </p:cNvPr>
          <p:cNvPicPr>
            <a:picLocks noChangeAspect="1"/>
          </p:cNvPicPr>
          <p:nvPr/>
        </p:nvPicPr>
        <p:blipFill>
          <a:blip r:embed="rId3"/>
          <a:stretch>
            <a:fillRect/>
          </a:stretch>
        </p:blipFill>
        <p:spPr>
          <a:xfrm>
            <a:off x="426363" y="1189296"/>
            <a:ext cx="933776" cy="933776"/>
          </a:xfrm>
          <a:prstGeom prst="rect">
            <a:avLst/>
          </a:prstGeom>
        </p:spPr>
      </p:pic>
      <p:sp>
        <p:nvSpPr>
          <p:cNvPr id="8" name="TextBox 7">
            <a:extLst>
              <a:ext uri="{FF2B5EF4-FFF2-40B4-BE49-F238E27FC236}">
                <a16:creationId xmlns:a16="http://schemas.microsoft.com/office/drawing/2014/main" id="{AD3D4FF7-B2D4-4163-AF74-0B14B10ECF33}"/>
              </a:ext>
            </a:extLst>
          </p:cNvPr>
          <p:cNvSpPr txBox="1"/>
          <p:nvPr/>
        </p:nvSpPr>
        <p:spPr>
          <a:xfrm>
            <a:off x="1659453" y="1189296"/>
            <a:ext cx="10113905" cy="2851314"/>
          </a:xfrm>
          <a:prstGeom prst="rect">
            <a:avLst/>
          </a:prstGeom>
          <a:noFill/>
        </p:spPr>
        <p:txBody>
          <a:bodyPr wrap="square" lIns="0" tIns="0" rIns="0" bIns="0">
            <a:spAutoFit/>
          </a:bodyPr>
          <a:lstStyle/>
          <a:p>
            <a:pPr>
              <a:spcAft>
                <a:spcPts val="588"/>
              </a:spcAft>
              <a:defRPr/>
            </a:pPr>
            <a:r>
              <a:rPr lang="en-US" sz="1961" dirty="0">
                <a:latin typeface="+mj-lt"/>
              </a:rPr>
              <a:t>You are building a system that monitors the temperature throughout a set of office blocks, and sets the air conditioning in each room in each block to maintain a pleasant ambient temperature. Your system has to manage the air conditioning in several thousand buildings spread across the country/region, and each building typically contains at least 100 air-conditioned rooms. What type of NoSQL data store is most appropriate for capturing the temperature data to enable it to be processed quickly?</a:t>
            </a:r>
          </a:p>
          <a:p>
            <a:pPr marL="336145" indent="-336145">
              <a:spcAft>
                <a:spcPts val="588"/>
              </a:spcAft>
              <a:buFont typeface="Wingdings" panose="05000000000000000000" pitchFamily="2" charset="2"/>
              <a:buChar char="q"/>
              <a:defRPr/>
            </a:pPr>
            <a:r>
              <a:rPr lang="en-US" sz="1730" dirty="0"/>
              <a:t>Send the data to an Azure Cosmos DB database and use Azure Functions to process the data</a:t>
            </a:r>
          </a:p>
          <a:p>
            <a:pPr marL="336145" indent="-336145">
              <a:spcAft>
                <a:spcPts val="588"/>
              </a:spcAft>
              <a:buFont typeface="Wingdings" panose="05000000000000000000" pitchFamily="2" charset="2"/>
              <a:buChar char="q"/>
              <a:defRPr/>
            </a:pPr>
            <a:r>
              <a:rPr lang="en-US" sz="1730" dirty="0"/>
              <a:t>Store the data in a file stored in a share created using Azure File Storage</a:t>
            </a:r>
          </a:p>
          <a:p>
            <a:pPr marL="336145" indent="-336145">
              <a:spcAft>
                <a:spcPts val="588"/>
              </a:spcAft>
              <a:buFont typeface="Wingdings" panose="05000000000000000000" pitchFamily="2" charset="2"/>
              <a:buChar char="q"/>
              <a:defRPr/>
            </a:pPr>
            <a:r>
              <a:rPr lang="en-US" sz="1730" dirty="0"/>
              <a:t>Write the temperatures to a blob in Azure Blob storage</a:t>
            </a:r>
          </a:p>
        </p:txBody>
      </p:sp>
      <p:sp>
        <p:nvSpPr>
          <p:cNvPr id="9" name="Graphic 26" descr="Checkmark on Send the data to an Azure Cosmos DB database and use Azure Functions to process the data">
            <a:extLst>
              <a:ext uri="{FF2B5EF4-FFF2-40B4-BE49-F238E27FC236}">
                <a16:creationId xmlns:a16="http://schemas.microsoft.com/office/drawing/2014/main" id="{CD4442D6-EF85-4D5C-B5A2-B1BCC8366284}"/>
              </a:ext>
            </a:extLst>
          </p:cNvPr>
          <p:cNvSpPr/>
          <p:nvPr/>
        </p:nvSpPr>
        <p:spPr>
          <a:xfrm>
            <a:off x="1670338" y="3089049"/>
            <a:ext cx="267883" cy="18815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sz="1730" dirty="0"/>
          </a:p>
        </p:txBody>
      </p:sp>
    </p:spTree>
    <p:extLst>
      <p:ext uri="{BB962C8B-B14F-4D97-AF65-F5344CB8AC3E}">
        <p14:creationId xmlns:p14="http://schemas.microsoft.com/office/powerpoint/2010/main" val="258782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r>
              <a:rPr lang="en-US" sz="2000" dirty="0"/>
              <a:t>Lesson 2: Explore provisioning and deploying non-relational data services in Azure</a:t>
            </a:r>
            <a:endParaRPr lang="en-IN" sz="2000" dirty="0"/>
          </a:p>
        </p:txBody>
      </p:sp>
      <p:pic>
        <p:nvPicPr>
          <p:cNvPr id="3" name="Picture Placeholder 2" descr="Icon of four servers">
            <a:extLst>
              <a:ext uri="{FF2B5EF4-FFF2-40B4-BE49-F238E27FC236}">
                <a16:creationId xmlns:a16="http://schemas.microsoft.com/office/drawing/2014/main" id="{01000B4D-933C-4F3B-8D45-83439AB57B0F}"/>
              </a:ext>
            </a:extLst>
          </p:cNvPr>
          <p:cNvPicPr>
            <a:picLocks noGrp="1" noChangeAspect="1"/>
          </p:cNvPicPr>
          <p:nvPr>
            <p:ph type="pic" sz="quarter" idx="10"/>
          </p:nvPr>
        </p:nvPicPr>
        <p:blipFill rotWithShape="1">
          <a:blip r:embed="rId3"/>
          <a:srcRect l="3075" r="3075"/>
          <a:stretch/>
        </p:blipFill>
        <p:spPr>
          <a:prstGeom prst="rect">
            <a:avLst/>
          </a:prstGeom>
        </p:spPr>
      </p:pic>
    </p:spTree>
    <p:extLst>
      <p:ext uri="{BB962C8B-B14F-4D97-AF65-F5344CB8AC3E}">
        <p14:creationId xmlns:p14="http://schemas.microsoft.com/office/powerpoint/2010/main" val="78417694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2 objectives</a:t>
            </a:r>
          </a:p>
        </p:txBody>
      </p:sp>
      <p:pic>
        <p:nvPicPr>
          <p:cNvPr id="60" name="Picture 59" descr="Icon of wrench and screw driver">
            <a:extLst>
              <a:ext uri="{FF2B5EF4-FFF2-40B4-BE49-F238E27FC236}">
                <a16:creationId xmlns:a16="http://schemas.microsoft.com/office/drawing/2014/main" id="{F588185E-70C2-454A-B46E-05445B7AD1D6}"/>
              </a:ext>
            </a:extLst>
          </p:cNvPr>
          <p:cNvPicPr>
            <a:picLocks noChangeAspect="1"/>
          </p:cNvPicPr>
          <p:nvPr/>
        </p:nvPicPr>
        <p:blipFill>
          <a:blip r:embed="rId3"/>
          <a:stretch>
            <a:fillRect/>
          </a:stretch>
        </p:blipFill>
        <p:spPr>
          <a:xfrm>
            <a:off x="2947625" y="953002"/>
            <a:ext cx="887774" cy="887774"/>
          </a:xfrm>
          <a:prstGeom prst="rect">
            <a:avLst/>
          </a:prstGeom>
        </p:spPr>
      </p:pic>
      <p:sp>
        <p:nvSpPr>
          <p:cNvPr id="10" name="Text Placeholder 9">
            <a:extLst>
              <a:ext uri="{FF2B5EF4-FFF2-40B4-BE49-F238E27FC236}">
                <a16:creationId xmlns:a16="http://schemas.microsoft.com/office/drawing/2014/main" id="{669606EC-947A-434A-B209-AD1D4C60CB8C}"/>
              </a:ext>
            </a:extLst>
          </p:cNvPr>
          <p:cNvSpPr txBox="1">
            <a:spLocks noGrp="1"/>
          </p:cNvSpPr>
          <p:nvPr>
            <p:ph type="body" sz="quarter" idx="11"/>
          </p:nvPr>
        </p:nvSpPr>
        <p:spPr>
          <a:prstGeom prst="rect">
            <a:avLst/>
          </a:prstGeom>
          <a:noFill/>
        </p:spPr>
        <p:txBody>
          <a:bodyPr wrap="square" lIns="0" tIns="0" rIns="0" bIns="0" rtlCol="0">
            <a:spAutoFit/>
          </a:bodyPr>
          <a:lstStyle/>
          <a:p>
            <a:r>
              <a:rPr lang="en-US" sz="2353" dirty="0"/>
              <a:t>Provision non-relational data services</a:t>
            </a:r>
          </a:p>
        </p:txBody>
      </p:sp>
      <p:pic>
        <p:nvPicPr>
          <p:cNvPr id="64" name="Picture 63" descr="Icon of a gear inside a circle">
            <a:extLst>
              <a:ext uri="{FF2B5EF4-FFF2-40B4-BE49-F238E27FC236}">
                <a16:creationId xmlns:a16="http://schemas.microsoft.com/office/drawing/2014/main" id="{3C168B07-6B91-4FE4-9D1B-C2EEBEED7F86}"/>
              </a:ext>
            </a:extLst>
          </p:cNvPr>
          <p:cNvPicPr>
            <a:picLocks noChangeAspect="1"/>
          </p:cNvPicPr>
          <p:nvPr/>
        </p:nvPicPr>
        <p:blipFill>
          <a:blip r:embed="rId4"/>
          <a:stretch>
            <a:fillRect/>
          </a:stretch>
        </p:blipFill>
        <p:spPr>
          <a:xfrm>
            <a:off x="2947625" y="2180339"/>
            <a:ext cx="887774" cy="887774"/>
          </a:xfrm>
          <a:prstGeom prst="rect">
            <a:avLst/>
          </a:prstGeom>
        </p:spPr>
      </p:pic>
      <p:sp>
        <p:nvSpPr>
          <p:cNvPr id="9" name="Text Placeholder 8">
            <a:extLst>
              <a:ext uri="{FF2B5EF4-FFF2-40B4-BE49-F238E27FC236}">
                <a16:creationId xmlns:a16="http://schemas.microsoft.com/office/drawing/2014/main" id="{F88B258D-C957-4713-827B-FA9DFB71FA10}"/>
              </a:ext>
            </a:extLst>
          </p:cNvPr>
          <p:cNvSpPr txBox="1">
            <a:spLocks noGrp="1"/>
          </p:cNvSpPr>
          <p:nvPr>
            <p:ph type="body" sz="quarter" idx="15"/>
          </p:nvPr>
        </p:nvSpPr>
        <p:spPr>
          <a:prstGeom prst="rect">
            <a:avLst/>
          </a:prstGeom>
          <a:noFill/>
        </p:spPr>
        <p:txBody>
          <a:bodyPr wrap="square" lIns="0" tIns="0" rIns="0" bIns="0" rtlCol="0">
            <a:spAutoFit/>
          </a:bodyPr>
          <a:lstStyle/>
          <a:p>
            <a:r>
              <a:rPr lang="en-US" sz="2353" dirty="0"/>
              <a:t>Configure non-relational data services</a:t>
            </a:r>
          </a:p>
        </p:txBody>
      </p:sp>
      <p:pic>
        <p:nvPicPr>
          <p:cNvPr id="68" name="Picture 67" descr="Icon of a key">
            <a:extLst>
              <a:ext uri="{FF2B5EF4-FFF2-40B4-BE49-F238E27FC236}">
                <a16:creationId xmlns:a16="http://schemas.microsoft.com/office/drawing/2014/main" id="{8D7E8DB9-FCB1-460A-9115-FB69EBD8B7FA}"/>
              </a:ext>
            </a:extLst>
          </p:cNvPr>
          <p:cNvPicPr>
            <a:picLocks noChangeAspect="1"/>
          </p:cNvPicPr>
          <p:nvPr/>
        </p:nvPicPr>
        <p:blipFill>
          <a:blip r:embed="rId5"/>
          <a:stretch>
            <a:fillRect/>
          </a:stretch>
        </p:blipFill>
        <p:spPr>
          <a:xfrm>
            <a:off x="2947625" y="3406286"/>
            <a:ext cx="887774" cy="887774"/>
          </a:xfrm>
          <a:prstGeom prst="rect">
            <a:avLst/>
          </a:prstGeom>
        </p:spPr>
      </p:pic>
      <p:sp>
        <p:nvSpPr>
          <p:cNvPr id="8" name="Text Placeholder 7">
            <a:extLst>
              <a:ext uri="{FF2B5EF4-FFF2-40B4-BE49-F238E27FC236}">
                <a16:creationId xmlns:a16="http://schemas.microsoft.com/office/drawing/2014/main" id="{42CF132F-B946-49F6-8C0F-F7813AE7D51A}"/>
              </a:ext>
            </a:extLst>
          </p:cNvPr>
          <p:cNvSpPr txBox="1">
            <a:spLocks noGrp="1"/>
          </p:cNvSpPr>
          <p:nvPr>
            <p:ph type="body" sz="quarter" idx="17"/>
          </p:nvPr>
        </p:nvSpPr>
        <p:spPr>
          <a:prstGeom prst="rect">
            <a:avLst/>
          </a:prstGeom>
          <a:noFill/>
        </p:spPr>
        <p:txBody>
          <a:bodyPr wrap="square" lIns="0" tIns="0" rIns="0" bIns="0" rtlCol="0">
            <a:spAutoFit/>
          </a:bodyPr>
          <a:lstStyle/>
          <a:p>
            <a:pPr algn="l"/>
            <a:r>
              <a:rPr lang="en-US" sz="2353" dirty="0"/>
              <a:t>Explore basic connectivity issues</a:t>
            </a:r>
          </a:p>
        </p:txBody>
      </p:sp>
      <p:pic>
        <p:nvPicPr>
          <p:cNvPr id="72" name="Picture 71" descr="Icon of a security lock">
            <a:extLst>
              <a:ext uri="{FF2B5EF4-FFF2-40B4-BE49-F238E27FC236}">
                <a16:creationId xmlns:a16="http://schemas.microsoft.com/office/drawing/2014/main" id="{0AEDB37E-F23B-485E-BC33-892DB8B4F46B}"/>
              </a:ext>
            </a:extLst>
          </p:cNvPr>
          <p:cNvPicPr>
            <a:picLocks noChangeAspect="1"/>
          </p:cNvPicPr>
          <p:nvPr/>
        </p:nvPicPr>
        <p:blipFill>
          <a:blip r:embed="rId6"/>
          <a:stretch>
            <a:fillRect/>
          </a:stretch>
        </p:blipFill>
        <p:spPr>
          <a:xfrm>
            <a:off x="2947625" y="4632337"/>
            <a:ext cx="887774" cy="887774"/>
          </a:xfrm>
          <a:prstGeom prst="rect">
            <a:avLst/>
          </a:prstGeom>
        </p:spPr>
      </p:pic>
      <p:sp>
        <p:nvSpPr>
          <p:cNvPr id="7" name="Text Placeholder 6">
            <a:extLst>
              <a:ext uri="{FF2B5EF4-FFF2-40B4-BE49-F238E27FC236}">
                <a16:creationId xmlns:a16="http://schemas.microsoft.com/office/drawing/2014/main" id="{B2A98107-96EB-4962-9523-E7B4D3675D2B}"/>
              </a:ext>
            </a:extLst>
          </p:cNvPr>
          <p:cNvSpPr txBox="1">
            <a:spLocks noGrp="1"/>
          </p:cNvSpPr>
          <p:nvPr>
            <p:ph type="body" sz="quarter" idx="21"/>
          </p:nvPr>
        </p:nvSpPr>
        <p:spPr>
          <a:prstGeom prst="rect">
            <a:avLst/>
          </a:prstGeom>
          <a:noFill/>
        </p:spPr>
        <p:txBody>
          <a:bodyPr wrap="square" lIns="0" tIns="0" rIns="0" bIns="0" rtlCol="0">
            <a:spAutoFit/>
          </a:bodyPr>
          <a:lstStyle/>
          <a:p>
            <a:pPr algn="l"/>
            <a:r>
              <a:rPr lang="en-US" sz="2353" dirty="0"/>
              <a:t>Explore data security components</a:t>
            </a:r>
          </a:p>
        </p:txBody>
      </p:sp>
    </p:spTree>
    <p:extLst>
      <p:ext uri="{BB962C8B-B14F-4D97-AF65-F5344CB8AC3E}">
        <p14:creationId xmlns:p14="http://schemas.microsoft.com/office/powerpoint/2010/main" val="411584733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What is provisioning?</a:t>
            </a:r>
            <a:br>
              <a:rPr lang="en-US" dirty="0"/>
            </a:br>
            <a:endParaRPr lang="en-US" dirty="0"/>
          </a:p>
        </p:txBody>
      </p:sp>
      <p:sp>
        <p:nvSpPr>
          <p:cNvPr id="4" name="Text Placeholder 3">
            <a:extLst>
              <a:ext uri="{FF2B5EF4-FFF2-40B4-BE49-F238E27FC236}">
                <a16:creationId xmlns:a16="http://schemas.microsoft.com/office/drawing/2014/main" id="{D9547DA2-4BC1-DD4E-9E43-AD9E09306F1E}"/>
              </a:ext>
            </a:extLst>
          </p:cNvPr>
          <p:cNvSpPr>
            <a:spLocks noGrp="1"/>
          </p:cNvSpPr>
          <p:nvPr>
            <p:ph type="body" sz="quarter" idx="10"/>
          </p:nvPr>
        </p:nvSpPr>
        <p:spPr/>
        <p:txBody>
          <a:bodyPr/>
          <a:lstStyle/>
          <a:p>
            <a:r>
              <a:rPr lang="en-US" dirty="0"/>
              <a:t>This video summarizes the process that Azure performs when you provision a service</a:t>
            </a:r>
          </a:p>
        </p:txBody>
      </p:sp>
      <p:pic>
        <p:nvPicPr>
          <p:cNvPr id="13" name="Picture Placeholder 12" descr="Video explaining process of provision service">
            <a:hlinkClick r:id="rId3"/>
            <a:extLst>
              <a:ext uri="{FF2B5EF4-FFF2-40B4-BE49-F238E27FC236}">
                <a16:creationId xmlns:a16="http://schemas.microsoft.com/office/drawing/2014/main" id="{25385CB1-33E1-4C18-920C-6F9A35FB5449}"/>
              </a:ext>
            </a:extLst>
          </p:cNvPr>
          <p:cNvPicPr>
            <a:picLocks noGrp="1" noChangeAspect="1"/>
          </p:cNvPicPr>
          <p:nvPr>
            <p:ph type="pic" sz="quarter" idx="12"/>
          </p:nvPr>
        </p:nvPicPr>
        <p:blipFill rotWithShape="1">
          <a:blip r:embed="rId4"/>
          <a:srcRect l="11835" r="11835"/>
          <a:stretch/>
        </p:blipFill>
        <p:spPr/>
      </p:pic>
    </p:spTree>
    <p:extLst>
      <p:ext uri="{BB962C8B-B14F-4D97-AF65-F5344CB8AC3E}">
        <p14:creationId xmlns:p14="http://schemas.microsoft.com/office/powerpoint/2010/main" val="123814446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E8E5D-CF6E-4CDF-9616-0C3B5B4CECEA}"/>
              </a:ext>
            </a:extLst>
          </p:cNvPr>
          <p:cNvSpPr>
            <a:spLocks noGrp="1"/>
          </p:cNvSpPr>
          <p:nvPr>
            <p:ph type="title"/>
          </p:nvPr>
        </p:nvSpPr>
        <p:spPr/>
        <p:txBody>
          <a:bodyPr/>
          <a:lstStyle/>
          <a:p>
            <a:r>
              <a:rPr lang="en-US" dirty="0"/>
              <a:t>Provisioning Cosmos DB</a:t>
            </a:r>
          </a:p>
        </p:txBody>
      </p:sp>
      <p:pic>
        <p:nvPicPr>
          <p:cNvPr id="7" name="Picture 6" descr="Screenshot of the Basics tab of Create Azure Cosmos DB">
            <a:extLst>
              <a:ext uri="{FF2B5EF4-FFF2-40B4-BE49-F238E27FC236}">
                <a16:creationId xmlns:a16="http://schemas.microsoft.com/office/drawing/2014/main" id="{79D9C801-B2B4-4B2F-90B7-D61407A90074}"/>
              </a:ext>
            </a:extLst>
          </p:cNvPr>
          <p:cNvPicPr>
            <a:picLocks noChangeAspect="1"/>
          </p:cNvPicPr>
          <p:nvPr/>
        </p:nvPicPr>
        <p:blipFill>
          <a:blip r:embed="rId3"/>
          <a:srcRect l="-105607" t="-5885" r="-105607" b="-5885"/>
          <a:stretch>
            <a:fillRect/>
          </a:stretch>
        </p:blipFill>
        <p:spPr>
          <a:xfrm>
            <a:off x="422796" y="1475938"/>
            <a:ext cx="11346408" cy="404856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9078591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How to provision a Cosmos DB account</a:t>
            </a:r>
          </a:p>
        </p:txBody>
      </p:sp>
      <p:sp>
        <p:nvSpPr>
          <p:cNvPr id="4" name="Text Placeholder 3">
            <a:extLst>
              <a:ext uri="{FF2B5EF4-FFF2-40B4-BE49-F238E27FC236}">
                <a16:creationId xmlns:a16="http://schemas.microsoft.com/office/drawing/2014/main" id="{D9547DA2-4BC1-DD4E-9E43-AD9E09306F1E}"/>
              </a:ext>
            </a:extLst>
          </p:cNvPr>
          <p:cNvSpPr>
            <a:spLocks noGrp="1"/>
          </p:cNvSpPr>
          <p:nvPr>
            <p:ph type="body" sz="quarter" idx="10"/>
          </p:nvPr>
        </p:nvSpPr>
        <p:spPr/>
        <p:txBody>
          <a:bodyPr/>
          <a:lstStyle/>
          <a:p>
            <a:r>
              <a:rPr lang="en-US" dirty="0"/>
              <a:t>You can provision a Cosmos DB account interactively using the Azure portal, or you can perform this task programmatically through the Azure CLI, Azure PowerShell, or an Azure Resource Manager template. This video describes how to use the Azure portal</a:t>
            </a:r>
          </a:p>
        </p:txBody>
      </p:sp>
      <p:pic>
        <p:nvPicPr>
          <p:cNvPr id="10" name="Picture Placeholder 9" descr="Video explaining how to provision a Cosmos DB account">
            <a:hlinkClick r:id="rId3"/>
            <a:extLst>
              <a:ext uri="{FF2B5EF4-FFF2-40B4-BE49-F238E27FC236}">
                <a16:creationId xmlns:a16="http://schemas.microsoft.com/office/drawing/2014/main" id="{935A59A5-44C5-4687-ABDD-5B41C03D1626}"/>
              </a:ext>
            </a:extLst>
          </p:cNvPr>
          <p:cNvPicPr>
            <a:picLocks noGrp="1" noChangeAspect="1"/>
          </p:cNvPicPr>
          <p:nvPr>
            <p:ph type="pic" sz="quarter" idx="12"/>
          </p:nvPr>
        </p:nvPicPr>
        <p:blipFill rotWithShape="1">
          <a:blip r:embed="rId4"/>
          <a:srcRect l="11471" t="1057" r="11471"/>
          <a:stretch/>
        </p:blipFill>
        <p:spPr>
          <a:xfrm>
            <a:off x="7277100" y="1664970"/>
            <a:ext cx="4914900" cy="3609975"/>
          </a:xfrm>
        </p:spPr>
      </p:pic>
    </p:spTree>
    <p:extLst>
      <p:ext uri="{BB962C8B-B14F-4D97-AF65-F5344CB8AC3E}">
        <p14:creationId xmlns:p14="http://schemas.microsoft.com/office/powerpoint/2010/main" val="101455107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31145C95-5584-45BE-AFB0-1F6DD61FAE26}"/>
              </a:ext>
            </a:extLst>
          </p:cNvPr>
          <p:cNvSpPr>
            <a:spLocks noGrp="1"/>
          </p:cNvSpPr>
          <p:nvPr>
            <p:ph type="body" sz="quarter" idx="10"/>
          </p:nvPr>
        </p:nvSpPr>
        <p:spPr/>
        <p:txBody>
          <a:bodyPr/>
          <a:lstStyle/>
          <a:p>
            <a:r>
              <a:rPr lang="en-US" dirty="0"/>
              <a:t>Use the Azure portal to create a database and container</a:t>
            </a:r>
          </a:p>
        </p:txBody>
      </p:sp>
      <p:pic>
        <p:nvPicPr>
          <p:cNvPr id="11" name="Picture Placeholder 10" descr="Video explaining how to create database and container">
            <a:hlinkClick r:id="rId3"/>
            <a:extLst>
              <a:ext uri="{FF2B5EF4-FFF2-40B4-BE49-F238E27FC236}">
                <a16:creationId xmlns:a16="http://schemas.microsoft.com/office/drawing/2014/main" id="{A56F09B2-299D-4176-873E-BAA89A5F1906}"/>
              </a:ext>
            </a:extLst>
          </p:cNvPr>
          <p:cNvPicPr>
            <a:picLocks noGrp="1" noChangeAspect="1"/>
          </p:cNvPicPr>
          <p:nvPr>
            <p:ph type="pic" sz="quarter" idx="12"/>
          </p:nvPr>
        </p:nvPicPr>
        <p:blipFill rotWithShape="1">
          <a:blip r:embed="rId4"/>
          <a:srcRect l="11656" r="11656"/>
          <a:stretch/>
        </p:blipFill>
        <p:spPr/>
      </p:pic>
    </p:spTree>
    <p:extLst>
      <p:ext uri="{BB962C8B-B14F-4D97-AF65-F5344CB8AC3E}">
        <p14:creationId xmlns:p14="http://schemas.microsoft.com/office/powerpoint/2010/main" val="218306454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696EC6-236B-47E6-9121-1430D3134AD2}"/>
              </a:ext>
            </a:extLst>
          </p:cNvPr>
          <p:cNvSpPr>
            <a:spLocks noGrp="1"/>
          </p:cNvSpPr>
          <p:nvPr>
            <p:ph type="title"/>
          </p:nvPr>
        </p:nvSpPr>
        <p:spPr/>
        <p:txBody>
          <a:bodyPr/>
          <a:lstStyle/>
          <a:p>
            <a:r>
              <a:rPr lang="en-US" dirty="0"/>
              <a:t>Provisioning Data Lake storage</a:t>
            </a:r>
          </a:p>
        </p:txBody>
      </p:sp>
      <p:sp>
        <p:nvSpPr>
          <p:cNvPr id="4" name="Rectangle 3">
            <a:extLst>
              <a:ext uri="{FF2B5EF4-FFF2-40B4-BE49-F238E27FC236}">
                <a16:creationId xmlns:a16="http://schemas.microsoft.com/office/drawing/2014/main" id="{64796606-7FA9-430E-AB91-21BECEEBFF4B}"/>
              </a:ext>
              <a:ext uri="{C183D7F6-B498-43B3-948B-1728B52AA6E4}">
                <adec:decorative xmlns:adec="http://schemas.microsoft.com/office/drawing/2017/decorative" val="1"/>
              </a:ext>
            </a:extLst>
          </p:cNvPr>
          <p:cNvSpPr/>
          <p:nvPr/>
        </p:nvSpPr>
        <p:spPr bwMode="auto">
          <a:xfrm>
            <a:off x="427038" y="1457325"/>
            <a:ext cx="11345862" cy="406717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Screenshot of Create storage account Basic settings">
            <a:extLst>
              <a:ext uri="{FF2B5EF4-FFF2-40B4-BE49-F238E27FC236}">
                <a16:creationId xmlns:a16="http://schemas.microsoft.com/office/drawing/2014/main" id="{08AE8325-4C5F-4A60-81DA-AED41C11F307}"/>
              </a:ext>
            </a:extLst>
          </p:cNvPr>
          <p:cNvPicPr>
            <a:picLocks noChangeAspect="1"/>
          </p:cNvPicPr>
          <p:nvPr/>
        </p:nvPicPr>
        <p:blipFill rotWithShape="1">
          <a:blip r:embed="rId3"/>
          <a:srcRect l="986" t="827" r="986" b="827"/>
          <a:stretch/>
        </p:blipFill>
        <p:spPr>
          <a:xfrm>
            <a:off x="584163" y="1618613"/>
            <a:ext cx="4297306" cy="3620774"/>
          </a:xfrm>
          <a:prstGeom prst="rect">
            <a:avLst/>
          </a:prstGeom>
          <a:ln>
            <a:solidFill>
              <a:schemeClr val="bg2">
                <a:lumMod val="95000"/>
              </a:schemeClr>
            </a:solidFill>
          </a:ln>
        </p:spPr>
      </p:pic>
      <p:pic>
        <p:nvPicPr>
          <p:cNvPr id="10" name="Picture 9" descr="Screenshot of Create storage account Advanced settings with Data lake Storage GEN2 highlighted">
            <a:extLst>
              <a:ext uri="{FF2B5EF4-FFF2-40B4-BE49-F238E27FC236}">
                <a16:creationId xmlns:a16="http://schemas.microsoft.com/office/drawing/2014/main" id="{264C751E-BC41-4E5B-98E2-AED074B7B92D}"/>
              </a:ext>
            </a:extLst>
          </p:cNvPr>
          <p:cNvPicPr>
            <a:picLocks noChangeAspect="1"/>
          </p:cNvPicPr>
          <p:nvPr/>
        </p:nvPicPr>
        <p:blipFill rotWithShape="1">
          <a:blip r:embed="rId4"/>
          <a:srcRect l="642" t="1108" r="642" b="1108"/>
          <a:stretch/>
        </p:blipFill>
        <p:spPr>
          <a:xfrm>
            <a:off x="5059617" y="1618613"/>
            <a:ext cx="6534683" cy="3620774"/>
          </a:xfrm>
          <a:prstGeom prst="rect">
            <a:avLst/>
          </a:prstGeom>
          <a:ln>
            <a:solidFill>
              <a:schemeClr val="bg2">
                <a:lumMod val="95000"/>
              </a:schemeClr>
            </a:solidFill>
          </a:ln>
        </p:spPr>
      </p:pic>
    </p:spTree>
    <p:extLst>
      <p:ext uri="{BB962C8B-B14F-4D97-AF65-F5344CB8AC3E}">
        <p14:creationId xmlns:p14="http://schemas.microsoft.com/office/powerpoint/2010/main" val="314536199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Azure authentication</a:t>
            </a:r>
            <a:br>
              <a:rPr lang="en-US" dirty="0"/>
            </a:br>
            <a:endParaRPr lang="en-US" dirty="0"/>
          </a:p>
        </p:txBody>
      </p:sp>
      <p:sp>
        <p:nvSpPr>
          <p:cNvPr id="5" name="Text Placeholder 3">
            <a:extLst>
              <a:ext uri="{FF2B5EF4-FFF2-40B4-BE49-F238E27FC236}">
                <a16:creationId xmlns:a16="http://schemas.microsoft.com/office/drawing/2014/main" id="{C13E881D-3295-40F7-93F4-1B4599A73BEA}"/>
              </a:ext>
            </a:extLst>
          </p:cNvPr>
          <p:cNvSpPr>
            <a:spLocks noGrp="1"/>
          </p:cNvSpPr>
          <p:nvPr>
            <p:ph type="body" sz="quarter" idx="10"/>
          </p:nvPr>
        </p:nvSpPr>
        <p:spPr>
          <a:xfrm>
            <a:off x="418644" y="1456898"/>
            <a:ext cx="6328997" cy="307777"/>
          </a:xfrm>
        </p:spPr>
        <p:txBody>
          <a:bodyPr/>
          <a:lstStyle/>
          <a:p>
            <a:r>
              <a:rPr lang="en-US" dirty="0"/>
              <a:t>Azure AD is a separate Azure service. You add users and other security principals (such as an application) to a security domain managed by Azure AD. This video describes how authentication works with Azure</a:t>
            </a:r>
          </a:p>
        </p:txBody>
      </p:sp>
      <p:pic>
        <p:nvPicPr>
          <p:cNvPr id="13" name="Picture Placeholder 12" descr="Video explaining Azure authentication">
            <a:hlinkClick r:id="rId3"/>
            <a:extLst>
              <a:ext uri="{FF2B5EF4-FFF2-40B4-BE49-F238E27FC236}">
                <a16:creationId xmlns:a16="http://schemas.microsoft.com/office/drawing/2014/main" id="{0B0B7AAB-9889-41ED-87CE-466F069A2596}"/>
              </a:ext>
            </a:extLst>
          </p:cNvPr>
          <p:cNvPicPr>
            <a:picLocks noGrp="1" noChangeAspect="1"/>
          </p:cNvPicPr>
          <p:nvPr>
            <p:ph type="pic" sz="quarter" idx="12"/>
          </p:nvPr>
        </p:nvPicPr>
        <p:blipFill rotWithShape="1">
          <a:blip r:embed="rId4"/>
          <a:srcRect l="11730" r="11730"/>
          <a:stretch/>
        </p:blipFill>
        <p:spPr>
          <a:xfrm>
            <a:off x="7277100" y="1663700"/>
            <a:ext cx="4914900" cy="3612493"/>
          </a:xfrm>
        </p:spPr>
      </p:pic>
    </p:spTree>
    <p:extLst>
      <p:ext uri="{BB962C8B-B14F-4D97-AF65-F5344CB8AC3E}">
        <p14:creationId xmlns:p14="http://schemas.microsoft.com/office/powerpoint/2010/main" val="380302754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674F4-67ED-47CC-81DD-6F2D96A6927C}"/>
              </a:ext>
            </a:extLst>
          </p:cNvPr>
          <p:cNvSpPr>
            <a:spLocks noGrp="1"/>
          </p:cNvSpPr>
          <p:nvPr>
            <p:ph type="title"/>
          </p:nvPr>
        </p:nvSpPr>
        <p:spPr/>
        <p:txBody>
          <a:bodyPr/>
          <a:lstStyle/>
          <a:p>
            <a:r>
              <a:rPr lang="en-US" dirty="0"/>
              <a:t>Configure storage accounts</a:t>
            </a:r>
          </a:p>
        </p:txBody>
      </p:sp>
      <p:pic>
        <p:nvPicPr>
          <p:cNvPr id="6" name="Picture 5" descr="Screenshot of the Basics tab of the Create storage account screen">
            <a:extLst>
              <a:ext uri="{FF2B5EF4-FFF2-40B4-BE49-F238E27FC236}">
                <a16:creationId xmlns:a16="http://schemas.microsoft.com/office/drawing/2014/main" id="{2F4FBEB0-D07F-46DD-B281-3055B5CB2243}"/>
              </a:ext>
            </a:extLst>
          </p:cNvPr>
          <p:cNvPicPr>
            <a:picLocks noChangeAspect="1"/>
          </p:cNvPicPr>
          <p:nvPr/>
        </p:nvPicPr>
        <p:blipFill rotWithShape="1">
          <a:blip r:embed="rId3"/>
          <a:srcRect l="-76993" t="-3167" r="-76993" b="-3167"/>
          <a:stretch/>
        </p:blipFill>
        <p:spPr>
          <a:xfrm>
            <a:off x="427038" y="1457325"/>
            <a:ext cx="11345862" cy="4067175"/>
          </a:xfrm>
          <a:custGeom>
            <a:avLst/>
            <a:gdLst>
              <a:gd name="connsiteX0" fmla="*/ 0 w 11345862"/>
              <a:gd name="connsiteY0" fmla="*/ 0 h 4067175"/>
              <a:gd name="connsiteX1" fmla="*/ 11345862 w 11345862"/>
              <a:gd name="connsiteY1" fmla="*/ 0 h 4067175"/>
              <a:gd name="connsiteX2" fmla="*/ 11345862 w 11345862"/>
              <a:gd name="connsiteY2" fmla="*/ 4067175 h 4067175"/>
              <a:gd name="connsiteX3" fmla="*/ 0 w 11345862"/>
              <a:gd name="connsiteY3" fmla="*/ 4067175 h 4067175"/>
            </a:gdLst>
            <a:ahLst/>
            <a:cxnLst>
              <a:cxn ang="0">
                <a:pos x="connsiteX0" y="connsiteY0"/>
              </a:cxn>
              <a:cxn ang="0">
                <a:pos x="connsiteX1" y="connsiteY1"/>
              </a:cxn>
              <a:cxn ang="0">
                <a:pos x="connsiteX2" y="connsiteY2"/>
              </a:cxn>
              <a:cxn ang="0">
                <a:pos x="connsiteX3" y="connsiteY3"/>
              </a:cxn>
            </a:cxnLst>
            <a:rect l="l" t="t" r="r" b="b"/>
            <a:pathLst>
              <a:path w="11345862" h="4067175">
                <a:moveTo>
                  <a:pt x="0" y="0"/>
                </a:moveTo>
                <a:lnTo>
                  <a:pt x="11345862" y="0"/>
                </a:lnTo>
                <a:lnTo>
                  <a:pt x="11345862" y="4067175"/>
                </a:lnTo>
                <a:lnTo>
                  <a:pt x="0" y="4067175"/>
                </a:lnTo>
                <a:close/>
              </a:path>
            </a:pathLst>
          </a:cu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17792441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82C2-86FF-4D05-81D3-4A7FCC80ED0B}"/>
              </a:ext>
            </a:extLst>
          </p:cNvPr>
          <p:cNvSpPr>
            <a:spLocks noGrp="1"/>
          </p:cNvSpPr>
          <p:nvPr>
            <p:ph type="title"/>
          </p:nvPr>
        </p:nvSpPr>
        <p:spPr/>
        <p:txBody>
          <a:bodyPr/>
          <a:lstStyle/>
          <a:p>
            <a:r>
              <a:rPr lang="en-US" dirty="0"/>
              <a:t>Transactional vs analytical data stores</a:t>
            </a:r>
          </a:p>
        </p:txBody>
      </p:sp>
      <p:sp>
        <p:nvSpPr>
          <p:cNvPr id="7" name="Rectangle 6">
            <a:extLst>
              <a:ext uri="{FF2B5EF4-FFF2-40B4-BE49-F238E27FC236}">
                <a16:creationId xmlns:a16="http://schemas.microsoft.com/office/drawing/2014/main" id="{A4330CCC-D366-48FB-A061-8E05B4B4EF98}"/>
              </a:ext>
            </a:extLst>
          </p:cNvPr>
          <p:cNvSpPr/>
          <p:nvPr/>
        </p:nvSpPr>
        <p:spPr bwMode="auto">
          <a:xfrm>
            <a:off x="427039" y="1174692"/>
            <a:ext cx="5589932"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a:lnSpc>
                <a:spcPct val="90000"/>
              </a:lnSpc>
              <a:spcAft>
                <a:spcPts val="600"/>
              </a:spcAft>
            </a:pPr>
            <a:r>
              <a:rPr lang="en-US" sz="1600" dirty="0">
                <a:solidFill>
                  <a:schemeClr val="bg1"/>
                </a:solidFill>
                <a:latin typeface="+mj-lt"/>
              </a:rPr>
              <a:t>Online Transactional Processing (OLTP)</a:t>
            </a:r>
          </a:p>
        </p:txBody>
      </p:sp>
      <p:sp>
        <p:nvSpPr>
          <p:cNvPr id="6" name="Rectangle 5">
            <a:extLst>
              <a:ext uri="{FF2B5EF4-FFF2-40B4-BE49-F238E27FC236}">
                <a16:creationId xmlns:a16="http://schemas.microsoft.com/office/drawing/2014/main" id="{9819D59A-3807-4ACE-A6BE-45DFC4E78636}"/>
              </a:ext>
              <a:ext uri="{C183D7F6-B498-43B3-948B-1728B52AA6E4}">
                <adec:decorative xmlns:adec="http://schemas.microsoft.com/office/drawing/2017/decorative" val="1"/>
              </a:ext>
            </a:extLst>
          </p:cNvPr>
          <p:cNvSpPr/>
          <p:nvPr/>
        </p:nvSpPr>
        <p:spPr bwMode="auto">
          <a:xfrm>
            <a:off x="427039" y="1174692"/>
            <a:ext cx="5589932" cy="435525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Table 3">
            <a:extLst>
              <a:ext uri="{FF2B5EF4-FFF2-40B4-BE49-F238E27FC236}">
                <a16:creationId xmlns:a16="http://schemas.microsoft.com/office/drawing/2014/main" id="{E3BADBD0-00ED-4BDD-96C1-6E1C7FA260D9}"/>
              </a:ext>
              <a:ext uri="{C183D7F6-B498-43B3-948B-1728B52AA6E4}">
                <adec:decorative xmlns:adec="http://schemas.microsoft.com/office/drawing/2017/decorative" val="0"/>
              </a:ext>
            </a:extLst>
          </p:cNvPr>
          <p:cNvGraphicFramePr>
            <a:graphicFrameLocks noGrp="1"/>
          </p:cNvGraphicFramePr>
          <p:nvPr/>
        </p:nvGraphicFramePr>
        <p:xfrm>
          <a:off x="853670" y="1729467"/>
          <a:ext cx="4603701" cy="914400"/>
        </p:xfrm>
        <a:graphic>
          <a:graphicData uri="http://schemas.openxmlformats.org/drawingml/2006/table">
            <a:tbl>
              <a:tblPr firstRow="1" bandRow="1">
                <a:tableStyleId>{5C22544A-7EE6-4342-B048-85BDC9FD1C3A}</a:tableStyleId>
              </a:tblPr>
              <a:tblGrid>
                <a:gridCol w="1534567">
                  <a:extLst>
                    <a:ext uri="{9D8B030D-6E8A-4147-A177-3AD203B41FA5}">
                      <a16:colId xmlns:a16="http://schemas.microsoft.com/office/drawing/2014/main" val="1727388637"/>
                    </a:ext>
                  </a:extLst>
                </a:gridCol>
                <a:gridCol w="1534567">
                  <a:extLst>
                    <a:ext uri="{9D8B030D-6E8A-4147-A177-3AD203B41FA5}">
                      <a16:colId xmlns:a16="http://schemas.microsoft.com/office/drawing/2014/main" val="299907239"/>
                    </a:ext>
                  </a:extLst>
                </a:gridCol>
                <a:gridCol w="1534567">
                  <a:extLst>
                    <a:ext uri="{9D8B030D-6E8A-4147-A177-3AD203B41FA5}">
                      <a16:colId xmlns:a16="http://schemas.microsoft.com/office/drawing/2014/main" val="2578400319"/>
                    </a:ext>
                  </a:extLst>
                </a:gridCol>
              </a:tblGrid>
              <a:tr h="169435">
                <a:tc>
                  <a:txBody>
                    <a:bodyPr/>
                    <a:lstStyle/>
                    <a:p>
                      <a:r>
                        <a:rPr lang="en-US" sz="1400" b="0" dirty="0">
                          <a:solidFill>
                            <a:schemeClr val="bg1"/>
                          </a:solidFill>
                          <a:latin typeface="+mj-lt"/>
                        </a:rPr>
                        <a:t>Customer</a:t>
                      </a:r>
                    </a:p>
                  </a:txBody>
                  <a:tcPr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400" b="0" dirty="0">
                        <a:solidFill>
                          <a:schemeClr val="bg1"/>
                        </a:solidFill>
                        <a:latin typeface="+mj-lt"/>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400" b="0" dirty="0">
                        <a:solidFill>
                          <a:schemeClr val="bg1"/>
                        </a:solidFill>
                        <a:latin typeface="+mj-lt"/>
                      </a:endParaRPr>
                    </a:p>
                  </a:txBody>
                  <a:tcPr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69435">
                <a:tc>
                  <a:txBody>
                    <a:bodyPr/>
                    <a:lstStyle/>
                    <a:p>
                      <a:r>
                        <a:rPr lang="en-US" sz="1400" dirty="0">
                          <a:solidFill>
                            <a:schemeClr val="tx1"/>
                          </a:solidFill>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69435">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bl>
          </a:graphicData>
        </a:graphic>
      </p:graphicFrame>
      <p:sp>
        <p:nvSpPr>
          <p:cNvPr id="19" name="Rectangle 18" descr="Highlighting Customer ID">
            <a:extLst>
              <a:ext uri="{FF2B5EF4-FFF2-40B4-BE49-F238E27FC236}">
                <a16:creationId xmlns:a16="http://schemas.microsoft.com/office/drawing/2014/main" id="{993F35BB-0EDD-404F-B5A0-6FB48D51D818}"/>
              </a:ext>
              <a:ext uri="{C183D7F6-B498-43B3-948B-1728B52AA6E4}">
                <adec:decorative xmlns:adec="http://schemas.microsoft.com/office/drawing/2017/decorative" val="0"/>
              </a:ext>
            </a:extLst>
          </p:cNvPr>
          <p:cNvSpPr/>
          <p:nvPr/>
        </p:nvSpPr>
        <p:spPr bwMode="auto">
          <a:xfrm>
            <a:off x="853670" y="2019257"/>
            <a:ext cx="1571827" cy="33482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cxnSp>
        <p:nvCxnSpPr>
          <p:cNvPr id="20" name="Connector: Elbow 19" descr="A connector">
            <a:extLst>
              <a:ext uri="{FF2B5EF4-FFF2-40B4-BE49-F238E27FC236}">
                <a16:creationId xmlns:a16="http://schemas.microsoft.com/office/drawing/2014/main" id="{1D912DAB-A488-4F8B-8F12-2FA73561D14A}"/>
              </a:ext>
              <a:ext uri="{C183D7F6-B498-43B3-948B-1728B52AA6E4}">
                <adec:decorative xmlns:adec="http://schemas.microsoft.com/office/drawing/2017/decorative" val="0"/>
              </a:ext>
            </a:extLst>
          </p:cNvPr>
          <p:cNvCxnSpPr>
            <a:cxnSpLocks/>
            <a:stCxn id="19" idx="2"/>
            <a:endCxn id="21" idx="0"/>
          </p:cNvCxnSpPr>
          <p:nvPr/>
        </p:nvCxnSpPr>
        <p:spPr>
          <a:xfrm rot="16200000" flipH="1">
            <a:off x="1809321" y="2184339"/>
            <a:ext cx="1120445" cy="1459919"/>
          </a:xfrm>
          <a:prstGeom prst="bentConnector3">
            <a:avLst>
              <a:gd name="adj1" fmla="val 50000"/>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aphicFrame>
        <p:nvGraphicFramePr>
          <p:cNvPr id="18" name="Table 17">
            <a:extLst>
              <a:ext uri="{FF2B5EF4-FFF2-40B4-BE49-F238E27FC236}">
                <a16:creationId xmlns:a16="http://schemas.microsoft.com/office/drawing/2014/main" id="{EBADDF66-3B56-413A-83C5-60695FBE39AE}"/>
              </a:ext>
              <a:ext uri="{C183D7F6-B498-43B3-948B-1728B52AA6E4}">
                <adec:decorative xmlns:adec="http://schemas.microsoft.com/office/drawing/2017/decorative" val="0"/>
              </a:ext>
            </a:extLst>
          </p:cNvPr>
          <p:cNvGraphicFramePr>
            <a:graphicFrameLocks noGrp="1"/>
          </p:cNvGraphicFramePr>
          <p:nvPr/>
        </p:nvGraphicFramePr>
        <p:xfrm>
          <a:off x="986338" y="3193253"/>
          <a:ext cx="4226331" cy="1219200"/>
        </p:xfrm>
        <a:graphic>
          <a:graphicData uri="http://schemas.openxmlformats.org/drawingml/2006/table">
            <a:tbl>
              <a:tblPr firstRow="1" bandRow="1">
                <a:tableStyleId>{5C22544A-7EE6-4342-B048-85BDC9FD1C3A}</a:tableStyleId>
              </a:tblPr>
              <a:tblGrid>
                <a:gridCol w="1408777">
                  <a:extLst>
                    <a:ext uri="{9D8B030D-6E8A-4147-A177-3AD203B41FA5}">
                      <a16:colId xmlns:a16="http://schemas.microsoft.com/office/drawing/2014/main" val="1727388637"/>
                    </a:ext>
                  </a:extLst>
                </a:gridCol>
                <a:gridCol w="1408777">
                  <a:extLst>
                    <a:ext uri="{9D8B030D-6E8A-4147-A177-3AD203B41FA5}">
                      <a16:colId xmlns:a16="http://schemas.microsoft.com/office/drawing/2014/main" val="299907239"/>
                    </a:ext>
                  </a:extLst>
                </a:gridCol>
                <a:gridCol w="1408777">
                  <a:extLst>
                    <a:ext uri="{9D8B030D-6E8A-4147-A177-3AD203B41FA5}">
                      <a16:colId xmlns:a16="http://schemas.microsoft.com/office/drawing/2014/main" val="2578400319"/>
                    </a:ext>
                  </a:extLst>
                </a:gridCol>
              </a:tblGrid>
              <a:tr h="169435">
                <a:tc>
                  <a:txBody>
                    <a:bodyPr/>
                    <a:lstStyle/>
                    <a:p>
                      <a:r>
                        <a:rPr lang="en-US" sz="1400" b="0" dirty="0">
                          <a:solidFill>
                            <a:schemeClr val="bg1"/>
                          </a:solidFill>
                          <a:latin typeface="+mj-lt"/>
                        </a:rPr>
                        <a:t>Orders</a:t>
                      </a:r>
                    </a:p>
                  </a:txBody>
                  <a:tcPr anchor="ct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400" b="0" dirty="0">
                        <a:solidFill>
                          <a:schemeClr val="bg1"/>
                        </a:solidFill>
                        <a:latin typeface="+mj-lt"/>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400" b="0" dirty="0">
                        <a:solidFill>
                          <a:schemeClr val="bg1"/>
                        </a:solidFill>
                        <a:latin typeface="+mj-lt"/>
                      </a:endParaRPr>
                    </a:p>
                  </a:txBody>
                  <a:tcPr anchor="ct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69435">
                <a:tc>
                  <a:txBody>
                    <a:bodyPr/>
                    <a:lstStyle/>
                    <a:p>
                      <a:r>
                        <a:rPr lang="en-US" sz="1400" dirty="0">
                          <a:solidFill>
                            <a:schemeClr val="tx1"/>
                          </a:solidFill>
                        </a:rPr>
                        <a:t>OrderID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OrderDate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169435">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69435">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bl>
          </a:graphicData>
        </a:graphic>
      </p:graphicFrame>
      <p:sp>
        <p:nvSpPr>
          <p:cNvPr id="21" name="Rectangle 20" descr="Highlighting Customer ID">
            <a:extLst>
              <a:ext uri="{FF2B5EF4-FFF2-40B4-BE49-F238E27FC236}">
                <a16:creationId xmlns:a16="http://schemas.microsoft.com/office/drawing/2014/main" id="{1071E034-4233-4099-8F10-E3835D1DCADB}"/>
              </a:ext>
              <a:ext uri="{C183D7F6-B498-43B3-948B-1728B52AA6E4}">
                <adec:decorative xmlns:adec="http://schemas.microsoft.com/office/drawing/2017/decorative" val="0"/>
              </a:ext>
            </a:extLst>
          </p:cNvPr>
          <p:cNvSpPr/>
          <p:nvPr/>
        </p:nvSpPr>
        <p:spPr bwMode="auto">
          <a:xfrm>
            <a:off x="2308621" y="3474522"/>
            <a:ext cx="1581764" cy="33980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6" name="TextBox 35">
            <a:extLst>
              <a:ext uri="{FF2B5EF4-FFF2-40B4-BE49-F238E27FC236}">
                <a16:creationId xmlns:a16="http://schemas.microsoft.com/office/drawing/2014/main" id="{159B6E51-BD33-48A8-B354-84E6AF738879}"/>
              </a:ext>
            </a:extLst>
          </p:cNvPr>
          <p:cNvSpPr txBox="1"/>
          <p:nvPr/>
        </p:nvSpPr>
        <p:spPr>
          <a:xfrm>
            <a:off x="682171" y="4503178"/>
            <a:ext cx="5109029"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Data is stored one transaction at a time</a:t>
            </a:r>
          </a:p>
        </p:txBody>
      </p:sp>
      <p:sp>
        <p:nvSpPr>
          <p:cNvPr id="5" name="Rectangle 4">
            <a:extLst>
              <a:ext uri="{FF2B5EF4-FFF2-40B4-BE49-F238E27FC236}">
                <a16:creationId xmlns:a16="http://schemas.microsoft.com/office/drawing/2014/main" id="{8ED927EF-1767-4F3A-9337-B437C07B552D}"/>
              </a:ext>
            </a:extLst>
          </p:cNvPr>
          <p:cNvSpPr/>
          <p:nvPr/>
        </p:nvSpPr>
        <p:spPr bwMode="auto">
          <a:xfrm>
            <a:off x="6182968" y="1174692"/>
            <a:ext cx="5589932" cy="441157"/>
          </a:xfrm>
          <a:prstGeom prst="rect">
            <a:avLst/>
          </a:prstGeom>
          <a:solidFill>
            <a:srgbClr val="243A5E"/>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cs typeface="Segoe UI" pitchFamily="34" charset="0"/>
              </a:rPr>
              <a:t>Online Analytical Processing (OLAP)</a:t>
            </a:r>
          </a:p>
        </p:txBody>
      </p:sp>
      <p:sp>
        <p:nvSpPr>
          <p:cNvPr id="4" name="Rectangle 3">
            <a:extLst>
              <a:ext uri="{FF2B5EF4-FFF2-40B4-BE49-F238E27FC236}">
                <a16:creationId xmlns:a16="http://schemas.microsoft.com/office/drawing/2014/main" id="{3C6DC03B-8488-42F2-8C0F-2C7F04074432}"/>
              </a:ext>
              <a:ext uri="{C183D7F6-B498-43B3-948B-1728B52AA6E4}">
                <adec:decorative xmlns:adec="http://schemas.microsoft.com/office/drawing/2017/decorative" val="1"/>
              </a:ext>
            </a:extLst>
          </p:cNvPr>
          <p:cNvSpPr/>
          <p:nvPr/>
        </p:nvSpPr>
        <p:spPr bwMode="auto">
          <a:xfrm>
            <a:off x="6182968" y="1174692"/>
            <a:ext cx="5589932" cy="435656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aphicFrame>
        <p:nvGraphicFramePr>
          <p:cNvPr id="27" name="Table 26">
            <a:extLst>
              <a:ext uri="{FF2B5EF4-FFF2-40B4-BE49-F238E27FC236}">
                <a16:creationId xmlns:a16="http://schemas.microsoft.com/office/drawing/2014/main" id="{C714BBB2-EF41-4DA6-AA72-4AA941B4654A}"/>
              </a:ext>
              <a:ext uri="{C183D7F6-B498-43B3-948B-1728B52AA6E4}">
                <adec:decorative xmlns:adec="http://schemas.microsoft.com/office/drawing/2017/decorative" val="0"/>
              </a:ext>
            </a:extLst>
          </p:cNvPr>
          <p:cNvGraphicFramePr>
            <a:graphicFrameLocks noGrp="1"/>
          </p:cNvGraphicFramePr>
          <p:nvPr/>
        </p:nvGraphicFramePr>
        <p:xfrm>
          <a:off x="6379418" y="1832357"/>
          <a:ext cx="1700195" cy="1360896"/>
        </p:xfrm>
        <a:graphic>
          <a:graphicData uri="http://schemas.openxmlformats.org/drawingml/2006/table">
            <a:tbl>
              <a:tblPr firstRow="1" bandRow="1">
                <a:tableStyleId>{5C22544A-7EE6-4342-B048-85BDC9FD1C3A}</a:tableStyleId>
              </a:tblPr>
              <a:tblGrid>
                <a:gridCol w="242885">
                  <a:extLst>
                    <a:ext uri="{9D8B030D-6E8A-4147-A177-3AD203B41FA5}">
                      <a16:colId xmlns:a16="http://schemas.microsoft.com/office/drawing/2014/main" val="1727388637"/>
                    </a:ext>
                  </a:extLst>
                </a:gridCol>
                <a:gridCol w="242885">
                  <a:extLst>
                    <a:ext uri="{9D8B030D-6E8A-4147-A177-3AD203B41FA5}">
                      <a16:colId xmlns:a16="http://schemas.microsoft.com/office/drawing/2014/main" val="2933502934"/>
                    </a:ext>
                  </a:extLst>
                </a:gridCol>
                <a:gridCol w="242885">
                  <a:extLst>
                    <a:ext uri="{9D8B030D-6E8A-4147-A177-3AD203B41FA5}">
                      <a16:colId xmlns:a16="http://schemas.microsoft.com/office/drawing/2014/main" val="3275465788"/>
                    </a:ext>
                  </a:extLst>
                </a:gridCol>
                <a:gridCol w="242885">
                  <a:extLst>
                    <a:ext uri="{9D8B030D-6E8A-4147-A177-3AD203B41FA5}">
                      <a16:colId xmlns:a16="http://schemas.microsoft.com/office/drawing/2014/main" val="942075906"/>
                    </a:ext>
                  </a:extLst>
                </a:gridCol>
                <a:gridCol w="242885">
                  <a:extLst>
                    <a:ext uri="{9D8B030D-6E8A-4147-A177-3AD203B41FA5}">
                      <a16:colId xmlns:a16="http://schemas.microsoft.com/office/drawing/2014/main" val="1462656416"/>
                    </a:ext>
                  </a:extLst>
                </a:gridCol>
                <a:gridCol w="242885">
                  <a:extLst>
                    <a:ext uri="{9D8B030D-6E8A-4147-A177-3AD203B41FA5}">
                      <a16:colId xmlns:a16="http://schemas.microsoft.com/office/drawing/2014/main" val="299907239"/>
                    </a:ext>
                  </a:extLst>
                </a:gridCol>
                <a:gridCol w="242885">
                  <a:extLst>
                    <a:ext uri="{9D8B030D-6E8A-4147-A177-3AD203B41FA5}">
                      <a16:colId xmlns:a16="http://schemas.microsoft.com/office/drawing/2014/main" val="2578400319"/>
                    </a:ext>
                  </a:extLst>
                </a:gridCol>
              </a:tblGrid>
              <a:tr h="226816">
                <a:tc>
                  <a:txBody>
                    <a:bodyPr/>
                    <a:lstStyle/>
                    <a:p>
                      <a:endParaRPr lang="en-US" sz="600" dirty="0">
                        <a:solidFill>
                          <a:schemeClr val="bg1"/>
                        </a:solidFill>
                      </a:endParaRPr>
                    </a:p>
                  </a:txBody>
                  <a:tcPr marL="73152" marR="73152">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600" dirty="0">
                        <a:solidFill>
                          <a:schemeClr val="bg1"/>
                        </a:solidFill>
                      </a:endParaRPr>
                    </a:p>
                  </a:txBody>
                  <a:tcPr marL="73152" marR="73152">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64659512"/>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226816">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600" dirty="0"/>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319192"/>
                  </a:ext>
                </a:extLst>
              </a:tr>
            </a:tbl>
          </a:graphicData>
        </a:graphic>
      </p:graphicFrame>
      <p:cxnSp>
        <p:nvCxnSpPr>
          <p:cNvPr id="32" name="Straight Arrow Connector 31" descr="data movement">
            <a:extLst>
              <a:ext uri="{FF2B5EF4-FFF2-40B4-BE49-F238E27FC236}">
                <a16:creationId xmlns:a16="http://schemas.microsoft.com/office/drawing/2014/main" id="{7AE86AD1-00F4-4406-A328-22380A2CFB4F}"/>
              </a:ext>
            </a:extLst>
          </p:cNvPr>
          <p:cNvCxnSpPr/>
          <p:nvPr/>
        </p:nvCxnSpPr>
        <p:spPr>
          <a:xfrm>
            <a:off x="8079613" y="2512805"/>
            <a:ext cx="67733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aggregation">
            <a:extLst>
              <a:ext uri="{FF2B5EF4-FFF2-40B4-BE49-F238E27FC236}">
                <a16:creationId xmlns:a16="http://schemas.microsoft.com/office/drawing/2014/main" id="{EDC46AC3-6B1F-4539-B5D0-9144E0D34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6949" y="2056041"/>
            <a:ext cx="914400" cy="914400"/>
          </a:xfrm>
          <a:prstGeom prst="rect">
            <a:avLst/>
          </a:prstGeom>
        </p:spPr>
      </p:pic>
      <p:cxnSp>
        <p:nvCxnSpPr>
          <p:cNvPr id="34" name="Straight Arrow Connector 33" descr="data movement">
            <a:extLst>
              <a:ext uri="{FF2B5EF4-FFF2-40B4-BE49-F238E27FC236}">
                <a16:creationId xmlns:a16="http://schemas.microsoft.com/office/drawing/2014/main" id="{1F279D60-6515-4F17-A442-0CFC951636EA}"/>
              </a:ext>
            </a:extLst>
          </p:cNvPr>
          <p:cNvCxnSpPr/>
          <p:nvPr/>
        </p:nvCxnSpPr>
        <p:spPr>
          <a:xfrm>
            <a:off x="9538299" y="2512805"/>
            <a:ext cx="67733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Cube 27" descr="OLAP cube">
            <a:extLst>
              <a:ext uri="{FF2B5EF4-FFF2-40B4-BE49-F238E27FC236}">
                <a16:creationId xmlns:a16="http://schemas.microsoft.com/office/drawing/2014/main" id="{E3E1FC06-243B-4F8C-888A-7AAE58262570}"/>
              </a:ext>
            </a:extLst>
          </p:cNvPr>
          <p:cNvSpPr/>
          <p:nvPr/>
        </p:nvSpPr>
        <p:spPr bwMode="auto">
          <a:xfrm>
            <a:off x="10348686" y="2114098"/>
            <a:ext cx="798286" cy="798286"/>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B99D342D-85FB-4B85-AAFB-AF38218996E2}"/>
              </a:ext>
            </a:extLst>
          </p:cNvPr>
          <p:cNvSpPr txBox="1"/>
          <p:nvPr/>
        </p:nvSpPr>
        <p:spPr>
          <a:xfrm>
            <a:off x="6250923" y="3986859"/>
            <a:ext cx="4818743"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Data is periodically loaded, aggregated and stored in a cube</a:t>
            </a:r>
          </a:p>
        </p:txBody>
      </p:sp>
    </p:spTree>
    <p:extLst>
      <p:ext uri="{BB962C8B-B14F-4D97-AF65-F5344CB8AC3E}">
        <p14:creationId xmlns:p14="http://schemas.microsoft.com/office/powerpoint/2010/main" val="159520484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2: Knowledge check</a:t>
            </a:r>
          </a:p>
        </p:txBody>
      </p:sp>
      <p:pic>
        <p:nvPicPr>
          <p:cNvPr id="32" name="Picture 31" descr="Icon of wrench and screw driver">
            <a:extLst>
              <a:ext uri="{FF2B5EF4-FFF2-40B4-BE49-F238E27FC236}">
                <a16:creationId xmlns:a16="http://schemas.microsoft.com/office/drawing/2014/main" id="{1D3E3372-F33B-4131-A8B5-44D19F77E3A4}"/>
              </a:ext>
            </a:extLst>
          </p:cNvPr>
          <p:cNvPicPr>
            <a:picLocks noChangeAspect="1"/>
          </p:cNvPicPr>
          <p:nvPr/>
        </p:nvPicPr>
        <p:blipFill>
          <a:blip r:embed="rId3"/>
          <a:stretch>
            <a:fillRect/>
          </a:stretch>
        </p:blipFill>
        <p:spPr>
          <a:xfrm>
            <a:off x="426363" y="1189296"/>
            <a:ext cx="933776" cy="933776"/>
          </a:xfrm>
          <a:prstGeom prst="rect">
            <a:avLst/>
          </a:prstGeom>
        </p:spPr>
      </p:pic>
      <p:sp>
        <p:nvSpPr>
          <p:cNvPr id="8" name="TextBox 7">
            <a:extLst>
              <a:ext uri="{FF2B5EF4-FFF2-40B4-BE49-F238E27FC236}">
                <a16:creationId xmlns:a16="http://schemas.microsoft.com/office/drawing/2014/main" id="{03DEE5D1-E3E1-4D48-92D9-DFA5E1283D19}"/>
              </a:ext>
            </a:extLst>
          </p:cNvPr>
          <p:cNvSpPr txBox="1"/>
          <p:nvPr/>
        </p:nvSpPr>
        <p:spPr>
          <a:xfrm>
            <a:off x="1659453" y="1189296"/>
            <a:ext cx="10113905" cy="1007968"/>
          </a:xfrm>
          <a:prstGeom prst="rect">
            <a:avLst/>
          </a:prstGeom>
          <a:noFill/>
        </p:spPr>
        <p:txBody>
          <a:bodyPr wrap="square" lIns="0" tIns="0" rIns="0" bIns="0">
            <a:spAutoFit/>
          </a:bodyPr>
          <a:lstStyle/>
          <a:p>
            <a:pPr>
              <a:spcAft>
                <a:spcPts val="294"/>
              </a:spcAft>
              <a:defRPr/>
            </a:pPr>
            <a:r>
              <a:rPr lang="en-US" sz="1600" dirty="0">
                <a:latin typeface="+mj-lt"/>
              </a:rPr>
              <a:t>What is provisioning?</a:t>
            </a:r>
          </a:p>
          <a:p>
            <a:pPr marL="336145" indent="-336145">
              <a:spcAft>
                <a:spcPts val="294"/>
              </a:spcAft>
              <a:buFont typeface="Wingdings" panose="05000000000000000000" pitchFamily="2" charset="2"/>
              <a:buChar char="q"/>
              <a:defRPr/>
            </a:pPr>
            <a:r>
              <a:rPr lang="en-US" sz="1400" dirty="0"/>
              <a:t>The act of running series of tasks that a service provider performs to create and configure a service</a:t>
            </a:r>
          </a:p>
          <a:p>
            <a:pPr marL="336145" indent="-336145">
              <a:spcAft>
                <a:spcPts val="294"/>
              </a:spcAft>
              <a:buFont typeface="Wingdings" panose="05000000000000000000" pitchFamily="2" charset="2"/>
              <a:buChar char="q"/>
              <a:defRPr/>
            </a:pPr>
            <a:r>
              <a:rPr lang="en-US" sz="1400" dirty="0"/>
              <a:t>Providing other users access to an existing service</a:t>
            </a:r>
          </a:p>
          <a:p>
            <a:pPr marL="336145" indent="-336145">
              <a:spcAft>
                <a:spcPts val="294"/>
              </a:spcAft>
              <a:buFont typeface="Wingdings" panose="05000000000000000000" pitchFamily="2" charset="2"/>
              <a:buChar char="q"/>
              <a:defRPr/>
            </a:pPr>
            <a:r>
              <a:rPr lang="en-US" sz="1400" dirty="0"/>
              <a:t>Tuning a service to improve performance</a:t>
            </a:r>
          </a:p>
        </p:txBody>
      </p:sp>
      <p:sp>
        <p:nvSpPr>
          <p:cNvPr id="9" name="Graphic 26" descr="Checkmark on The act of running series of tasks that a service provider performs to create and configure a service">
            <a:extLst>
              <a:ext uri="{FF2B5EF4-FFF2-40B4-BE49-F238E27FC236}">
                <a16:creationId xmlns:a16="http://schemas.microsoft.com/office/drawing/2014/main" id="{2397ACED-C6DA-4909-B76D-5C489B22093B}"/>
              </a:ext>
            </a:extLst>
          </p:cNvPr>
          <p:cNvSpPr/>
          <p:nvPr/>
        </p:nvSpPr>
        <p:spPr>
          <a:xfrm>
            <a:off x="1645592" y="1435316"/>
            <a:ext cx="225870" cy="15864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sz="1730" dirty="0"/>
          </a:p>
        </p:txBody>
      </p:sp>
      <p:cxnSp>
        <p:nvCxnSpPr>
          <p:cNvPr id="15" name="Straight Connector 14">
            <a:extLst>
              <a:ext uri="{FF2B5EF4-FFF2-40B4-BE49-F238E27FC236}">
                <a16:creationId xmlns:a16="http://schemas.microsoft.com/office/drawing/2014/main" id="{C3570890-F475-4375-8600-CCAB5CBF43F5}"/>
              </a:ext>
              <a:ext uri="{C183D7F6-B498-43B3-948B-1728B52AA6E4}">
                <adec:decorative xmlns:adec="http://schemas.microsoft.com/office/drawing/2017/decorative" val="1"/>
              </a:ext>
            </a:extLst>
          </p:cNvPr>
          <p:cNvCxnSpPr>
            <a:cxnSpLocks/>
          </p:cNvCxnSpPr>
          <p:nvPr/>
        </p:nvCxnSpPr>
        <p:spPr>
          <a:xfrm>
            <a:off x="1659454" y="2410585"/>
            <a:ext cx="101139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a security lock">
            <a:extLst>
              <a:ext uri="{FF2B5EF4-FFF2-40B4-BE49-F238E27FC236}">
                <a16:creationId xmlns:a16="http://schemas.microsoft.com/office/drawing/2014/main" id="{FFD6AB2A-EE6A-4BCD-B968-C677CFA61ADF}"/>
              </a:ext>
            </a:extLst>
          </p:cNvPr>
          <p:cNvPicPr>
            <a:picLocks noChangeAspect="1"/>
          </p:cNvPicPr>
          <p:nvPr/>
        </p:nvPicPr>
        <p:blipFill>
          <a:blip r:embed="rId4"/>
          <a:stretch>
            <a:fillRect/>
          </a:stretch>
        </p:blipFill>
        <p:spPr>
          <a:xfrm>
            <a:off x="426363" y="2623906"/>
            <a:ext cx="933776" cy="933776"/>
          </a:xfrm>
          <a:prstGeom prst="rect">
            <a:avLst/>
          </a:prstGeom>
        </p:spPr>
      </p:pic>
      <p:sp>
        <p:nvSpPr>
          <p:cNvPr id="11" name="TextBox 10">
            <a:extLst>
              <a:ext uri="{FF2B5EF4-FFF2-40B4-BE49-F238E27FC236}">
                <a16:creationId xmlns:a16="http://schemas.microsoft.com/office/drawing/2014/main" id="{72097052-CA5A-458E-9E9F-2FDCBD876FCE}"/>
              </a:ext>
            </a:extLst>
          </p:cNvPr>
          <p:cNvSpPr txBox="1"/>
          <p:nvPr/>
        </p:nvSpPr>
        <p:spPr>
          <a:xfrm>
            <a:off x="1659453" y="2623906"/>
            <a:ext cx="10113905" cy="1223412"/>
          </a:xfrm>
          <a:prstGeom prst="rect">
            <a:avLst/>
          </a:prstGeom>
          <a:noFill/>
        </p:spPr>
        <p:txBody>
          <a:bodyPr wrap="square" lIns="0" tIns="0" rIns="0" bIns="0">
            <a:spAutoFit/>
          </a:bodyPr>
          <a:lstStyle/>
          <a:p>
            <a:pPr>
              <a:spcAft>
                <a:spcPts val="294"/>
              </a:spcAft>
              <a:defRPr/>
            </a:pPr>
            <a:r>
              <a:rPr lang="en-US" sz="1600" dirty="0">
                <a:latin typeface="+mj-lt"/>
              </a:rPr>
              <a:t>What is a security principal? </a:t>
            </a:r>
          </a:p>
          <a:p>
            <a:pPr marL="336145" indent="-336145">
              <a:spcAft>
                <a:spcPts val="294"/>
              </a:spcAft>
              <a:buFont typeface="Wingdings" panose="05000000000000000000" pitchFamily="2" charset="2"/>
              <a:buChar char="q"/>
              <a:defRPr/>
            </a:pPr>
            <a:r>
              <a:rPr lang="en-US" sz="1400" dirty="0"/>
              <a:t>A named collection of permissions that can be granted to a service, such as the ability to use the service to read, write, and delete data. In Azure, examples include </a:t>
            </a:r>
            <a:r>
              <a:rPr lang="en-US" sz="1400" dirty="0">
                <a:solidFill>
                  <a:schemeClr val="tx2"/>
                </a:solidFill>
                <a:latin typeface="+mj-lt"/>
              </a:rPr>
              <a:t>Owner</a:t>
            </a:r>
            <a:r>
              <a:rPr lang="en-US" sz="1400" dirty="0"/>
              <a:t> and </a:t>
            </a:r>
            <a:r>
              <a:rPr lang="en-US" sz="1400" dirty="0">
                <a:solidFill>
                  <a:schemeClr val="tx2"/>
                </a:solidFill>
                <a:latin typeface="+mj-lt"/>
              </a:rPr>
              <a:t>Contributor.</a:t>
            </a:r>
          </a:p>
          <a:p>
            <a:pPr marL="336145" indent="-336145">
              <a:spcAft>
                <a:spcPts val="294"/>
              </a:spcAft>
              <a:buFont typeface="Wingdings" panose="05000000000000000000" pitchFamily="2" charset="2"/>
              <a:buChar char="q"/>
              <a:defRPr/>
            </a:pPr>
            <a:r>
              <a:rPr lang="en-US" sz="1400" dirty="0"/>
              <a:t>A set of resources managed by a service to which you can grant access</a:t>
            </a:r>
          </a:p>
          <a:p>
            <a:pPr marL="336145" indent="-336145">
              <a:spcAft>
                <a:spcPts val="294"/>
              </a:spcAft>
              <a:buFont typeface="Wingdings" panose="05000000000000000000" pitchFamily="2" charset="2"/>
              <a:buChar char="q"/>
              <a:defRPr/>
            </a:pPr>
            <a:r>
              <a:rPr lang="en-US" sz="1400" dirty="0"/>
              <a:t>An object that represents a user, group, service, or managed identity that is requesting access to Azure resources</a:t>
            </a:r>
          </a:p>
        </p:txBody>
      </p:sp>
      <p:sp>
        <p:nvSpPr>
          <p:cNvPr id="12" name="Graphic 27" descr="Checkmark on An object that represents a user, group, service, or managed identity that is requesting access to Azure resources">
            <a:extLst>
              <a:ext uri="{FF2B5EF4-FFF2-40B4-BE49-F238E27FC236}">
                <a16:creationId xmlns:a16="http://schemas.microsoft.com/office/drawing/2014/main" id="{45BD804F-6C8F-4FC7-9DF0-4680130538AA}"/>
              </a:ext>
            </a:extLst>
          </p:cNvPr>
          <p:cNvSpPr/>
          <p:nvPr/>
        </p:nvSpPr>
        <p:spPr>
          <a:xfrm>
            <a:off x="1645592" y="3587749"/>
            <a:ext cx="225870" cy="15864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sz="1730" dirty="0"/>
          </a:p>
        </p:txBody>
      </p:sp>
      <p:cxnSp>
        <p:nvCxnSpPr>
          <p:cNvPr id="16" name="Straight Connector 15">
            <a:extLst>
              <a:ext uri="{FF2B5EF4-FFF2-40B4-BE49-F238E27FC236}">
                <a16:creationId xmlns:a16="http://schemas.microsoft.com/office/drawing/2014/main" id="{345E2844-D7AD-46F4-8B9A-4050D6C1ACB2}"/>
              </a:ext>
              <a:ext uri="{C183D7F6-B498-43B3-948B-1728B52AA6E4}">
                <adec:decorative xmlns:adec="http://schemas.microsoft.com/office/drawing/2017/decorative" val="1"/>
              </a:ext>
            </a:extLst>
          </p:cNvPr>
          <p:cNvCxnSpPr>
            <a:cxnSpLocks/>
          </p:cNvCxnSpPr>
          <p:nvPr/>
        </p:nvCxnSpPr>
        <p:spPr>
          <a:xfrm>
            <a:off x="1659453" y="4060639"/>
            <a:ext cx="101139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 of four servers">
            <a:extLst>
              <a:ext uri="{FF2B5EF4-FFF2-40B4-BE49-F238E27FC236}">
                <a16:creationId xmlns:a16="http://schemas.microsoft.com/office/drawing/2014/main" id="{A372A1DF-AC3F-4703-B2AD-5D61ED7A410C}"/>
              </a:ext>
            </a:extLst>
          </p:cNvPr>
          <p:cNvPicPr>
            <a:picLocks noChangeAspect="1"/>
          </p:cNvPicPr>
          <p:nvPr/>
        </p:nvPicPr>
        <p:blipFill>
          <a:blip r:embed="rId5"/>
          <a:stretch>
            <a:fillRect/>
          </a:stretch>
        </p:blipFill>
        <p:spPr>
          <a:xfrm>
            <a:off x="426363" y="4273961"/>
            <a:ext cx="933776" cy="933776"/>
          </a:xfrm>
          <a:prstGeom prst="rect">
            <a:avLst/>
          </a:prstGeom>
        </p:spPr>
      </p:pic>
      <p:sp>
        <p:nvSpPr>
          <p:cNvPr id="13" name="TextBox 12">
            <a:extLst>
              <a:ext uri="{FF2B5EF4-FFF2-40B4-BE49-F238E27FC236}">
                <a16:creationId xmlns:a16="http://schemas.microsoft.com/office/drawing/2014/main" id="{C93D14A3-7D17-499E-9AC1-1DA9D369275D}"/>
              </a:ext>
            </a:extLst>
          </p:cNvPr>
          <p:cNvSpPr txBox="1"/>
          <p:nvPr/>
        </p:nvSpPr>
        <p:spPr>
          <a:xfrm>
            <a:off x="1659453" y="4273961"/>
            <a:ext cx="10113905" cy="1254189"/>
          </a:xfrm>
          <a:prstGeom prst="rect">
            <a:avLst/>
          </a:prstGeom>
          <a:noFill/>
        </p:spPr>
        <p:txBody>
          <a:bodyPr wrap="square" lIns="0" tIns="0" rIns="0" bIns="0">
            <a:spAutoFit/>
          </a:bodyPr>
          <a:lstStyle/>
          <a:p>
            <a:pPr>
              <a:spcAft>
                <a:spcPts val="294"/>
              </a:spcAft>
              <a:defRPr/>
            </a:pPr>
            <a:r>
              <a:rPr lang="en-US" sz="1600" dirty="0">
                <a:latin typeface="+mj-lt"/>
              </a:rPr>
              <a:t>Which of the following is an advantage of using multi-region replication with </a:t>
            </a:r>
            <a:br>
              <a:rPr lang="en-US" sz="1600" dirty="0">
                <a:latin typeface="+mj-lt"/>
              </a:rPr>
            </a:br>
            <a:r>
              <a:rPr lang="en-US" sz="1600" dirty="0">
                <a:latin typeface="+mj-lt"/>
              </a:rPr>
              <a:t>Cosmos DB?</a:t>
            </a:r>
          </a:p>
          <a:p>
            <a:pPr marL="336145" indent="-336145">
              <a:spcAft>
                <a:spcPts val="294"/>
              </a:spcAft>
              <a:buFont typeface="Wingdings" panose="05000000000000000000" pitchFamily="2" charset="2"/>
              <a:buChar char="q"/>
              <a:defRPr/>
            </a:pPr>
            <a:r>
              <a:rPr lang="en-US" sz="1400" dirty="0"/>
              <a:t>Data will always be consistent in every region</a:t>
            </a:r>
          </a:p>
          <a:p>
            <a:pPr marL="336145" indent="-336145">
              <a:spcAft>
                <a:spcPts val="294"/>
              </a:spcAft>
              <a:buFont typeface="Wingdings" panose="05000000000000000000" pitchFamily="2" charset="2"/>
              <a:buChar char="q"/>
              <a:defRPr/>
            </a:pPr>
            <a:r>
              <a:rPr lang="en-US" sz="1400" dirty="0"/>
              <a:t>Availability is increased</a:t>
            </a:r>
          </a:p>
          <a:p>
            <a:pPr marL="336145" indent="-336145">
              <a:spcAft>
                <a:spcPts val="294"/>
              </a:spcAft>
              <a:buFont typeface="Wingdings" panose="05000000000000000000" pitchFamily="2" charset="2"/>
              <a:buChar char="q"/>
              <a:defRPr/>
            </a:pPr>
            <a:r>
              <a:rPr lang="en-US" sz="1400" dirty="0"/>
              <a:t>Increased security for your data</a:t>
            </a:r>
          </a:p>
        </p:txBody>
      </p:sp>
      <p:sp>
        <p:nvSpPr>
          <p:cNvPr id="14" name="Graphic 28" descr="Checkmark on Availability is increased">
            <a:extLst>
              <a:ext uri="{FF2B5EF4-FFF2-40B4-BE49-F238E27FC236}">
                <a16:creationId xmlns:a16="http://schemas.microsoft.com/office/drawing/2014/main" id="{2B26E666-31FC-4716-BF62-24C664CD9676}"/>
              </a:ext>
            </a:extLst>
          </p:cNvPr>
          <p:cNvSpPr/>
          <p:nvPr/>
        </p:nvSpPr>
        <p:spPr>
          <a:xfrm>
            <a:off x="1645592" y="5012501"/>
            <a:ext cx="225870" cy="15864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sz="1730" dirty="0"/>
          </a:p>
        </p:txBody>
      </p:sp>
    </p:spTree>
    <p:extLst>
      <p:ext uri="{BB962C8B-B14F-4D97-AF65-F5344CB8AC3E}">
        <p14:creationId xmlns:p14="http://schemas.microsoft.com/office/powerpoint/2010/main" val="404601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r>
              <a:rPr lang="en-US" sz="2000" dirty="0"/>
              <a:t>Lesson 3: </a:t>
            </a:r>
            <a:r>
              <a:rPr lang="it-IT" sz="2000" dirty="0"/>
              <a:t>Manage non-relational data stores in Azure</a:t>
            </a:r>
            <a:endParaRPr lang="en-IN" sz="2000" dirty="0"/>
          </a:p>
        </p:txBody>
      </p:sp>
      <p:pic>
        <p:nvPicPr>
          <p:cNvPr id="3" name="Picture Placeholder 2" descr="Icon of two gears with different sizes">
            <a:extLst>
              <a:ext uri="{FF2B5EF4-FFF2-40B4-BE49-F238E27FC236}">
                <a16:creationId xmlns:a16="http://schemas.microsoft.com/office/drawing/2014/main" id="{3D997BF7-685D-41FD-BE47-BB4840CD9020}"/>
              </a:ext>
            </a:extLst>
          </p:cNvPr>
          <p:cNvPicPr>
            <a:picLocks noGrp="1" noChangeAspect="1"/>
          </p:cNvPicPr>
          <p:nvPr>
            <p:ph type="pic" sz="quarter" idx="10"/>
          </p:nvPr>
        </p:nvPicPr>
        <p:blipFill rotWithShape="1">
          <a:blip r:embed="rId3">
            <a:clrChange>
              <a:clrFrom>
                <a:srgbClr val="FFFFFF"/>
              </a:clrFrom>
              <a:clrTo>
                <a:srgbClr val="FFFFFF">
                  <a:alpha val="0"/>
                </a:srgbClr>
              </a:clrTo>
            </a:clrChange>
          </a:blip>
          <a:srcRect/>
          <a:stretch/>
        </p:blipFill>
        <p:spPr>
          <a:prstGeom prst="rect">
            <a:avLst/>
          </a:prstGeom>
        </p:spPr>
      </p:pic>
    </p:spTree>
    <p:extLst>
      <p:ext uri="{BB962C8B-B14F-4D97-AF65-F5344CB8AC3E}">
        <p14:creationId xmlns:p14="http://schemas.microsoft.com/office/powerpoint/2010/main" val="130531172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spAutoFit/>
          </a:bodyPr>
          <a:lstStyle/>
          <a:p>
            <a:r>
              <a:rPr lang="en-US" dirty="0"/>
              <a:t>Lesson 3 objectives</a:t>
            </a:r>
          </a:p>
        </p:txBody>
      </p:sp>
      <p:pic>
        <p:nvPicPr>
          <p:cNvPr id="41" name="Picture 40" descr="Icon of a cloud with multiples lines extending from it">
            <a:extLst>
              <a:ext uri="{FF2B5EF4-FFF2-40B4-BE49-F238E27FC236}">
                <a16:creationId xmlns:a16="http://schemas.microsoft.com/office/drawing/2014/main" id="{2D0B7106-B637-4E6C-8CF9-E8C2C6D155E7}"/>
              </a:ext>
            </a:extLst>
          </p:cNvPr>
          <p:cNvPicPr>
            <a:picLocks noChangeAspect="1"/>
          </p:cNvPicPr>
          <p:nvPr/>
        </p:nvPicPr>
        <p:blipFill>
          <a:blip r:embed="rId3"/>
          <a:stretch>
            <a:fillRect/>
          </a:stretch>
        </p:blipFill>
        <p:spPr>
          <a:xfrm>
            <a:off x="2973420" y="2263461"/>
            <a:ext cx="861980" cy="861980"/>
          </a:xfrm>
          <a:prstGeom prst="rect">
            <a:avLst/>
          </a:prstGeom>
        </p:spPr>
      </p:pic>
      <p:sp>
        <p:nvSpPr>
          <p:cNvPr id="6" name="Text Placeholder 5">
            <a:extLst>
              <a:ext uri="{FF2B5EF4-FFF2-40B4-BE49-F238E27FC236}">
                <a16:creationId xmlns:a16="http://schemas.microsoft.com/office/drawing/2014/main" id="{197A747E-0CF7-48BE-9FAE-82E3455EE72C}"/>
              </a:ext>
            </a:extLst>
          </p:cNvPr>
          <p:cNvSpPr txBox="1">
            <a:spLocks noGrp="1"/>
          </p:cNvSpPr>
          <p:nvPr>
            <p:ph type="body" sz="quarter" idx="21"/>
          </p:nvPr>
        </p:nvSpPr>
        <p:spPr>
          <a:prstGeom prst="rect">
            <a:avLst/>
          </a:prstGeom>
          <a:noFill/>
        </p:spPr>
        <p:txBody>
          <a:bodyPr wrap="square" lIns="0" tIns="0" rIns="0" bIns="0" rtlCol="0">
            <a:spAutoFit/>
          </a:bodyPr>
          <a:lstStyle/>
          <a:p>
            <a:pPr algn="l"/>
            <a:r>
              <a:rPr lang="en-US" sz="2200" dirty="0"/>
              <a:t>Upload data to a Cosmos DB database, and learn how to query this data</a:t>
            </a:r>
          </a:p>
        </p:txBody>
      </p:sp>
      <p:pic>
        <p:nvPicPr>
          <p:cNvPr id="45" name="Picture 44" descr="Icon of an arrow pointing down to a rectangular shape">
            <a:extLst>
              <a:ext uri="{FF2B5EF4-FFF2-40B4-BE49-F238E27FC236}">
                <a16:creationId xmlns:a16="http://schemas.microsoft.com/office/drawing/2014/main" id="{E9E6BD4D-3BF7-4F0C-89C4-1F77EDDD58B5}"/>
              </a:ext>
            </a:extLst>
          </p:cNvPr>
          <p:cNvPicPr>
            <a:picLocks noChangeAspect="1"/>
          </p:cNvPicPr>
          <p:nvPr/>
        </p:nvPicPr>
        <p:blipFill>
          <a:blip r:embed="rId4"/>
          <a:stretch>
            <a:fillRect/>
          </a:stretch>
        </p:blipFill>
        <p:spPr>
          <a:xfrm>
            <a:off x="2927506" y="3733390"/>
            <a:ext cx="863288" cy="863288"/>
          </a:xfrm>
          <a:prstGeom prst="rect">
            <a:avLst/>
          </a:prstGeom>
        </p:spPr>
      </p:pic>
      <p:sp>
        <p:nvSpPr>
          <p:cNvPr id="7" name="Text Placeholder 6">
            <a:extLst>
              <a:ext uri="{FF2B5EF4-FFF2-40B4-BE49-F238E27FC236}">
                <a16:creationId xmlns:a16="http://schemas.microsoft.com/office/drawing/2014/main" id="{4016229E-F0C0-4B9E-9A9E-77B6FDF23F41}"/>
              </a:ext>
            </a:extLst>
          </p:cNvPr>
          <p:cNvSpPr txBox="1">
            <a:spLocks noGrp="1"/>
          </p:cNvSpPr>
          <p:nvPr>
            <p:ph type="body" sz="quarter" idx="22"/>
          </p:nvPr>
        </p:nvSpPr>
        <p:spPr>
          <a:prstGeom prst="rect">
            <a:avLst/>
          </a:prstGeom>
          <a:noFill/>
        </p:spPr>
        <p:txBody>
          <a:bodyPr wrap="square" lIns="0" tIns="0" rIns="0" bIns="0" rtlCol="0">
            <a:spAutoFit/>
          </a:bodyPr>
          <a:lstStyle/>
          <a:p>
            <a:pPr algn="l"/>
            <a:r>
              <a:rPr lang="en-US" sz="2200" dirty="0"/>
              <a:t>Upload and download data in an Azure Storage account</a:t>
            </a:r>
          </a:p>
        </p:txBody>
      </p:sp>
    </p:spTree>
    <p:extLst>
      <p:ext uri="{BB962C8B-B14F-4D97-AF65-F5344CB8AC3E}">
        <p14:creationId xmlns:p14="http://schemas.microsoft.com/office/powerpoint/2010/main" val="352188928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821A-9D54-4997-8294-7BAF0239F975}"/>
              </a:ext>
            </a:extLst>
          </p:cNvPr>
          <p:cNvSpPr>
            <a:spLocks noGrp="1"/>
          </p:cNvSpPr>
          <p:nvPr>
            <p:ph type="title"/>
          </p:nvPr>
        </p:nvSpPr>
        <p:spPr/>
        <p:txBody>
          <a:bodyPr/>
          <a:lstStyle/>
          <a:p>
            <a:r>
              <a:rPr lang="en-US" dirty="0"/>
              <a:t>Cosmos DB APIs</a:t>
            </a:r>
          </a:p>
        </p:txBody>
      </p:sp>
      <p:grpSp>
        <p:nvGrpSpPr>
          <p:cNvPr id="9" name="Group 8" descr="Graphic of Working with documents programmatically">
            <a:extLst>
              <a:ext uri="{FF2B5EF4-FFF2-40B4-BE49-F238E27FC236}">
                <a16:creationId xmlns:a16="http://schemas.microsoft.com/office/drawing/2014/main" id="{9552DD2F-CDCD-4A38-806D-283A3931C18A}"/>
              </a:ext>
              <a:ext uri="{C183D7F6-B498-43B3-948B-1728B52AA6E4}">
                <adec:decorative xmlns:adec="http://schemas.microsoft.com/office/drawing/2017/decorative" val="0"/>
              </a:ext>
            </a:extLst>
          </p:cNvPr>
          <p:cNvGrpSpPr/>
          <p:nvPr/>
        </p:nvGrpSpPr>
        <p:grpSpPr>
          <a:xfrm>
            <a:off x="749381" y="1363260"/>
            <a:ext cx="10231623" cy="4131481"/>
            <a:chOff x="764407" y="1390100"/>
            <a:chExt cx="10436786" cy="4214323"/>
          </a:xfrm>
        </p:grpSpPr>
        <p:sp>
          <p:nvSpPr>
            <p:cNvPr id="21" name="TextBox 20">
              <a:extLst>
                <a:ext uri="{FF2B5EF4-FFF2-40B4-BE49-F238E27FC236}">
                  <a16:creationId xmlns:a16="http://schemas.microsoft.com/office/drawing/2014/main" id="{A2DDE49D-ECAD-4F5D-8B45-225B34EADBCD}"/>
                </a:ext>
              </a:extLst>
            </p:cNvPr>
            <p:cNvSpPr txBox="1">
              <a:spLocks noChangeAspect="1"/>
            </p:cNvSpPr>
            <p:nvPr/>
          </p:nvSpPr>
          <p:spPr>
            <a:xfrm>
              <a:off x="764407" y="1390100"/>
              <a:ext cx="2331839" cy="2331839"/>
            </a:xfrm>
            <a:prstGeom prst="ellipse">
              <a:avLst/>
            </a:prstGeom>
            <a:solidFill>
              <a:srgbClr val="243A5E"/>
            </a:solidFill>
            <a:ln w="19050">
              <a:solidFill>
                <a:schemeClr val="bg1"/>
              </a:solidFill>
            </a:ln>
          </p:spPr>
          <p:txBody>
            <a:bodyPr wrap="none" lIns="0" tIns="0" rIns="0" bIns="0" rtlCol="0" anchor="ctr" anchorCtr="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bold"/>
                  <a:ea typeface="Segoe UI" panose="020B0502040204020203" pitchFamily="34" charset="0"/>
                  <a:cs typeface="Segoe UI Semibold" panose="020B0702040204020203" pitchFamily="34" charset="0"/>
                </a:rPr>
                <a:t>SQL API</a:t>
              </a:r>
            </a:p>
          </p:txBody>
        </p:sp>
        <p:sp>
          <p:nvSpPr>
            <p:cNvPr id="23" name="TextBox 22">
              <a:extLst>
                <a:ext uri="{FF2B5EF4-FFF2-40B4-BE49-F238E27FC236}">
                  <a16:creationId xmlns:a16="http://schemas.microsoft.com/office/drawing/2014/main" id="{BD79DD89-352F-46F0-8425-234AB83FF225}"/>
                </a:ext>
              </a:extLst>
            </p:cNvPr>
            <p:cNvSpPr txBox="1">
              <a:spLocks noChangeAspect="1"/>
            </p:cNvSpPr>
            <p:nvPr/>
          </p:nvSpPr>
          <p:spPr>
            <a:xfrm>
              <a:off x="2790644" y="3272584"/>
              <a:ext cx="2331839" cy="2331839"/>
            </a:xfrm>
            <a:prstGeom prst="ellipse">
              <a:avLst/>
            </a:prstGeom>
            <a:solidFill>
              <a:srgbClr val="243A5E"/>
            </a:solidFill>
            <a:ln w="19050">
              <a:solidFill>
                <a:schemeClr val="bg1"/>
              </a:solidFill>
            </a:ln>
          </p:spPr>
          <p:txBody>
            <a:bodyPr wrap="none" lIns="0" tIns="0" rIns="0" bIns="0" rtlCol="0" anchor="ctr" anchorCtr="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bold"/>
                  <a:ea typeface="Segoe UI" panose="020B0502040204020203" pitchFamily="34" charset="0"/>
                  <a:cs typeface="Segoe UI Semibold" panose="020B0702040204020203" pitchFamily="34" charset="0"/>
                </a:rPr>
                <a:t>Gremlin API</a:t>
              </a:r>
            </a:p>
          </p:txBody>
        </p:sp>
        <p:sp>
          <p:nvSpPr>
            <p:cNvPr id="24" name="TextBox 23">
              <a:extLst>
                <a:ext uri="{FF2B5EF4-FFF2-40B4-BE49-F238E27FC236}">
                  <a16:creationId xmlns:a16="http://schemas.microsoft.com/office/drawing/2014/main" id="{595F771B-1934-46F2-A12E-D9FB2D1D0A6B}"/>
                </a:ext>
              </a:extLst>
            </p:cNvPr>
            <p:cNvSpPr txBox="1">
              <a:spLocks noChangeAspect="1"/>
            </p:cNvSpPr>
            <p:nvPr/>
          </p:nvSpPr>
          <p:spPr>
            <a:xfrm>
              <a:off x="4816881" y="1390100"/>
              <a:ext cx="2331839" cy="2331839"/>
            </a:xfrm>
            <a:prstGeom prst="ellipse">
              <a:avLst/>
            </a:prstGeom>
            <a:solidFill>
              <a:srgbClr val="243A5E"/>
            </a:solidFill>
            <a:ln w="19050">
              <a:solidFill>
                <a:schemeClr val="bg1"/>
              </a:solidFill>
            </a:ln>
          </p:spPr>
          <p:txBody>
            <a:bodyPr wrap="none" lIns="0" tIns="0" rIns="0" bIns="0" rtlCol="0" anchor="ctr" anchorCtr="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bold"/>
                  <a:ea typeface="Segoe UI" panose="020B0502040204020203" pitchFamily="34" charset="0"/>
                  <a:cs typeface="Segoe UI Semibold" panose="020B0702040204020203" pitchFamily="34" charset="0"/>
                </a:rPr>
                <a:t>MongoDB API</a:t>
              </a:r>
            </a:p>
          </p:txBody>
        </p:sp>
        <p:sp>
          <p:nvSpPr>
            <p:cNvPr id="25" name="TextBox 24">
              <a:extLst>
                <a:ext uri="{FF2B5EF4-FFF2-40B4-BE49-F238E27FC236}">
                  <a16:creationId xmlns:a16="http://schemas.microsoft.com/office/drawing/2014/main" id="{A6336B16-1D9F-4A14-8A12-C01B176E566F}"/>
                </a:ext>
              </a:extLst>
            </p:cNvPr>
            <p:cNvSpPr txBox="1">
              <a:spLocks noChangeAspect="1"/>
            </p:cNvSpPr>
            <p:nvPr/>
          </p:nvSpPr>
          <p:spPr>
            <a:xfrm>
              <a:off x="6843118" y="3272584"/>
              <a:ext cx="2331839" cy="2331839"/>
            </a:xfrm>
            <a:prstGeom prst="ellipse">
              <a:avLst/>
            </a:prstGeom>
            <a:solidFill>
              <a:srgbClr val="243A5E"/>
            </a:solidFill>
            <a:ln w="19050">
              <a:solidFill>
                <a:schemeClr val="bg1"/>
              </a:solidFill>
            </a:ln>
          </p:spPr>
          <p:txBody>
            <a:bodyPr wrap="none" lIns="0" tIns="0" rIns="0" bIns="0" rtlCol="0" anchor="ctr" anchorCtr="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bold"/>
                  <a:ea typeface="Segoe UI" panose="020B0502040204020203" pitchFamily="34" charset="0"/>
                  <a:cs typeface="Segoe UI Semibold" panose="020B0702040204020203" pitchFamily="34" charset="0"/>
                </a:rPr>
                <a:t>Table API</a:t>
              </a:r>
            </a:p>
          </p:txBody>
        </p:sp>
        <p:sp>
          <p:nvSpPr>
            <p:cNvPr id="26" name="TextBox 25">
              <a:extLst>
                <a:ext uri="{FF2B5EF4-FFF2-40B4-BE49-F238E27FC236}">
                  <a16:creationId xmlns:a16="http://schemas.microsoft.com/office/drawing/2014/main" id="{6B2A4915-25E8-4871-B9EC-73DF76CB3F41}"/>
                </a:ext>
              </a:extLst>
            </p:cNvPr>
            <p:cNvSpPr txBox="1">
              <a:spLocks noChangeAspect="1"/>
            </p:cNvSpPr>
            <p:nvPr/>
          </p:nvSpPr>
          <p:spPr>
            <a:xfrm>
              <a:off x="8869354" y="1390100"/>
              <a:ext cx="2331839" cy="2331839"/>
            </a:xfrm>
            <a:prstGeom prst="ellipse">
              <a:avLst/>
            </a:prstGeom>
            <a:solidFill>
              <a:srgbClr val="243A5E"/>
            </a:solidFill>
            <a:ln w="19050">
              <a:solidFill>
                <a:schemeClr val="bg1"/>
              </a:solidFill>
            </a:ln>
          </p:spPr>
          <p:txBody>
            <a:bodyPr wrap="none" lIns="0" tIns="0" rIns="0" bIns="0" rtlCol="0" anchor="ctr" anchorCtr="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bold"/>
                  <a:ea typeface="Segoe UI" panose="020B0502040204020203" pitchFamily="34" charset="0"/>
                  <a:cs typeface="Segoe UI Semibold" panose="020B0702040204020203" pitchFamily="34" charset="0"/>
                </a:rPr>
                <a:t>Cassandra API</a:t>
              </a:r>
            </a:p>
          </p:txBody>
        </p:sp>
      </p:grpSp>
    </p:spTree>
    <p:extLst>
      <p:ext uri="{BB962C8B-B14F-4D97-AF65-F5344CB8AC3E}">
        <p14:creationId xmlns:p14="http://schemas.microsoft.com/office/powerpoint/2010/main" val="139214801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Configure consistency</a:t>
            </a:r>
          </a:p>
        </p:txBody>
      </p:sp>
      <p:sp>
        <p:nvSpPr>
          <p:cNvPr id="5" name="Text Placeholder 3">
            <a:extLst>
              <a:ext uri="{FF2B5EF4-FFF2-40B4-BE49-F238E27FC236}">
                <a16:creationId xmlns:a16="http://schemas.microsoft.com/office/drawing/2014/main" id="{C13E881D-3295-40F7-93F4-1B4599A73BEA}"/>
              </a:ext>
            </a:extLst>
          </p:cNvPr>
          <p:cNvSpPr>
            <a:spLocks noGrp="1"/>
          </p:cNvSpPr>
          <p:nvPr>
            <p:ph type="body" sz="quarter" idx="10"/>
          </p:nvPr>
        </p:nvSpPr>
        <p:spPr>
          <a:xfrm>
            <a:off x="418644" y="1456898"/>
            <a:ext cx="6410781" cy="1538883"/>
          </a:xfrm>
        </p:spPr>
        <p:txBody>
          <a:bodyPr/>
          <a:lstStyle/>
          <a:p>
            <a:pPr>
              <a:lnSpc>
                <a:spcPct val="100000"/>
              </a:lnSpc>
              <a:spcBef>
                <a:spcPts val="600"/>
              </a:spcBef>
              <a:spcAft>
                <a:spcPts val="600"/>
              </a:spcAft>
            </a:pPr>
            <a:r>
              <a:rPr lang="en-US" dirty="0"/>
              <a:t>Within a single region, Cosmos DB uses a cluster of servers. This approach helps to improve scalability and availability. A copy of all data is held in each server in the cluster. This video explains how this works, and the effects it can have on consistency</a:t>
            </a:r>
          </a:p>
        </p:txBody>
      </p:sp>
      <p:pic>
        <p:nvPicPr>
          <p:cNvPr id="8" name="Picture Placeholder 7" descr="Video explaining how data is written to multiple servers asynchronously">
            <a:hlinkClick r:id="rId3"/>
            <a:extLst>
              <a:ext uri="{FF2B5EF4-FFF2-40B4-BE49-F238E27FC236}">
                <a16:creationId xmlns:a16="http://schemas.microsoft.com/office/drawing/2014/main" id="{76C6E50D-3516-45C6-8E4E-1AB9346635E7}"/>
              </a:ext>
            </a:extLst>
          </p:cNvPr>
          <p:cNvPicPr>
            <a:picLocks noGrp="1" noChangeAspect="1"/>
          </p:cNvPicPr>
          <p:nvPr>
            <p:ph type="pic" sz="quarter" idx="12"/>
          </p:nvPr>
        </p:nvPicPr>
        <p:blipFill rotWithShape="1">
          <a:blip r:embed="rId4"/>
          <a:srcRect l="11663" r="11663"/>
          <a:stretch/>
        </p:blipFill>
        <p:spPr>
          <a:xfrm>
            <a:off x="7277100" y="1674210"/>
            <a:ext cx="4914900" cy="3613150"/>
          </a:xfrm>
        </p:spPr>
      </p:pic>
    </p:spTree>
    <p:extLst>
      <p:ext uri="{BB962C8B-B14F-4D97-AF65-F5344CB8AC3E}">
        <p14:creationId xmlns:p14="http://schemas.microsoft.com/office/powerpoint/2010/main" val="100806396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D02C-3296-4DF7-A15E-CC78B1DA2E61}"/>
              </a:ext>
            </a:extLst>
          </p:cNvPr>
          <p:cNvSpPr>
            <a:spLocks noGrp="1"/>
          </p:cNvSpPr>
          <p:nvPr>
            <p:ph type="title"/>
          </p:nvPr>
        </p:nvSpPr>
        <p:spPr/>
        <p:txBody>
          <a:bodyPr/>
          <a:lstStyle/>
          <a:p>
            <a:r>
              <a:rPr lang="en-US" dirty="0"/>
              <a:t>Consistency in Azure Cosmos DB</a:t>
            </a:r>
          </a:p>
        </p:txBody>
      </p:sp>
      <p:pic>
        <p:nvPicPr>
          <p:cNvPr id="4098" name="Picture 2" descr="Image of the Default consistency page for a Cosmos DB account in the Azure portal">
            <a:extLst>
              <a:ext uri="{FF2B5EF4-FFF2-40B4-BE49-F238E27FC236}">
                <a16:creationId xmlns:a16="http://schemas.microsoft.com/office/drawing/2014/main" id="{7DE18BA4-FB59-4985-B1B6-3FEBB1A07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774" y="1204006"/>
            <a:ext cx="8314451" cy="444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61353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821A-9D54-4997-8294-7BAF0239F975}"/>
              </a:ext>
            </a:extLst>
          </p:cNvPr>
          <p:cNvSpPr>
            <a:spLocks noGrp="1"/>
          </p:cNvSpPr>
          <p:nvPr>
            <p:ph type="title"/>
          </p:nvPr>
        </p:nvSpPr>
        <p:spPr/>
        <p:txBody>
          <a:bodyPr/>
          <a:lstStyle/>
          <a:p>
            <a:r>
              <a:rPr lang="en-US" dirty="0">
                <a:cs typeface="Segoe UI"/>
              </a:rPr>
              <a:t>Query Azure Cosmos DB</a:t>
            </a:r>
            <a:endParaRPr lang="en-US" dirty="0"/>
          </a:p>
        </p:txBody>
      </p:sp>
      <p:sp>
        <p:nvSpPr>
          <p:cNvPr id="4" name="Rectangle 3">
            <a:extLst>
              <a:ext uri="{FF2B5EF4-FFF2-40B4-BE49-F238E27FC236}">
                <a16:creationId xmlns:a16="http://schemas.microsoft.com/office/drawing/2014/main" id="{2FE8FC84-FB72-46CE-857A-18AABC1EAEB8}"/>
              </a:ext>
            </a:extLst>
          </p:cNvPr>
          <p:cNvSpPr/>
          <p:nvPr/>
        </p:nvSpPr>
        <p:spPr>
          <a:xfrm>
            <a:off x="429537" y="1457325"/>
            <a:ext cx="5602655" cy="5566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37141" tIns="91427" rIns="137141" bIns="91427" anchor="ctr">
            <a:noAutofit/>
          </a:bodyPr>
          <a:lstStyle/>
          <a:p>
            <a:pPr defTabSz="932563">
              <a:spcAft>
                <a:spcPts val="1200"/>
              </a:spcAft>
              <a:defRPr/>
            </a:pPr>
            <a:r>
              <a:rPr lang="en-US" sz="2353" kern="0" dirty="0"/>
              <a:t>Aggregation Function Basics</a:t>
            </a:r>
          </a:p>
        </p:txBody>
      </p:sp>
      <p:sp>
        <p:nvSpPr>
          <p:cNvPr id="6" name="Rectangle 5">
            <a:extLst>
              <a:ext uri="{FF2B5EF4-FFF2-40B4-BE49-F238E27FC236}">
                <a16:creationId xmlns:a16="http://schemas.microsoft.com/office/drawing/2014/main" id="{74CA6D76-C3A3-4420-91E3-D14D910CEDD0}"/>
              </a:ext>
            </a:extLst>
          </p:cNvPr>
          <p:cNvSpPr/>
          <p:nvPr/>
        </p:nvSpPr>
        <p:spPr>
          <a:xfrm>
            <a:off x="427843" y="1457325"/>
            <a:ext cx="5604350" cy="3943350"/>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37141" tIns="627497" rIns="137141" bIns="91427">
            <a:noAutofit/>
          </a:bodyPr>
          <a:lstStyle/>
          <a:p>
            <a:pPr defTabSz="932563">
              <a:spcAft>
                <a:spcPts val="600"/>
              </a:spcAft>
              <a:defRPr/>
            </a:pPr>
            <a:r>
              <a:rPr lang="en-US" sz="1730" kern="0" dirty="0">
                <a:latin typeface="Consolas" panose="020B0609020204030204" pitchFamily="49" charset="0"/>
              </a:rPr>
              <a:t>COUNT( &lt;fields_to_count&gt; )</a:t>
            </a:r>
          </a:p>
          <a:p>
            <a:pPr defTabSz="932563">
              <a:spcAft>
                <a:spcPts val="600"/>
              </a:spcAft>
              <a:defRPr/>
            </a:pPr>
            <a:r>
              <a:rPr lang="en-US" sz="1730" kern="0" dirty="0">
                <a:latin typeface="Consolas" panose="020B0609020204030204" pitchFamily="49" charset="0"/>
              </a:rPr>
              <a:t>SUM( &lt;numeric_fields&gt; )</a:t>
            </a:r>
          </a:p>
          <a:p>
            <a:pPr defTabSz="932563">
              <a:spcAft>
                <a:spcPts val="600"/>
              </a:spcAft>
              <a:defRPr/>
            </a:pPr>
            <a:r>
              <a:rPr lang="en-US" sz="1730" kern="0" dirty="0">
                <a:latin typeface="Consolas" panose="020B0609020204030204" pitchFamily="49" charset="0"/>
              </a:rPr>
              <a:t>AVG( &lt;numeric_fields&gt; )</a:t>
            </a:r>
          </a:p>
          <a:p>
            <a:pPr defTabSz="932563">
              <a:spcAft>
                <a:spcPts val="600"/>
              </a:spcAft>
              <a:defRPr/>
            </a:pPr>
            <a:r>
              <a:rPr lang="en-US" sz="1730" kern="0" dirty="0">
                <a:latin typeface="Consolas" panose="020B0609020204030204" pitchFamily="49" charset="0"/>
              </a:rPr>
              <a:t>MAX( &lt;numeric_fields&gt; )</a:t>
            </a:r>
          </a:p>
          <a:p>
            <a:pPr defTabSz="932563">
              <a:spcAft>
                <a:spcPts val="600"/>
              </a:spcAft>
              <a:defRPr/>
            </a:pPr>
            <a:r>
              <a:rPr lang="en-US" sz="1730" kern="0" dirty="0">
                <a:latin typeface="Consolas" panose="020B0609020204030204" pitchFamily="49" charset="0"/>
              </a:rPr>
              <a:t>MIN( &lt;numeric_fields&gt; )</a:t>
            </a:r>
          </a:p>
          <a:p>
            <a:pPr defTabSz="932563">
              <a:spcAft>
                <a:spcPts val="600"/>
              </a:spcAft>
              <a:defRPr/>
            </a:pPr>
            <a:endParaRPr lang="en-US" sz="1730" kern="0" dirty="0">
              <a:latin typeface="Consolas" panose="020B0609020204030204" pitchFamily="49" charset="0"/>
            </a:endParaRPr>
          </a:p>
        </p:txBody>
      </p:sp>
      <p:sp>
        <p:nvSpPr>
          <p:cNvPr id="8" name="Rectangle 7">
            <a:extLst>
              <a:ext uri="{FF2B5EF4-FFF2-40B4-BE49-F238E27FC236}">
                <a16:creationId xmlns:a16="http://schemas.microsoft.com/office/drawing/2014/main" id="{5B3ECD4A-000B-4660-B6AA-BAF536D0767B}"/>
              </a:ext>
            </a:extLst>
          </p:cNvPr>
          <p:cNvSpPr/>
          <p:nvPr/>
        </p:nvSpPr>
        <p:spPr>
          <a:xfrm>
            <a:off x="6171601" y="1457325"/>
            <a:ext cx="5602655" cy="5566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ajor"/>
        </p:style>
        <p:txBody>
          <a:bodyPr wrap="square" lIns="137141" tIns="91427" rIns="137141" bIns="91427" anchor="ctr">
            <a:noAutofit/>
          </a:bodyPr>
          <a:lstStyle/>
          <a:p>
            <a:pPr defTabSz="932563">
              <a:spcAft>
                <a:spcPts val="1200"/>
              </a:spcAft>
              <a:defRPr/>
            </a:pPr>
            <a:r>
              <a:rPr lang="en-US" sz="2353" kern="0" dirty="0"/>
              <a:t>SQL API examples</a:t>
            </a:r>
          </a:p>
        </p:txBody>
      </p:sp>
      <p:sp>
        <p:nvSpPr>
          <p:cNvPr id="10" name="Rectangle 9">
            <a:extLst>
              <a:ext uri="{FF2B5EF4-FFF2-40B4-BE49-F238E27FC236}">
                <a16:creationId xmlns:a16="http://schemas.microsoft.com/office/drawing/2014/main" id="{A1AAFF72-D355-4A74-9260-8B0F8F57BF92}"/>
              </a:ext>
            </a:extLst>
          </p:cNvPr>
          <p:cNvSpPr/>
          <p:nvPr/>
        </p:nvSpPr>
        <p:spPr>
          <a:xfrm>
            <a:off x="6171602" y="1457325"/>
            <a:ext cx="5604350" cy="3943350"/>
          </a:xfrm>
          <a:prstGeom prst="rect">
            <a:avLst/>
          </a:prstGeom>
          <a:noFill/>
          <a:ln w="19050">
            <a:solidFill>
              <a:schemeClr val="tx2"/>
            </a:solidFill>
          </a:ln>
        </p:spPr>
        <p:style>
          <a:lnRef idx="0">
            <a:scrgbClr r="0" g="0" b="0"/>
          </a:lnRef>
          <a:fillRef idx="0">
            <a:scrgbClr r="0" g="0" b="0"/>
          </a:fillRef>
          <a:effectRef idx="0">
            <a:scrgbClr r="0" g="0" b="0"/>
          </a:effectRef>
          <a:fontRef idx="major"/>
        </p:style>
        <p:txBody>
          <a:bodyPr wrap="square" lIns="137141" tIns="627497" rIns="137141" bIns="91427" anchor="t">
            <a:noAutofit/>
          </a:bodyPr>
          <a:lstStyle/>
          <a:p>
            <a:pPr defTabSz="932563">
              <a:defRPr/>
            </a:pPr>
            <a:r>
              <a:rPr lang="en-US" sz="1730" kern="0" dirty="0">
                <a:latin typeface="Consolas" panose="020B0609020204030204" pitchFamily="49" charset="0"/>
              </a:rPr>
              <a:t>SELECT COUNT(*) </a:t>
            </a:r>
            <a:r>
              <a:rPr lang="en-US" sz="1700" kern="0" dirty="0">
                <a:latin typeface="Consolas"/>
              </a:rPr>
              <a:t>FROM Products p </a:t>
            </a:r>
          </a:p>
          <a:p>
            <a:pPr defTabSz="932563">
              <a:defRPr/>
            </a:pPr>
            <a:endParaRPr lang="en-US" sz="1700" kern="0" dirty="0">
              <a:latin typeface="Consolas"/>
            </a:endParaRPr>
          </a:p>
          <a:p>
            <a:pPr defTabSz="932563">
              <a:spcAft>
                <a:spcPts val="1200"/>
              </a:spcAft>
              <a:defRPr/>
            </a:pPr>
            <a:r>
              <a:rPr lang="en-US" sz="1730" kern="0" dirty="0">
                <a:latin typeface="Consolas" panose="020B0609020204030204" pitchFamily="49" charset="0"/>
              </a:rPr>
              <a:t>SELECT SUM(p.quantity) FROM Products p </a:t>
            </a:r>
          </a:p>
          <a:p>
            <a:pPr defTabSz="932563">
              <a:spcAft>
                <a:spcPts val="1200"/>
              </a:spcAft>
              <a:defRPr/>
            </a:pPr>
            <a:r>
              <a:rPr lang="en-US" sz="1730" kern="0" dirty="0">
                <a:latin typeface="Consolas" panose="020B0609020204030204" pitchFamily="49" charset="0"/>
              </a:rPr>
              <a:t>WHERE p.expired = 0</a:t>
            </a:r>
          </a:p>
          <a:p>
            <a:pPr defTabSz="932563">
              <a:defRPr/>
            </a:pPr>
            <a:r>
              <a:rPr lang="en-US" altLang="en-US" sz="1730" kern="0" dirty="0">
                <a:latin typeface="Consolas" panose="020B0609020204030204" pitchFamily="49" charset="0"/>
              </a:rPr>
              <a:t>SELECT AVG(p.price) AS ‘Average Price’ </a:t>
            </a:r>
          </a:p>
          <a:p>
            <a:pPr defTabSz="932563">
              <a:defRPr/>
            </a:pPr>
            <a:r>
              <a:rPr lang="en-US" altLang="en-US" sz="1730" kern="0" dirty="0">
                <a:latin typeface="Consolas" panose="020B0609020204030204" pitchFamily="49" charset="0"/>
              </a:rPr>
              <a:t>FROM Products p </a:t>
            </a:r>
          </a:p>
          <a:p>
            <a:pPr defTabSz="932563">
              <a:defRPr/>
            </a:pPr>
            <a:endParaRPr lang="en-US" altLang="en-US" sz="1730" kern="0" dirty="0">
              <a:latin typeface="Consolas" panose="020B0609020204030204" pitchFamily="49" charset="0"/>
            </a:endParaRPr>
          </a:p>
          <a:p>
            <a:pPr defTabSz="932563">
              <a:defRPr/>
            </a:pPr>
            <a:r>
              <a:rPr lang="en-US" altLang="en-US" sz="1730" kern="0" dirty="0">
                <a:latin typeface="Consolas" panose="020B0609020204030204" pitchFamily="49" charset="0"/>
              </a:rPr>
              <a:t>SELECT p1.ID, p.Name, p1.Description, p1.Price FROM Products p1 </a:t>
            </a:r>
          </a:p>
          <a:p>
            <a:pPr defTabSz="932563">
              <a:defRPr/>
            </a:pPr>
            <a:r>
              <a:rPr lang="en-US" altLang="en-US" sz="1730" kern="0" dirty="0">
                <a:latin typeface="Consolas" panose="020B0609020204030204" pitchFamily="49" charset="0"/>
              </a:rPr>
              <a:t>WHERE p1.Price = (SELECT MIN(p2.Price) FROM Product p2)</a:t>
            </a:r>
          </a:p>
        </p:txBody>
      </p:sp>
    </p:spTree>
    <p:extLst>
      <p:ext uri="{BB962C8B-B14F-4D97-AF65-F5344CB8AC3E}">
        <p14:creationId xmlns:p14="http://schemas.microsoft.com/office/powerpoint/2010/main" val="375830235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E0F6-75B0-4FEF-A4B1-627D5365B0FF}"/>
              </a:ext>
            </a:extLst>
          </p:cNvPr>
          <p:cNvSpPr>
            <a:spLocks noGrp="1"/>
          </p:cNvSpPr>
          <p:nvPr>
            <p:ph type="title"/>
          </p:nvPr>
        </p:nvSpPr>
        <p:spPr/>
        <p:txBody>
          <a:bodyPr/>
          <a:lstStyle/>
          <a:p>
            <a:r>
              <a:rPr lang="en-US" dirty="0"/>
              <a:t>Lab: Upload, download, and query data in a non-relational data store</a:t>
            </a:r>
          </a:p>
        </p:txBody>
      </p:sp>
      <p:pic>
        <p:nvPicPr>
          <p:cNvPr id="2" name="Picture 1" descr="Icon of an arrow pointing down to a rectangular shape">
            <a:extLst>
              <a:ext uri="{FF2B5EF4-FFF2-40B4-BE49-F238E27FC236}">
                <a16:creationId xmlns:a16="http://schemas.microsoft.com/office/drawing/2014/main" id="{AC2F458A-183B-4FA9-A585-CAA7FF1D486F}"/>
              </a:ext>
            </a:extLst>
          </p:cNvPr>
          <p:cNvPicPr>
            <a:picLocks noChangeAspect="1"/>
          </p:cNvPicPr>
          <p:nvPr/>
        </p:nvPicPr>
        <p:blipFill>
          <a:blip r:embed="rId3"/>
          <a:stretch>
            <a:fillRect/>
          </a:stretch>
        </p:blipFill>
        <p:spPr>
          <a:xfrm>
            <a:off x="419101" y="1597276"/>
            <a:ext cx="888007" cy="888007"/>
          </a:xfrm>
          <a:prstGeom prst="rect">
            <a:avLst/>
          </a:prstGeom>
        </p:spPr>
      </p:pic>
      <p:sp>
        <p:nvSpPr>
          <p:cNvPr id="11" name="Text Placeholder 10">
            <a:extLst>
              <a:ext uri="{FF2B5EF4-FFF2-40B4-BE49-F238E27FC236}">
                <a16:creationId xmlns:a16="http://schemas.microsoft.com/office/drawing/2014/main" id="{652A13B3-6A28-441B-9734-5053EC6304FC}"/>
              </a:ext>
            </a:extLst>
          </p:cNvPr>
          <p:cNvSpPr txBox="1">
            <a:spLocks noGrp="1"/>
          </p:cNvSpPr>
          <p:nvPr>
            <p:ph type="body" sz="quarter" idx="11"/>
          </p:nvPr>
        </p:nvSpPr>
        <p:spPr>
          <a:xfrm>
            <a:off x="1602658" y="1702726"/>
            <a:ext cx="10170700" cy="677108"/>
          </a:xfrm>
          <a:prstGeom prst="rect">
            <a:avLst/>
          </a:prstGeom>
          <a:noFill/>
        </p:spPr>
        <p:txBody>
          <a:bodyPr wrap="square" lIns="0" tIns="0" rIns="0" bIns="0" rtlCol="0">
            <a:spAutoFit/>
          </a:bodyPr>
          <a:lstStyle/>
          <a:p>
            <a:pPr>
              <a:lnSpc>
                <a:spcPct val="100000"/>
              </a:lnSpc>
            </a:pPr>
            <a:r>
              <a:rPr lang="en-US" sz="2200" dirty="0"/>
              <a:t>Go to the exercise</a:t>
            </a:r>
            <a:r>
              <a:rPr lang="en-US" sz="2200" b="1" dirty="0"/>
              <a:t> </a:t>
            </a:r>
            <a:r>
              <a:rPr lang="en-US" sz="2200" b="1" dirty="0">
                <a:latin typeface="+mj-lt"/>
              </a:rPr>
              <a:t>Upload, download, and query data in a non-relational data store </a:t>
            </a:r>
            <a:r>
              <a:rPr lang="en-US" sz="2200" dirty="0"/>
              <a:t>module on Microsoft Learn, and follow the instructions in the module</a:t>
            </a:r>
          </a:p>
        </p:txBody>
      </p:sp>
    </p:spTree>
    <p:extLst>
      <p:ext uri="{BB962C8B-B14F-4D97-AF65-F5344CB8AC3E}">
        <p14:creationId xmlns:p14="http://schemas.microsoft.com/office/powerpoint/2010/main" val="28105868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C82212-6B6D-44D9-B0BC-778408D499E1}"/>
              </a:ext>
            </a:extLst>
          </p:cNvPr>
          <p:cNvSpPr txBox="1">
            <a:spLocks noGrp="1"/>
          </p:cNvSpPr>
          <p:nvPr>
            <p:ph type="title" idx="4294967295"/>
          </p:nvPr>
        </p:nvSpPr>
        <p:spPr>
          <a:xfrm>
            <a:off x="0" y="-461665"/>
            <a:ext cx="6572250" cy="4616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chemeClr val="bg1"/>
                </a:solidFill>
                <a:effectLst/>
                <a:uLnTx/>
                <a:uFillTx/>
                <a:latin typeface="+mj-lt"/>
                <a:ea typeface="+mn-ea"/>
                <a:cs typeface="+mn-cs"/>
              </a:rPr>
              <a:t>Closing slide</a:t>
            </a:r>
          </a:p>
        </p:txBody>
      </p:sp>
    </p:spTree>
    <p:extLst>
      <p:ext uri="{BB962C8B-B14F-4D97-AF65-F5344CB8AC3E}">
        <p14:creationId xmlns:p14="http://schemas.microsoft.com/office/powerpoint/2010/main" val="329101302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it-IT" dirty="0"/>
              <a:t>Module 4: </a:t>
            </a:r>
            <a:r>
              <a:rPr lang="en-US" dirty="0"/>
              <a:t>Explore modern data warehouse analytics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6A48-E845-4926-AA48-DFB04426439F}"/>
              </a:ext>
            </a:extLst>
          </p:cNvPr>
          <p:cNvSpPr>
            <a:spLocks noGrp="1"/>
          </p:cNvSpPr>
          <p:nvPr>
            <p:ph type="title"/>
          </p:nvPr>
        </p:nvSpPr>
        <p:spPr/>
        <p:txBody>
          <a:bodyPr/>
          <a:lstStyle/>
          <a:p>
            <a:r>
              <a:rPr lang="en-US" dirty="0"/>
              <a:t>Transactional workloads</a:t>
            </a:r>
          </a:p>
        </p:txBody>
      </p:sp>
      <p:sp>
        <p:nvSpPr>
          <p:cNvPr id="3" name="TextBox 2">
            <a:extLst>
              <a:ext uri="{FF2B5EF4-FFF2-40B4-BE49-F238E27FC236}">
                <a16:creationId xmlns:a16="http://schemas.microsoft.com/office/drawing/2014/main" id="{FED49624-9904-4E9F-9011-1F702D817215}"/>
              </a:ext>
            </a:extLst>
          </p:cNvPr>
          <p:cNvSpPr txBox="1"/>
          <p:nvPr/>
        </p:nvSpPr>
        <p:spPr>
          <a:xfrm>
            <a:off x="488950" y="1333500"/>
            <a:ext cx="11099800" cy="1034129"/>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Transactional data is information that tracks the interactions related to an organization's activities. </a:t>
            </a:r>
          </a:p>
        </p:txBody>
      </p:sp>
      <p:sp>
        <p:nvSpPr>
          <p:cNvPr id="30" name="TextBox 29">
            <a:extLst>
              <a:ext uri="{FF2B5EF4-FFF2-40B4-BE49-F238E27FC236}">
                <a16:creationId xmlns:a16="http://schemas.microsoft.com/office/drawing/2014/main" id="{1AA14D06-5F46-43E5-A6BB-44B46A06706E}"/>
              </a:ext>
            </a:extLst>
          </p:cNvPr>
          <p:cNvSpPr txBox="1"/>
          <p:nvPr/>
        </p:nvSpPr>
        <p:spPr>
          <a:xfrm>
            <a:off x="418643" y="2367629"/>
            <a:ext cx="7309164" cy="3277820"/>
          </a:xfrm>
          <a:prstGeom prst="rect">
            <a:avLst/>
          </a:prstGeom>
          <a:noFill/>
        </p:spPr>
        <p:txBody>
          <a:bodyPr wrap="square">
            <a:spAutoFit/>
          </a:bodyPr>
          <a:lstStyle/>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Atomicity</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 each transaction is treated as a single unit, which success completely or fails completely. </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Consistency</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 transactions can only take the data in the database from one valid state to another.</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Isolation</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 concurrent execution of transactions leave the database in the same state. </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Durability</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 once a transaction has been committed, it will remain committed. </a:t>
            </a:r>
          </a:p>
        </p:txBody>
      </p:sp>
      <p:grpSp>
        <p:nvGrpSpPr>
          <p:cNvPr id="71" name="Group 70">
            <a:extLst>
              <a:ext uri="{FF2B5EF4-FFF2-40B4-BE49-F238E27FC236}">
                <a16:creationId xmlns:a16="http://schemas.microsoft.com/office/drawing/2014/main" id="{AE4ACA6C-801A-42CB-9079-1878CC22154B}"/>
              </a:ext>
              <a:ext uri="{C183D7F6-B498-43B3-948B-1728B52AA6E4}">
                <adec:decorative xmlns:adec="http://schemas.microsoft.com/office/drawing/2017/decorative" val="1"/>
              </a:ext>
            </a:extLst>
          </p:cNvPr>
          <p:cNvGrpSpPr/>
          <p:nvPr/>
        </p:nvGrpSpPr>
        <p:grpSpPr>
          <a:xfrm>
            <a:off x="7850095" y="2290468"/>
            <a:ext cx="4048151" cy="3354981"/>
            <a:chOff x="7818345" y="1993899"/>
            <a:chExt cx="4048151" cy="3354981"/>
          </a:xfrm>
        </p:grpSpPr>
        <p:pic>
          <p:nvPicPr>
            <p:cNvPr id="12" name="Graphic 11" descr="Bank check">
              <a:extLst>
                <a:ext uri="{FF2B5EF4-FFF2-40B4-BE49-F238E27FC236}">
                  <a16:creationId xmlns:a16="http://schemas.microsoft.com/office/drawing/2014/main" id="{01E73886-80A6-4375-83D2-6E6798A4E44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1210" b="24640"/>
            <a:stretch/>
          </p:blipFill>
          <p:spPr>
            <a:xfrm>
              <a:off x="10459330" y="2152302"/>
              <a:ext cx="1407166" cy="762000"/>
            </a:xfrm>
            <a:prstGeom prst="rect">
              <a:avLst/>
            </a:prstGeom>
          </p:spPr>
        </p:pic>
        <p:pic>
          <p:nvPicPr>
            <p:cNvPr id="14" name="Graphic 13" descr="Register">
              <a:extLst>
                <a:ext uri="{FF2B5EF4-FFF2-40B4-BE49-F238E27FC236}">
                  <a16:creationId xmlns:a16="http://schemas.microsoft.com/office/drawing/2014/main" id="{9B763C31-8FA9-49E0-B2E6-F22D057D5A3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5522" b="10582"/>
            <a:stretch/>
          </p:blipFill>
          <p:spPr>
            <a:xfrm>
              <a:off x="7996446" y="1993899"/>
              <a:ext cx="1285877" cy="1078807"/>
            </a:xfrm>
            <a:prstGeom prst="rect">
              <a:avLst/>
            </a:prstGeom>
          </p:spPr>
        </p:pic>
        <p:pic>
          <p:nvPicPr>
            <p:cNvPr id="16" name="Graphic 15" descr="Bank">
              <a:extLst>
                <a:ext uri="{FF2B5EF4-FFF2-40B4-BE49-F238E27FC236}">
                  <a16:creationId xmlns:a16="http://schemas.microsoft.com/office/drawing/2014/main" id="{AB3420DE-ABAB-4C32-ACEB-D91971E70C61}"/>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766" t="10439" r="3849" b="11536"/>
            <a:stretch/>
          </p:blipFill>
          <p:spPr>
            <a:xfrm>
              <a:off x="8158662" y="4345580"/>
              <a:ext cx="1123661" cy="1003300"/>
            </a:xfrm>
            <a:prstGeom prst="rect">
              <a:avLst/>
            </a:prstGeom>
          </p:spPr>
        </p:pic>
        <p:pic>
          <p:nvPicPr>
            <p:cNvPr id="46" name="Graphic 45" descr="Bank">
              <a:extLst>
                <a:ext uri="{FF2B5EF4-FFF2-40B4-BE49-F238E27FC236}">
                  <a16:creationId xmlns:a16="http://schemas.microsoft.com/office/drawing/2014/main" id="{A261EB37-202D-402E-BFB9-FE864B10E23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766" t="10439" r="3849" b="11536"/>
            <a:stretch/>
          </p:blipFill>
          <p:spPr>
            <a:xfrm>
              <a:off x="10601083" y="3342280"/>
              <a:ext cx="1123661" cy="1003300"/>
            </a:xfrm>
            <a:prstGeom prst="rect">
              <a:avLst/>
            </a:prstGeom>
          </p:spPr>
        </p:pic>
        <p:sp>
          <p:nvSpPr>
            <p:cNvPr id="48" name="TextBox 47">
              <a:extLst>
                <a:ext uri="{FF2B5EF4-FFF2-40B4-BE49-F238E27FC236}">
                  <a16:creationId xmlns:a16="http://schemas.microsoft.com/office/drawing/2014/main" id="{9AB21FCC-5E9A-45E9-B337-CD91A1EAA90E}"/>
                </a:ext>
              </a:extLst>
            </p:cNvPr>
            <p:cNvSpPr txBox="1"/>
            <p:nvPr/>
          </p:nvSpPr>
          <p:spPr>
            <a:xfrm>
              <a:off x="10363480" y="3026706"/>
              <a:ext cx="861782" cy="6832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Segoe UI"/>
                  <a:ea typeface="+mn-ea"/>
                  <a:cs typeface="+mn-cs"/>
                </a:rPr>
                <a:t>-$</a:t>
              </a:r>
            </a:p>
          </p:txBody>
        </p:sp>
        <p:sp>
          <p:nvSpPr>
            <p:cNvPr id="49" name="TextBox 48">
              <a:extLst>
                <a:ext uri="{FF2B5EF4-FFF2-40B4-BE49-F238E27FC236}">
                  <a16:creationId xmlns:a16="http://schemas.microsoft.com/office/drawing/2014/main" id="{F0AC8D73-0718-4819-A1B6-0F7747DB679B}"/>
                </a:ext>
              </a:extLst>
            </p:cNvPr>
            <p:cNvSpPr txBox="1"/>
            <p:nvPr/>
          </p:nvSpPr>
          <p:spPr>
            <a:xfrm>
              <a:off x="7818345" y="4029674"/>
              <a:ext cx="861782" cy="6832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Segoe UI"/>
                  <a:ea typeface="+mn-ea"/>
                  <a:cs typeface="+mn-cs"/>
                </a:rPr>
                <a:t>+$</a:t>
              </a:r>
            </a:p>
          </p:txBody>
        </p:sp>
        <p:pic>
          <p:nvPicPr>
            <p:cNvPr id="52" name="Graphic 51" descr="Money">
              <a:extLst>
                <a:ext uri="{FF2B5EF4-FFF2-40B4-BE49-F238E27FC236}">
                  <a16:creationId xmlns:a16="http://schemas.microsoft.com/office/drawing/2014/main" id="{358FEE2F-3794-42C2-B728-F1D1B42AA2AB}"/>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14769" b="15462"/>
            <a:stretch/>
          </p:blipFill>
          <p:spPr>
            <a:xfrm>
              <a:off x="9611579" y="4528247"/>
              <a:ext cx="914400" cy="637967"/>
            </a:xfrm>
            <a:prstGeom prst="rect">
              <a:avLst/>
            </a:prstGeom>
          </p:spPr>
        </p:pic>
        <p:cxnSp>
          <p:nvCxnSpPr>
            <p:cNvPr id="57" name="Connector: Elbow 56">
              <a:extLst>
                <a:ext uri="{FF2B5EF4-FFF2-40B4-BE49-F238E27FC236}">
                  <a16:creationId xmlns:a16="http://schemas.microsoft.com/office/drawing/2014/main" id="{00997553-828F-4729-A329-4376E928BD0F}"/>
                </a:ext>
              </a:extLst>
            </p:cNvPr>
            <p:cNvCxnSpPr>
              <a:stCxn id="14" idx="3"/>
              <a:endCxn id="12" idx="1"/>
            </p:cNvCxnSpPr>
            <p:nvPr/>
          </p:nvCxnSpPr>
          <p:spPr>
            <a:xfrm flipV="1">
              <a:off x="9282323" y="2533302"/>
              <a:ext cx="1177007" cy="1"/>
            </a:xfrm>
            <a:prstGeom prst="bentConnector3">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3E59337-3B34-46E3-906E-618A5228A75B}"/>
                </a:ext>
              </a:extLst>
            </p:cNvPr>
            <p:cNvCxnSpPr>
              <a:stCxn id="12" idx="2"/>
              <a:endCxn id="46" idx="0"/>
            </p:cNvCxnSpPr>
            <p:nvPr/>
          </p:nvCxnSpPr>
          <p:spPr>
            <a:xfrm>
              <a:off x="11162913" y="2914302"/>
              <a:ext cx="1" cy="427978"/>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0E245779-C974-4D66-9793-8A26283151C1}"/>
                </a:ext>
              </a:extLst>
            </p:cNvPr>
            <p:cNvCxnSpPr>
              <a:stCxn id="46" idx="2"/>
              <a:endCxn id="52" idx="3"/>
            </p:cNvCxnSpPr>
            <p:nvPr/>
          </p:nvCxnSpPr>
          <p:spPr>
            <a:xfrm rot="5400000">
              <a:off x="10593622" y="4277938"/>
              <a:ext cx="501651" cy="636935"/>
            </a:xfrm>
            <a:prstGeom prst="bentConnector2">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B4489CA-7B21-48D0-9A58-4511046E67FD}"/>
                </a:ext>
              </a:extLst>
            </p:cNvPr>
            <p:cNvCxnSpPr>
              <a:stCxn id="52" idx="1"/>
            </p:cNvCxnSpPr>
            <p:nvPr/>
          </p:nvCxnSpPr>
          <p:spPr>
            <a:xfrm flipH="1" flipV="1">
              <a:off x="9163050" y="4847230"/>
              <a:ext cx="448529" cy="1"/>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422895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12" name="Text Placeholder 11">
            <a:extLst>
              <a:ext uri="{FF2B5EF4-FFF2-40B4-BE49-F238E27FC236}">
                <a16:creationId xmlns:a16="http://schemas.microsoft.com/office/drawing/2014/main" id="{19240789-AA25-4E3E-8228-DF454BD367E9}"/>
              </a:ext>
            </a:extLst>
          </p:cNvPr>
          <p:cNvSpPr txBox="1">
            <a:spLocks noGrp="1"/>
          </p:cNvSpPr>
          <p:nvPr>
            <p:ph type="body" sz="quarter" idx="11"/>
          </p:nvPr>
        </p:nvSpPr>
        <p:spPr>
          <a:xfrm>
            <a:off x="4078288" y="948613"/>
            <a:ext cx="7695070" cy="896552"/>
          </a:xfrm>
        </p:spPr>
        <p:txBody>
          <a:bodyPr/>
          <a:lstStyle/>
          <a:p>
            <a:pPr>
              <a:lnSpc>
                <a:spcPct val="100000"/>
              </a:lnSpc>
            </a:pPr>
            <a:r>
              <a:rPr lang="en-US" sz="2200" dirty="0"/>
              <a:t>Examine components of a modern data warehouse</a:t>
            </a:r>
          </a:p>
        </p:txBody>
      </p:sp>
      <p:sp>
        <p:nvSpPr>
          <p:cNvPr id="10" name="Text Placeholder 9">
            <a:extLst>
              <a:ext uri="{FF2B5EF4-FFF2-40B4-BE49-F238E27FC236}">
                <a16:creationId xmlns:a16="http://schemas.microsoft.com/office/drawing/2014/main" id="{0A33461B-A044-40E6-8A0A-CB3A33EFF058}"/>
              </a:ext>
            </a:extLst>
          </p:cNvPr>
          <p:cNvSpPr txBox="1">
            <a:spLocks noGrp="1"/>
          </p:cNvSpPr>
          <p:nvPr>
            <p:ph type="body" sz="quarter" idx="15"/>
          </p:nvPr>
        </p:nvSpPr>
        <p:spPr/>
        <p:txBody>
          <a:bodyPr/>
          <a:lstStyle/>
          <a:p>
            <a:pPr>
              <a:lnSpc>
                <a:spcPct val="100000"/>
              </a:lnSpc>
            </a:pPr>
            <a:r>
              <a:rPr lang="en-US" sz="2200" dirty="0"/>
              <a:t>Explore large-scale data analytics</a:t>
            </a:r>
          </a:p>
        </p:txBody>
      </p:sp>
      <p:sp>
        <p:nvSpPr>
          <p:cNvPr id="7" name="Text Placeholder 6">
            <a:extLst>
              <a:ext uri="{FF2B5EF4-FFF2-40B4-BE49-F238E27FC236}">
                <a16:creationId xmlns:a16="http://schemas.microsoft.com/office/drawing/2014/main" id="{3D5F7A41-33CD-4ACD-89A7-CF9C757C0A9E}"/>
              </a:ext>
            </a:extLst>
          </p:cNvPr>
          <p:cNvSpPr txBox="1">
            <a:spLocks noGrp="1"/>
          </p:cNvSpPr>
          <p:nvPr>
            <p:ph type="body" sz="quarter" idx="21"/>
          </p:nvPr>
        </p:nvSpPr>
        <p:spPr>
          <a:xfrm>
            <a:off x="4078288" y="3401503"/>
            <a:ext cx="7695070" cy="896552"/>
          </a:xfrm>
        </p:spPr>
        <p:txBody>
          <a:bodyPr/>
          <a:lstStyle/>
          <a:p>
            <a:pPr>
              <a:lnSpc>
                <a:spcPct val="100000"/>
              </a:lnSpc>
            </a:pPr>
            <a:r>
              <a:rPr lang="en-US" sz="2200" dirty="0"/>
              <a:t>Get started building with Power BI</a:t>
            </a:r>
          </a:p>
        </p:txBody>
      </p:sp>
      <p:pic>
        <p:nvPicPr>
          <p:cNvPr id="2" name="Picture 1">
            <a:extLst>
              <a:ext uri="{FF2B5EF4-FFF2-40B4-BE49-F238E27FC236}">
                <a16:creationId xmlns:a16="http://schemas.microsoft.com/office/drawing/2014/main" id="{0E57152E-930A-4DA3-B938-54722E70A865}"/>
              </a:ext>
              <a:ext uri="{C183D7F6-B498-43B3-948B-1728B52AA6E4}">
                <adec:decorative xmlns:adec="http://schemas.microsoft.com/office/drawing/2017/decorative" val="1"/>
              </a:ext>
            </a:extLst>
          </p:cNvPr>
          <p:cNvPicPr>
            <a:picLocks noChangeAspect="1"/>
          </p:cNvPicPr>
          <p:nvPr/>
        </p:nvPicPr>
        <p:blipFill rotWithShape="1">
          <a:blip r:embed="rId3"/>
          <a:srcRect l="4239" t="5680" r="3378" b="10016"/>
          <a:stretch/>
        </p:blipFill>
        <p:spPr>
          <a:xfrm>
            <a:off x="3093196" y="1062263"/>
            <a:ext cx="702100" cy="695515"/>
          </a:xfrm>
          <a:prstGeom prst="rect">
            <a:avLst/>
          </a:prstGeom>
        </p:spPr>
      </p:pic>
      <p:pic>
        <p:nvPicPr>
          <p:cNvPr id="3" name="Picture 2">
            <a:extLst>
              <a:ext uri="{FF2B5EF4-FFF2-40B4-BE49-F238E27FC236}">
                <a16:creationId xmlns:a16="http://schemas.microsoft.com/office/drawing/2014/main" id="{A0F46BCA-510E-40C5-A78C-5BC171F75B1A}"/>
              </a:ext>
              <a:ext uri="{C183D7F6-B498-43B3-948B-1728B52AA6E4}">
                <adec:decorative xmlns:adec="http://schemas.microsoft.com/office/drawing/2017/decorative" val="1"/>
              </a:ext>
            </a:extLst>
          </p:cNvPr>
          <p:cNvPicPr>
            <a:picLocks noChangeAspect="1"/>
          </p:cNvPicPr>
          <p:nvPr/>
        </p:nvPicPr>
        <p:blipFill rotWithShape="1">
          <a:blip r:embed="rId4"/>
          <a:srcRect l="5136" t="4240" r="4416" b="4242"/>
          <a:stretch/>
        </p:blipFill>
        <p:spPr>
          <a:xfrm>
            <a:off x="3135810" y="2335547"/>
            <a:ext cx="616871" cy="611086"/>
          </a:xfrm>
          <a:prstGeom prst="rect">
            <a:avLst/>
          </a:prstGeom>
        </p:spPr>
      </p:pic>
      <p:pic>
        <p:nvPicPr>
          <p:cNvPr id="5" name="Picture 4">
            <a:extLst>
              <a:ext uri="{FF2B5EF4-FFF2-40B4-BE49-F238E27FC236}">
                <a16:creationId xmlns:a16="http://schemas.microsoft.com/office/drawing/2014/main" id="{DD3D42DF-BD26-41C2-B5E3-AE07EFC3781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093196" y="3531139"/>
            <a:ext cx="632242" cy="661479"/>
          </a:xfrm>
          <a:prstGeom prst="rect">
            <a:avLst/>
          </a:prstGeom>
        </p:spPr>
      </p:pic>
    </p:spTree>
    <p:extLst>
      <p:ext uri="{BB962C8B-B14F-4D97-AF65-F5344CB8AC3E}">
        <p14:creationId xmlns:p14="http://schemas.microsoft.com/office/powerpoint/2010/main" val="155207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a:lnSpc>
                <a:spcPct val="100000"/>
              </a:lnSpc>
            </a:pPr>
            <a:r>
              <a:rPr lang="en-US" sz="2400" dirty="0"/>
              <a:t>Lesson 1: Examine components of a modern data warehouse</a:t>
            </a:r>
            <a:endParaRPr lang="en-IN" sz="2400" dirty="0"/>
          </a:p>
        </p:txBody>
      </p:sp>
      <p:pic>
        <p:nvPicPr>
          <p:cNvPr id="3" name="Picture Placeholder 2" descr="Icon of a magnifying glass">
            <a:extLst>
              <a:ext uri="{FF2B5EF4-FFF2-40B4-BE49-F238E27FC236}">
                <a16:creationId xmlns:a16="http://schemas.microsoft.com/office/drawing/2014/main" id="{5040C009-FDB4-47F5-AAEC-C49F23332A17}"/>
              </a:ext>
            </a:extLst>
          </p:cNvPr>
          <p:cNvPicPr>
            <a:picLocks noGrp="1" noChangeAspect="1"/>
          </p:cNvPicPr>
          <p:nvPr>
            <p:ph type="pic" sz="quarter" idx="10"/>
          </p:nvPr>
        </p:nvPicPr>
        <p:blipFill rotWithShape="1">
          <a:blip r:embed="rId3"/>
          <a:srcRect l="37" r="37"/>
          <a:stretch/>
        </p:blipFill>
        <p:spPr>
          <a:prstGeom prst="rect">
            <a:avLst/>
          </a:prstGeom>
        </p:spPr>
      </p:pic>
    </p:spTree>
    <p:extLst>
      <p:ext uri="{BB962C8B-B14F-4D97-AF65-F5344CB8AC3E}">
        <p14:creationId xmlns:p14="http://schemas.microsoft.com/office/powerpoint/2010/main" val="206085634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1 objectives</a:t>
            </a:r>
          </a:p>
        </p:txBody>
      </p:sp>
      <p:pic>
        <p:nvPicPr>
          <p:cNvPr id="8" name="Picture 7" descr="Icon of a magnifying glass showing a chart">
            <a:extLst>
              <a:ext uri="{FF2B5EF4-FFF2-40B4-BE49-F238E27FC236}">
                <a16:creationId xmlns:a16="http://schemas.microsoft.com/office/drawing/2014/main" id="{B27478D5-D861-48B3-8AD5-EBA7330DAD30}"/>
              </a:ext>
            </a:extLst>
          </p:cNvPr>
          <p:cNvPicPr>
            <a:picLocks noChangeAspect="1"/>
          </p:cNvPicPr>
          <p:nvPr/>
        </p:nvPicPr>
        <p:blipFill>
          <a:blip r:embed="rId3"/>
          <a:stretch>
            <a:fillRect/>
          </a:stretch>
        </p:blipFill>
        <p:spPr>
          <a:xfrm>
            <a:off x="2998875" y="977083"/>
            <a:ext cx="841248" cy="841248"/>
          </a:xfrm>
          <a:prstGeom prst="rect">
            <a:avLst/>
          </a:prstGeom>
        </p:spPr>
      </p:pic>
      <p:sp>
        <p:nvSpPr>
          <p:cNvPr id="7" name="Text Placeholder 6">
            <a:extLst>
              <a:ext uri="{FF2B5EF4-FFF2-40B4-BE49-F238E27FC236}">
                <a16:creationId xmlns:a16="http://schemas.microsoft.com/office/drawing/2014/main" id="{793E296B-79C2-41CE-BCF7-3CC5A84E5881}"/>
              </a:ext>
            </a:extLst>
          </p:cNvPr>
          <p:cNvSpPr txBox="1">
            <a:spLocks noGrp="1"/>
          </p:cNvSpPr>
          <p:nvPr>
            <p:ph type="body" sz="quarter" idx="11"/>
          </p:nvPr>
        </p:nvSpPr>
        <p:spPr/>
        <p:txBody>
          <a:bodyPr/>
          <a:lstStyle/>
          <a:p>
            <a:pPr>
              <a:lnSpc>
                <a:spcPct val="100000"/>
              </a:lnSpc>
            </a:pPr>
            <a:r>
              <a:rPr lang="en-US" sz="2200" dirty="0"/>
              <a:t>Explore data warehousing concepts</a:t>
            </a:r>
          </a:p>
        </p:txBody>
      </p:sp>
      <p:pic>
        <p:nvPicPr>
          <p:cNvPr id="11" name="Picture 10" descr="Icon of chart build by blocks of square">
            <a:extLst>
              <a:ext uri="{FF2B5EF4-FFF2-40B4-BE49-F238E27FC236}">
                <a16:creationId xmlns:a16="http://schemas.microsoft.com/office/drawing/2014/main" id="{31CA9D3E-3C70-4B8F-A63F-7FDFCBCD77C3}"/>
              </a:ext>
            </a:extLst>
          </p:cNvPr>
          <p:cNvPicPr>
            <a:picLocks noChangeAspect="1"/>
          </p:cNvPicPr>
          <p:nvPr/>
        </p:nvPicPr>
        <p:blipFill>
          <a:blip r:embed="rId4"/>
          <a:stretch>
            <a:fillRect/>
          </a:stretch>
        </p:blipFill>
        <p:spPr>
          <a:xfrm>
            <a:off x="2998875" y="2203528"/>
            <a:ext cx="841248" cy="841248"/>
          </a:xfrm>
          <a:prstGeom prst="rect">
            <a:avLst/>
          </a:prstGeom>
        </p:spPr>
      </p:pic>
      <p:sp>
        <p:nvSpPr>
          <p:cNvPr id="9" name="Text Placeholder 8">
            <a:extLst>
              <a:ext uri="{FF2B5EF4-FFF2-40B4-BE49-F238E27FC236}">
                <a16:creationId xmlns:a16="http://schemas.microsoft.com/office/drawing/2014/main" id="{8BB057B3-1560-4371-AA27-903790718FFC}"/>
              </a:ext>
            </a:extLst>
          </p:cNvPr>
          <p:cNvSpPr txBox="1">
            <a:spLocks noGrp="1"/>
          </p:cNvSpPr>
          <p:nvPr>
            <p:ph type="body" sz="quarter" idx="15"/>
          </p:nvPr>
        </p:nvSpPr>
        <p:spPr/>
        <p:txBody>
          <a:bodyPr/>
          <a:lstStyle/>
          <a:p>
            <a:pPr>
              <a:lnSpc>
                <a:spcPct val="100000"/>
              </a:lnSpc>
            </a:pPr>
            <a:r>
              <a:rPr lang="en-US" sz="2200" dirty="0"/>
              <a:t>Explore Azure data services for modern data warehousing</a:t>
            </a:r>
          </a:p>
        </p:txBody>
      </p:sp>
      <p:pic>
        <p:nvPicPr>
          <p:cNvPr id="13" name="Picture 12" descr="Icon of a person sitting in a desk">
            <a:extLst>
              <a:ext uri="{FF2B5EF4-FFF2-40B4-BE49-F238E27FC236}">
                <a16:creationId xmlns:a16="http://schemas.microsoft.com/office/drawing/2014/main" id="{5FD0F63F-45F4-4571-B0DF-07F06E4F4645}"/>
              </a:ext>
            </a:extLst>
          </p:cNvPr>
          <p:cNvPicPr>
            <a:picLocks noChangeAspect="1"/>
          </p:cNvPicPr>
          <p:nvPr/>
        </p:nvPicPr>
        <p:blipFill>
          <a:blip r:embed="rId5"/>
          <a:stretch>
            <a:fillRect/>
          </a:stretch>
        </p:blipFill>
        <p:spPr>
          <a:xfrm>
            <a:off x="2998875" y="3429973"/>
            <a:ext cx="841248" cy="841248"/>
          </a:xfrm>
          <a:prstGeom prst="rect">
            <a:avLst/>
          </a:prstGeom>
        </p:spPr>
      </p:pic>
      <p:sp>
        <p:nvSpPr>
          <p:cNvPr id="10" name="Text Placeholder 9">
            <a:extLst>
              <a:ext uri="{FF2B5EF4-FFF2-40B4-BE49-F238E27FC236}">
                <a16:creationId xmlns:a16="http://schemas.microsoft.com/office/drawing/2014/main" id="{CC76F9A9-D447-481A-A197-73163F12DFBF}"/>
              </a:ext>
            </a:extLst>
          </p:cNvPr>
          <p:cNvSpPr txBox="1">
            <a:spLocks noGrp="1"/>
          </p:cNvSpPr>
          <p:nvPr>
            <p:ph type="body" sz="quarter" idx="17"/>
          </p:nvPr>
        </p:nvSpPr>
        <p:spPr/>
        <p:txBody>
          <a:bodyPr/>
          <a:lstStyle/>
          <a:p>
            <a:pPr>
              <a:lnSpc>
                <a:spcPct val="100000"/>
              </a:lnSpc>
            </a:pPr>
            <a:r>
              <a:rPr lang="en-US" sz="2200" dirty="0"/>
              <a:t>Explore modern data warehousing architecture and workload</a:t>
            </a:r>
          </a:p>
        </p:txBody>
      </p:sp>
      <p:pic>
        <p:nvPicPr>
          <p:cNvPr id="15" name="Picture 14" descr="Icon of a cloud with multiples lines extending from it">
            <a:extLst>
              <a:ext uri="{FF2B5EF4-FFF2-40B4-BE49-F238E27FC236}">
                <a16:creationId xmlns:a16="http://schemas.microsoft.com/office/drawing/2014/main" id="{1130BCB2-7629-40E7-A190-874C6AAB9737}"/>
              </a:ext>
            </a:extLst>
          </p:cNvPr>
          <p:cNvPicPr>
            <a:picLocks noChangeAspect="1"/>
          </p:cNvPicPr>
          <p:nvPr/>
        </p:nvPicPr>
        <p:blipFill>
          <a:blip r:embed="rId6"/>
          <a:stretch>
            <a:fillRect/>
          </a:stretch>
        </p:blipFill>
        <p:spPr>
          <a:xfrm>
            <a:off x="2998875" y="4656418"/>
            <a:ext cx="841248" cy="841248"/>
          </a:xfrm>
          <a:prstGeom prst="rect">
            <a:avLst/>
          </a:prstGeom>
        </p:spPr>
      </p:pic>
      <p:sp>
        <p:nvSpPr>
          <p:cNvPr id="12" name="Text Placeholder 11">
            <a:extLst>
              <a:ext uri="{FF2B5EF4-FFF2-40B4-BE49-F238E27FC236}">
                <a16:creationId xmlns:a16="http://schemas.microsoft.com/office/drawing/2014/main" id="{CDAA5444-4A89-43F7-BFD3-0542B6D36644}"/>
              </a:ext>
            </a:extLst>
          </p:cNvPr>
          <p:cNvSpPr txBox="1">
            <a:spLocks noGrp="1"/>
          </p:cNvSpPr>
          <p:nvPr>
            <p:ph type="body" sz="quarter" idx="21"/>
          </p:nvPr>
        </p:nvSpPr>
        <p:spPr/>
        <p:txBody>
          <a:bodyPr/>
          <a:lstStyle/>
          <a:p>
            <a:pPr>
              <a:lnSpc>
                <a:spcPct val="100000"/>
              </a:lnSpc>
            </a:pPr>
            <a:r>
              <a:rPr lang="en-US" sz="2200" dirty="0"/>
              <a:t>Explore Azure data services in the Azure portal</a:t>
            </a:r>
          </a:p>
        </p:txBody>
      </p:sp>
    </p:spTree>
    <p:extLst>
      <p:ext uri="{BB962C8B-B14F-4D97-AF65-F5344CB8AC3E}">
        <p14:creationId xmlns:p14="http://schemas.microsoft.com/office/powerpoint/2010/main" val="88452113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Modern data warehouse components</a:t>
            </a:r>
          </a:p>
        </p:txBody>
      </p:sp>
      <p:sp>
        <p:nvSpPr>
          <p:cNvPr id="3" name="Text Placeholder 2">
            <a:extLst>
              <a:ext uri="{FF2B5EF4-FFF2-40B4-BE49-F238E27FC236}">
                <a16:creationId xmlns:a16="http://schemas.microsoft.com/office/drawing/2014/main" id="{A015749C-08AC-40BF-880C-71FE7FD5D8F9}"/>
              </a:ext>
            </a:extLst>
          </p:cNvPr>
          <p:cNvSpPr>
            <a:spLocks noGrp="1"/>
          </p:cNvSpPr>
          <p:nvPr>
            <p:ph type="body" sz="quarter" idx="10"/>
          </p:nvPr>
        </p:nvSpPr>
        <p:spPr>
          <a:xfrm>
            <a:off x="418644" y="1456898"/>
            <a:ext cx="6410781" cy="1231106"/>
          </a:xfrm>
        </p:spPr>
        <p:txBody>
          <a:bodyPr/>
          <a:lstStyle/>
          <a:p>
            <a:pPr>
              <a:lnSpc>
                <a:spcPct val="100000"/>
              </a:lnSpc>
            </a:pPr>
            <a:r>
              <a:rPr lang="en-US" dirty="0"/>
              <a:t>This video describes the components commonly used to create a data warehouse, and how data might flow through them. This video shows one particular approach</a:t>
            </a:r>
          </a:p>
        </p:txBody>
      </p:sp>
      <p:pic>
        <p:nvPicPr>
          <p:cNvPr id="21" name="Picture Placeholder 20" descr="Link to video describing the components for creating data warehouse">
            <a:hlinkClick r:id="rId3"/>
            <a:extLst>
              <a:ext uri="{FF2B5EF4-FFF2-40B4-BE49-F238E27FC236}">
                <a16:creationId xmlns:a16="http://schemas.microsoft.com/office/drawing/2014/main" id="{5E5BB61E-FEF7-4AA9-BAF7-75064C334A38}"/>
              </a:ext>
              <a:ext uri="{C183D7F6-B498-43B3-948B-1728B52AA6E4}">
                <adec:decorative xmlns:adec="http://schemas.microsoft.com/office/drawing/2017/decorative" val="0"/>
              </a:ext>
            </a:extLst>
          </p:cNvPr>
          <p:cNvPicPr>
            <a:picLocks noGrp="1" noChangeAspect="1"/>
          </p:cNvPicPr>
          <p:nvPr>
            <p:ph type="pic" sz="quarter" idx="12"/>
          </p:nvPr>
        </p:nvPicPr>
        <p:blipFill rotWithShape="1">
          <a:blip r:embed="rId4"/>
          <a:srcRect l="2235" r="2235" b="529"/>
          <a:stretch/>
        </p:blipFill>
        <p:spPr>
          <a:xfrm>
            <a:off x="7277100" y="1663700"/>
            <a:ext cx="4914900" cy="3613150"/>
          </a:xfrm>
        </p:spPr>
      </p:pic>
    </p:spTree>
    <p:extLst>
      <p:ext uri="{BB962C8B-B14F-4D97-AF65-F5344CB8AC3E}">
        <p14:creationId xmlns:p14="http://schemas.microsoft.com/office/powerpoint/2010/main" val="428730209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Azure services for the modern data warehouse</a:t>
            </a:r>
          </a:p>
        </p:txBody>
      </p:sp>
      <p:pic>
        <p:nvPicPr>
          <p:cNvPr id="5" name="Picture 4">
            <a:extLst>
              <a:ext uri="{FF2B5EF4-FFF2-40B4-BE49-F238E27FC236}">
                <a16:creationId xmlns:a16="http://schemas.microsoft.com/office/drawing/2014/main" id="{590579AC-6FB4-47E5-AE37-939E43D1A6D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3630" y="2355850"/>
            <a:ext cx="1465045" cy="1439049"/>
          </a:xfrm>
          <a:prstGeom prst="rect">
            <a:avLst/>
          </a:prstGeom>
        </p:spPr>
      </p:pic>
      <p:sp>
        <p:nvSpPr>
          <p:cNvPr id="27" name="TextBox 26">
            <a:extLst>
              <a:ext uri="{FF2B5EF4-FFF2-40B4-BE49-F238E27FC236}">
                <a16:creationId xmlns:a16="http://schemas.microsoft.com/office/drawing/2014/main" id="{F4E102E5-43CB-4F4D-A99D-2031DD84637D}"/>
              </a:ext>
            </a:extLst>
          </p:cNvPr>
          <p:cNvSpPr txBox="1"/>
          <p:nvPr/>
        </p:nvSpPr>
        <p:spPr>
          <a:xfrm>
            <a:off x="173163" y="3953816"/>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 Factory</a:t>
            </a:r>
          </a:p>
        </p:txBody>
      </p:sp>
      <p:sp>
        <p:nvSpPr>
          <p:cNvPr id="19" name="TextBox 18">
            <a:extLst>
              <a:ext uri="{FF2B5EF4-FFF2-40B4-BE49-F238E27FC236}">
                <a16:creationId xmlns:a16="http://schemas.microsoft.com/office/drawing/2014/main" id="{623FE85D-196C-495F-9420-F1187E27825E}"/>
              </a:ext>
            </a:extLst>
          </p:cNvPr>
          <p:cNvSpPr txBox="1"/>
          <p:nvPr/>
        </p:nvSpPr>
        <p:spPr>
          <a:xfrm>
            <a:off x="2662526" y="3949731"/>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a:t>
            </a:r>
            <a:b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b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Lake</a:t>
            </a:r>
          </a:p>
        </p:txBody>
      </p:sp>
      <p:pic>
        <p:nvPicPr>
          <p:cNvPr id="6" name="Picture 5">
            <a:extLst>
              <a:ext uri="{FF2B5EF4-FFF2-40B4-BE49-F238E27FC236}">
                <a16:creationId xmlns:a16="http://schemas.microsoft.com/office/drawing/2014/main" id="{346A94DF-59C2-4045-8E06-A41F6F840F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56113" y="2355850"/>
            <a:ext cx="1412004" cy="1500254"/>
          </a:xfrm>
          <a:prstGeom prst="rect">
            <a:avLst/>
          </a:prstGeom>
        </p:spPr>
      </p:pic>
      <p:pic>
        <p:nvPicPr>
          <p:cNvPr id="7" name="Picture 6">
            <a:extLst>
              <a:ext uri="{FF2B5EF4-FFF2-40B4-BE49-F238E27FC236}">
                <a16:creationId xmlns:a16="http://schemas.microsoft.com/office/drawing/2014/main" id="{351CA917-7627-451B-8D74-E69A5020D7B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274977" y="2355849"/>
            <a:ext cx="1260927" cy="1439050"/>
          </a:xfrm>
          <a:prstGeom prst="rect">
            <a:avLst/>
          </a:prstGeom>
        </p:spPr>
      </p:pic>
      <p:pic>
        <p:nvPicPr>
          <p:cNvPr id="8" name="Picture 7">
            <a:extLst>
              <a:ext uri="{FF2B5EF4-FFF2-40B4-BE49-F238E27FC236}">
                <a16:creationId xmlns:a16="http://schemas.microsoft.com/office/drawing/2014/main" id="{366F22BB-E159-4D2A-A184-4DBE2952A34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988236" y="2355849"/>
            <a:ext cx="1563737" cy="1563737"/>
          </a:xfrm>
          <a:prstGeom prst="rect">
            <a:avLst/>
          </a:prstGeom>
        </p:spPr>
      </p:pic>
      <p:sp>
        <p:nvSpPr>
          <p:cNvPr id="15" name="TextBox 14">
            <a:extLst>
              <a:ext uri="{FF2B5EF4-FFF2-40B4-BE49-F238E27FC236}">
                <a16:creationId xmlns:a16="http://schemas.microsoft.com/office/drawing/2014/main" id="{BCC08A19-16ED-48F3-BB0E-3B712045DD24}"/>
              </a:ext>
            </a:extLst>
          </p:cNvPr>
          <p:cNvSpPr txBox="1"/>
          <p:nvPr/>
        </p:nvSpPr>
        <p:spPr>
          <a:xfrm>
            <a:off x="5154535" y="3955546"/>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Databricks</a:t>
            </a:r>
          </a:p>
        </p:txBody>
      </p:sp>
      <p:pic>
        <p:nvPicPr>
          <p:cNvPr id="4" name="Picture 3">
            <a:extLst>
              <a:ext uri="{FF2B5EF4-FFF2-40B4-BE49-F238E27FC236}">
                <a16:creationId xmlns:a16="http://schemas.microsoft.com/office/drawing/2014/main" id="{3309ADBB-AC77-42C6-B950-2B404FE8A3E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950413" y="2355849"/>
            <a:ext cx="1345737" cy="1315291"/>
          </a:xfrm>
          <a:prstGeom prst="rect">
            <a:avLst/>
          </a:prstGeom>
        </p:spPr>
      </p:pic>
      <p:sp>
        <p:nvSpPr>
          <p:cNvPr id="23" name="TextBox 22">
            <a:extLst>
              <a:ext uri="{FF2B5EF4-FFF2-40B4-BE49-F238E27FC236}">
                <a16:creationId xmlns:a16="http://schemas.microsoft.com/office/drawing/2014/main" id="{0507C4B4-FCE9-414E-8070-988C680B12EE}"/>
              </a:ext>
            </a:extLst>
          </p:cNvPr>
          <p:cNvSpPr txBox="1"/>
          <p:nvPr/>
        </p:nvSpPr>
        <p:spPr>
          <a:xfrm>
            <a:off x="7513967" y="3910423"/>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HDInsight</a:t>
            </a:r>
          </a:p>
        </p:txBody>
      </p:sp>
      <p:sp>
        <p:nvSpPr>
          <p:cNvPr id="31" name="TextBox 30">
            <a:extLst>
              <a:ext uri="{FF2B5EF4-FFF2-40B4-BE49-F238E27FC236}">
                <a16:creationId xmlns:a16="http://schemas.microsoft.com/office/drawing/2014/main" id="{5055889C-E43D-4001-A10F-0F9FEC08F0B8}"/>
              </a:ext>
            </a:extLst>
          </p:cNvPr>
          <p:cNvSpPr txBox="1"/>
          <p:nvPr/>
        </p:nvSpPr>
        <p:spPr>
          <a:xfrm>
            <a:off x="9797860" y="4034182"/>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Synapse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Analytics</a:t>
            </a:r>
          </a:p>
        </p:txBody>
      </p:sp>
    </p:spTree>
    <p:extLst>
      <p:ext uri="{BB962C8B-B14F-4D97-AF65-F5344CB8AC3E}">
        <p14:creationId xmlns:p14="http://schemas.microsoft.com/office/powerpoint/2010/main" val="134749640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 Factory?</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Data Factory is described as a data integration service.</a:t>
            </a:r>
          </a:p>
        </p:txBody>
      </p:sp>
      <p:sp>
        <p:nvSpPr>
          <p:cNvPr id="8" name="TextBox 7">
            <a:extLst>
              <a:ext uri="{FF2B5EF4-FFF2-40B4-BE49-F238E27FC236}">
                <a16:creationId xmlns:a16="http://schemas.microsoft.com/office/drawing/2014/main" id="{15004B35-D1C7-4AD9-8417-89C27BB0071F}"/>
              </a:ext>
            </a:extLst>
          </p:cNvPr>
          <p:cNvSpPr txBox="1"/>
          <p:nvPr/>
        </p:nvSpPr>
        <p:spPr>
          <a:xfrm>
            <a:off x="246114" y="1856145"/>
            <a:ext cx="8015749" cy="21113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Retrieves data from more than one data source and converts it.</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Filters out noise to keep interesting data</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Work is defined as a pipeline operation – runs continuously as data is received</a:t>
            </a:r>
          </a:p>
        </p:txBody>
      </p:sp>
      <p:pic>
        <p:nvPicPr>
          <p:cNvPr id="4" name="Picture 3">
            <a:extLst>
              <a:ext uri="{FF2B5EF4-FFF2-40B4-BE49-F238E27FC236}">
                <a16:creationId xmlns:a16="http://schemas.microsoft.com/office/drawing/2014/main" id="{7AD52B3A-7FEC-45EE-8DE3-AA2D5F8C978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28139" y="1856145"/>
            <a:ext cx="2657474" cy="2610320"/>
          </a:xfrm>
          <a:prstGeom prst="rect">
            <a:avLst/>
          </a:prstGeom>
        </p:spPr>
      </p:pic>
    </p:spTree>
    <p:extLst>
      <p:ext uri="{BB962C8B-B14F-4D97-AF65-F5344CB8AC3E}">
        <p14:creationId xmlns:p14="http://schemas.microsoft.com/office/powerpoint/2010/main" val="407379369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 Lake Storage?</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lt"/>
                <a:cs typeface="Segoe UI"/>
              </a:rPr>
              <a:t>Azure Data Lake Storage is a repository of data for your modern data warehouse.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15004B35-D1C7-4AD9-8417-89C27BB0071F}"/>
              </a:ext>
            </a:extLst>
          </p:cNvPr>
          <p:cNvSpPr txBox="1"/>
          <p:nvPr/>
        </p:nvSpPr>
        <p:spPr>
          <a:xfrm>
            <a:off x="250723" y="2170845"/>
            <a:ext cx="8015749" cy="17789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Organizes data into directories for improved file access.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Supports POSIX and RBAC permissions.</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Compatible with the Hadoop Distributed File System</a:t>
            </a:r>
          </a:p>
        </p:txBody>
      </p:sp>
      <p:pic>
        <p:nvPicPr>
          <p:cNvPr id="10" name="Picture 9">
            <a:extLst>
              <a:ext uri="{FF2B5EF4-FFF2-40B4-BE49-F238E27FC236}">
                <a16:creationId xmlns:a16="http://schemas.microsoft.com/office/drawing/2014/main" id="{3C0E342C-9CCF-420D-BFE9-79F3324262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02437" y="2012424"/>
            <a:ext cx="2657474" cy="2657474"/>
          </a:xfrm>
          <a:prstGeom prst="rect">
            <a:avLst/>
          </a:prstGeom>
        </p:spPr>
      </p:pic>
    </p:spTree>
    <p:extLst>
      <p:ext uri="{BB962C8B-B14F-4D97-AF65-F5344CB8AC3E}">
        <p14:creationId xmlns:p14="http://schemas.microsoft.com/office/powerpoint/2010/main" val="190196140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Databricks?</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lt"/>
                <a:cs typeface="Segoe UI"/>
              </a:rPr>
              <a:t>Azure Databricks is an Apache Spark-based platform that provides big data processing and streaming.</a:t>
            </a:r>
            <a:endParaRPr kumimoji="0" lang="en-US" sz="2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TextBox 7">
            <a:extLst>
              <a:ext uri="{FF2B5EF4-FFF2-40B4-BE49-F238E27FC236}">
                <a16:creationId xmlns:a16="http://schemas.microsoft.com/office/drawing/2014/main" id="{15004B35-D1C7-4AD9-8417-89C27BB0071F}"/>
              </a:ext>
            </a:extLst>
          </p:cNvPr>
          <p:cNvSpPr txBox="1"/>
          <p:nvPr/>
        </p:nvSpPr>
        <p:spPr>
          <a:xfrm>
            <a:off x="246114" y="2151113"/>
            <a:ext cx="8015749" cy="21113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Simplifies the provisioning and collaboration of Apache spark-based analytical solutions.</a:t>
            </a:r>
            <a:endParaRPr kumimoji="0" lang="en-US" sz="2400" b="0" i="0" u="none" strike="noStrike" kern="1200" cap="none" spc="0" normalizeH="0" baseline="0" noProof="0" dirty="0">
              <a:ln>
                <a:noFill/>
              </a:ln>
              <a:solidFill>
                <a:srgbClr val="000000"/>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Utilizes the security capabilities of Azure.</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Integrates with a variety of Azure data platform services and Power BI.</a:t>
            </a:r>
            <a:endParaRPr kumimoji="0" lang="en-US" sz="2400" b="0" i="0" u="none" strike="noStrike" kern="1200" cap="none" spc="0" normalizeH="0" baseline="0" noProof="0" dirty="0">
              <a:ln>
                <a:noFill/>
              </a:ln>
              <a:solidFill>
                <a:srgbClr val="000000"/>
              </a:solidFill>
              <a:effectLst/>
              <a:uLnTx/>
              <a:uFillTx/>
              <a:latin typeface="Segoe UI"/>
              <a:ea typeface="+mn-ea"/>
              <a:cs typeface="Segoe UI"/>
            </a:endParaRPr>
          </a:p>
        </p:txBody>
      </p:sp>
      <p:pic>
        <p:nvPicPr>
          <p:cNvPr id="2" name="Picture 1">
            <a:extLst>
              <a:ext uri="{FF2B5EF4-FFF2-40B4-BE49-F238E27FC236}">
                <a16:creationId xmlns:a16="http://schemas.microsoft.com/office/drawing/2014/main" id="{644A995B-EB2E-453D-A5F8-C405910E082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28139" y="2152924"/>
            <a:ext cx="2657475" cy="2823567"/>
          </a:xfrm>
          <a:prstGeom prst="rect">
            <a:avLst/>
          </a:prstGeom>
        </p:spPr>
      </p:pic>
    </p:spTree>
    <p:extLst>
      <p:ext uri="{BB962C8B-B14F-4D97-AF65-F5344CB8AC3E}">
        <p14:creationId xmlns:p14="http://schemas.microsoft.com/office/powerpoint/2010/main" val="186364380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Analysis Services?</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193214" y="907674"/>
            <a:ext cx="11801167" cy="11264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lt"/>
                <a:cs typeface="Segoe UI"/>
              </a:rPr>
              <a:t>Azure Analysis Services builds tabular models to support online analytical processing (OLAP) queries. It can combine data from multiple sources, including Azure SQL Database, Azure Synapse Analytics, Azure Data Lake Store, Azure Cosmos DB and others.</a:t>
            </a:r>
            <a:endParaRPr kumimoji="0" lang="en-US" sz="2000" b="0" i="0" u="none" strike="noStrike" kern="1200" cap="none" spc="0" normalizeH="0" baseline="0" noProof="0" dirty="0">
              <a:ln>
                <a:noFill/>
              </a:ln>
              <a:solidFill>
                <a:srgbClr val="000000"/>
              </a:solidFill>
              <a:effectLst/>
              <a:uLnTx/>
              <a:uFillTx/>
              <a:latin typeface="Segoe UI"/>
              <a:ea typeface="+mn-ea"/>
              <a:cs typeface="Segoe UI"/>
            </a:endParaRPr>
          </a:p>
        </p:txBody>
      </p:sp>
      <p:pic>
        <p:nvPicPr>
          <p:cNvPr id="4" name="Picture 3" descr="Diagram showing Azure Analysis Services from Data source through visualization including Authentication">
            <a:extLst>
              <a:ext uri="{FF2B5EF4-FFF2-40B4-BE49-F238E27FC236}">
                <a16:creationId xmlns:a16="http://schemas.microsoft.com/office/drawing/2014/main" id="{B84724B9-718D-467F-9C58-B15872E61622}"/>
              </a:ext>
            </a:extLst>
          </p:cNvPr>
          <p:cNvPicPr>
            <a:picLocks noChangeAspect="1"/>
          </p:cNvPicPr>
          <p:nvPr/>
        </p:nvPicPr>
        <p:blipFill rotWithShape="1">
          <a:blip r:embed="rId3"/>
          <a:srcRect l="-11859" t="-181" r="-11859" b="-181"/>
          <a:stretch/>
        </p:blipFill>
        <p:spPr>
          <a:xfrm>
            <a:off x="1080328" y="2034136"/>
            <a:ext cx="10031344" cy="3581530"/>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78835111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HDInsight?</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4666" y="944545"/>
            <a:ext cx="11801167"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Azure HDInsight is a big data processing services which allows you to use open-source libraries on the one platform, in an Azure environment.</a:t>
            </a:r>
          </a:p>
        </p:txBody>
      </p:sp>
      <p:pic>
        <p:nvPicPr>
          <p:cNvPr id="2" name="Picture 1" descr="Image showing the elements of Azure Databricks">
            <a:extLst>
              <a:ext uri="{FF2B5EF4-FFF2-40B4-BE49-F238E27FC236}">
                <a16:creationId xmlns:a16="http://schemas.microsoft.com/office/drawing/2014/main" id="{7AE76F70-0EAE-44D7-AD15-3087114F9F80}"/>
              </a:ext>
            </a:extLst>
          </p:cNvPr>
          <p:cNvPicPr>
            <a:picLocks noChangeAspect="1"/>
          </p:cNvPicPr>
          <p:nvPr/>
        </p:nvPicPr>
        <p:blipFill rotWithShape="1">
          <a:blip r:embed="rId3"/>
          <a:srcRect l="-89597" t="-3449" r="-89597" b="-3449"/>
          <a:stretch/>
        </p:blipFill>
        <p:spPr>
          <a:xfrm>
            <a:off x="663845" y="1794008"/>
            <a:ext cx="10864309" cy="387654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014090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19611-2DAB-4EC2-BF51-0233F63C5949}"/>
              </a:ext>
            </a:extLst>
          </p:cNvPr>
          <p:cNvSpPr>
            <a:spLocks noGrp="1"/>
          </p:cNvSpPr>
          <p:nvPr>
            <p:ph type="title"/>
          </p:nvPr>
        </p:nvSpPr>
        <p:spPr/>
        <p:txBody>
          <a:bodyPr/>
          <a:lstStyle/>
          <a:p>
            <a:r>
              <a:rPr lang="en-US" dirty="0"/>
              <a:t>Analytical Workloads</a:t>
            </a:r>
          </a:p>
        </p:txBody>
      </p:sp>
      <p:sp>
        <p:nvSpPr>
          <p:cNvPr id="51" name="TextBox 50">
            <a:extLst>
              <a:ext uri="{FF2B5EF4-FFF2-40B4-BE49-F238E27FC236}">
                <a16:creationId xmlns:a16="http://schemas.microsoft.com/office/drawing/2014/main" id="{45C3E3E9-A9CD-4400-BF7A-0E4982173996}"/>
              </a:ext>
            </a:extLst>
          </p:cNvPr>
          <p:cNvSpPr txBox="1"/>
          <p:nvPr/>
        </p:nvSpPr>
        <p:spPr>
          <a:xfrm>
            <a:off x="267724" y="1272977"/>
            <a:ext cx="10539976" cy="664797"/>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Analytical workloads are used for data analysis and decision making. </a:t>
            </a:r>
          </a:p>
        </p:txBody>
      </p:sp>
      <p:grpSp>
        <p:nvGrpSpPr>
          <p:cNvPr id="58" name="Group 57">
            <a:extLst>
              <a:ext uri="{FF2B5EF4-FFF2-40B4-BE49-F238E27FC236}">
                <a16:creationId xmlns:a16="http://schemas.microsoft.com/office/drawing/2014/main" id="{8151292F-4856-43CA-9B56-59A3419E39B2}"/>
              </a:ext>
              <a:ext uri="{C183D7F6-B498-43B3-948B-1728B52AA6E4}">
                <adec:decorative xmlns:adec="http://schemas.microsoft.com/office/drawing/2017/decorative" val="1"/>
              </a:ext>
            </a:extLst>
          </p:cNvPr>
          <p:cNvGrpSpPr/>
          <p:nvPr/>
        </p:nvGrpSpPr>
        <p:grpSpPr>
          <a:xfrm>
            <a:off x="4073295" y="2285983"/>
            <a:ext cx="8095799" cy="2286033"/>
            <a:chOff x="4171377" y="2882346"/>
            <a:chExt cx="8095799" cy="2286033"/>
          </a:xfrm>
        </p:grpSpPr>
        <p:pic>
          <p:nvPicPr>
            <p:cNvPr id="35" name="Graphic 34" descr="Scatterplot">
              <a:extLst>
                <a:ext uri="{FF2B5EF4-FFF2-40B4-BE49-F238E27FC236}">
                  <a16:creationId xmlns:a16="http://schemas.microsoft.com/office/drawing/2014/main" id="{48070B0A-7528-4E13-9F86-60C880664F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5273" y="3098263"/>
              <a:ext cx="1931903" cy="1931903"/>
            </a:xfrm>
            <a:prstGeom prst="rect">
              <a:avLst/>
            </a:prstGeom>
          </p:spPr>
        </p:pic>
        <p:pic>
          <p:nvPicPr>
            <p:cNvPr id="37" name="Graphic 36" descr="Research">
              <a:extLst>
                <a:ext uri="{FF2B5EF4-FFF2-40B4-BE49-F238E27FC236}">
                  <a16:creationId xmlns:a16="http://schemas.microsoft.com/office/drawing/2014/main" id="{3EF0B2EB-1B38-4EED-9A64-0387FC9097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0474" y="3137114"/>
              <a:ext cx="1854200" cy="1854200"/>
            </a:xfrm>
            <a:prstGeom prst="rect">
              <a:avLst/>
            </a:prstGeom>
          </p:spPr>
        </p:pic>
        <p:grpSp>
          <p:nvGrpSpPr>
            <p:cNvPr id="53" name="Group 52">
              <a:extLst>
                <a:ext uri="{FF2B5EF4-FFF2-40B4-BE49-F238E27FC236}">
                  <a16:creationId xmlns:a16="http://schemas.microsoft.com/office/drawing/2014/main" id="{426F7CD9-33A6-45E9-BA88-D96BF68F6E55}"/>
                </a:ext>
              </a:extLst>
            </p:cNvPr>
            <p:cNvGrpSpPr/>
            <p:nvPr/>
          </p:nvGrpSpPr>
          <p:grpSpPr>
            <a:xfrm>
              <a:off x="4171377" y="2882346"/>
              <a:ext cx="2817719" cy="2286033"/>
              <a:chOff x="8227452" y="1164313"/>
              <a:chExt cx="2817719" cy="2286033"/>
            </a:xfrm>
          </p:grpSpPr>
          <p:grpSp>
            <p:nvGrpSpPr>
              <p:cNvPr id="52" name="Group 51">
                <a:extLst>
                  <a:ext uri="{FF2B5EF4-FFF2-40B4-BE49-F238E27FC236}">
                    <a16:creationId xmlns:a16="http://schemas.microsoft.com/office/drawing/2014/main" id="{2E753675-4159-4A04-A3AA-FF88A4C8C48A}"/>
                  </a:ext>
                </a:extLst>
              </p:cNvPr>
              <p:cNvGrpSpPr/>
              <p:nvPr/>
            </p:nvGrpSpPr>
            <p:grpSpPr>
              <a:xfrm>
                <a:off x="8227452" y="1164313"/>
                <a:ext cx="2817719" cy="2204276"/>
                <a:chOff x="8227452" y="1164313"/>
                <a:chExt cx="2817719" cy="2204276"/>
              </a:xfrm>
            </p:grpSpPr>
            <p:grpSp>
              <p:nvGrpSpPr>
                <p:cNvPr id="40" name="Group 39">
                  <a:extLst>
                    <a:ext uri="{FF2B5EF4-FFF2-40B4-BE49-F238E27FC236}">
                      <a16:creationId xmlns:a16="http://schemas.microsoft.com/office/drawing/2014/main" id="{39A82E28-AFFA-4169-91C2-09A34EFE54D5}"/>
                    </a:ext>
                  </a:extLst>
                </p:cNvPr>
                <p:cNvGrpSpPr/>
                <p:nvPr/>
              </p:nvGrpSpPr>
              <p:grpSpPr>
                <a:xfrm>
                  <a:off x="8439150" y="1577889"/>
                  <a:ext cx="2451852" cy="1790700"/>
                  <a:chOff x="8388350" y="1120690"/>
                  <a:chExt cx="2451852" cy="1790700"/>
                </a:xfrm>
              </p:grpSpPr>
              <p:pic>
                <p:nvPicPr>
                  <p:cNvPr id="22" name="Graphic 21" descr="Daily calendar">
                    <a:extLst>
                      <a:ext uri="{FF2B5EF4-FFF2-40B4-BE49-F238E27FC236}">
                        <a16:creationId xmlns:a16="http://schemas.microsoft.com/office/drawing/2014/main" id="{74EBA412-0B75-4CBC-9D89-64318135DC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8388350" y="1120690"/>
                    <a:ext cx="612963" cy="596900"/>
                  </a:xfrm>
                  <a:prstGeom prst="rect">
                    <a:avLst/>
                  </a:prstGeom>
                </p:spPr>
              </p:pic>
              <p:pic>
                <p:nvPicPr>
                  <p:cNvPr id="23" name="Graphic 22" descr="Daily calendar">
                    <a:extLst>
                      <a:ext uri="{FF2B5EF4-FFF2-40B4-BE49-F238E27FC236}">
                        <a16:creationId xmlns:a16="http://schemas.microsoft.com/office/drawing/2014/main" id="{78F3342B-BFDD-4AC7-AFBE-547C5151A43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001313" y="1120690"/>
                    <a:ext cx="612963" cy="596900"/>
                  </a:xfrm>
                  <a:prstGeom prst="rect">
                    <a:avLst/>
                  </a:prstGeom>
                </p:spPr>
              </p:pic>
              <p:pic>
                <p:nvPicPr>
                  <p:cNvPr id="24" name="Graphic 23" descr="Daily calendar">
                    <a:extLst>
                      <a:ext uri="{FF2B5EF4-FFF2-40B4-BE49-F238E27FC236}">
                        <a16:creationId xmlns:a16="http://schemas.microsoft.com/office/drawing/2014/main" id="{96EE7C0B-42D1-4141-8B8B-30253829B5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614276" y="1120690"/>
                    <a:ext cx="612963" cy="596900"/>
                  </a:xfrm>
                  <a:prstGeom prst="rect">
                    <a:avLst/>
                  </a:prstGeom>
                </p:spPr>
              </p:pic>
              <p:pic>
                <p:nvPicPr>
                  <p:cNvPr id="25" name="Graphic 24" descr="Daily calendar">
                    <a:extLst>
                      <a:ext uri="{FF2B5EF4-FFF2-40B4-BE49-F238E27FC236}">
                        <a16:creationId xmlns:a16="http://schemas.microsoft.com/office/drawing/2014/main" id="{F4CB8A6D-7345-4E12-AB56-DAD0055626F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10227239" y="1120690"/>
                    <a:ext cx="612963" cy="596900"/>
                  </a:xfrm>
                  <a:prstGeom prst="rect">
                    <a:avLst/>
                  </a:prstGeom>
                </p:spPr>
              </p:pic>
              <p:pic>
                <p:nvPicPr>
                  <p:cNvPr id="26" name="Graphic 25" descr="Daily calendar">
                    <a:extLst>
                      <a:ext uri="{FF2B5EF4-FFF2-40B4-BE49-F238E27FC236}">
                        <a16:creationId xmlns:a16="http://schemas.microsoft.com/office/drawing/2014/main" id="{E1AC22D6-A189-4DA0-B9A0-78040C5A2D66}"/>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8388350" y="1717590"/>
                    <a:ext cx="612963" cy="596900"/>
                  </a:xfrm>
                  <a:prstGeom prst="rect">
                    <a:avLst/>
                  </a:prstGeom>
                </p:spPr>
              </p:pic>
              <p:pic>
                <p:nvPicPr>
                  <p:cNvPr id="27" name="Graphic 26" descr="Daily calendar">
                    <a:extLst>
                      <a:ext uri="{FF2B5EF4-FFF2-40B4-BE49-F238E27FC236}">
                        <a16:creationId xmlns:a16="http://schemas.microsoft.com/office/drawing/2014/main" id="{D459F236-50E8-4BDE-A421-604DD525DC2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001313" y="1717590"/>
                    <a:ext cx="612963" cy="596900"/>
                  </a:xfrm>
                  <a:prstGeom prst="rect">
                    <a:avLst/>
                  </a:prstGeom>
                </p:spPr>
              </p:pic>
              <p:pic>
                <p:nvPicPr>
                  <p:cNvPr id="28" name="Graphic 27" descr="Daily calendar">
                    <a:extLst>
                      <a:ext uri="{FF2B5EF4-FFF2-40B4-BE49-F238E27FC236}">
                        <a16:creationId xmlns:a16="http://schemas.microsoft.com/office/drawing/2014/main" id="{DA8C1DE7-3F6B-4CE3-B386-8558D91A73B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614276" y="1717590"/>
                    <a:ext cx="612963" cy="596900"/>
                  </a:xfrm>
                  <a:prstGeom prst="rect">
                    <a:avLst/>
                  </a:prstGeom>
                </p:spPr>
              </p:pic>
              <p:pic>
                <p:nvPicPr>
                  <p:cNvPr id="29" name="Graphic 28" descr="Daily calendar">
                    <a:extLst>
                      <a:ext uri="{FF2B5EF4-FFF2-40B4-BE49-F238E27FC236}">
                        <a16:creationId xmlns:a16="http://schemas.microsoft.com/office/drawing/2014/main" id="{239DEDA9-0E76-431F-9764-BEA30D7971D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10227239" y="1717590"/>
                    <a:ext cx="612963" cy="596900"/>
                  </a:xfrm>
                  <a:prstGeom prst="rect">
                    <a:avLst/>
                  </a:prstGeom>
                </p:spPr>
              </p:pic>
              <p:pic>
                <p:nvPicPr>
                  <p:cNvPr id="30" name="Graphic 29" descr="Daily calendar">
                    <a:extLst>
                      <a:ext uri="{FF2B5EF4-FFF2-40B4-BE49-F238E27FC236}">
                        <a16:creationId xmlns:a16="http://schemas.microsoft.com/office/drawing/2014/main" id="{95A01AEE-E0E9-4903-8F42-8759AF2311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8388350" y="2314490"/>
                    <a:ext cx="612963" cy="596900"/>
                  </a:xfrm>
                  <a:prstGeom prst="rect">
                    <a:avLst/>
                  </a:prstGeom>
                </p:spPr>
              </p:pic>
              <p:pic>
                <p:nvPicPr>
                  <p:cNvPr id="31" name="Graphic 30" descr="Daily calendar">
                    <a:extLst>
                      <a:ext uri="{FF2B5EF4-FFF2-40B4-BE49-F238E27FC236}">
                        <a16:creationId xmlns:a16="http://schemas.microsoft.com/office/drawing/2014/main" id="{4AD77757-5B14-4541-8DF7-34C27DE20E0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001313" y="2314490"/>
                    <a:ext cx="612963" cy="596900"/>
                  </a:xfrm>
                  <a:prstGeom prst="rect">
                    <a:avLst/>
                  </a:prstGeom>
                </p:spPr>
              </p:pic>
              <p:pic>
                <p:nvPicPr>
                  <p:cNvPr id="32" name="Graphic 31" descr="Daily calendar">
                    <a:extLst>
                      <a:ext uri="{FF2B5EF4-FFF2-40B4-BE49-F238E27FC236}">
                        <a16:creationId xmlns:a16="http://schemas.microsoft.com/office/drawing/2014/main" id="{AE5BC13B-15E5-4BAC-83FA-07152CB851D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9614276" y="2314490"/>
                    <a:ext cx="612963" cy="596900"/>
                  </a:xfrm>
                  <a:prstGeom prst="rect">
                    <a:avLst/>
                  </a:prstGeom>
                </p:spPr>
              </p:pic>
              <p:pic>
                <p:nvPicPr>
                  <p:cNvPr id="33" name="Graphic 32" descr="Daily calendar">
                    <a:extLst>
                      <a:ext uri="{FF2B5EF4-FFF2-40B4-BE49-F238E27FC236}">
                        <a16:creationId xmlns:a16="http://schemas.microsoft.com/office/drawing/2014/main" id="{18D92015-B50C-4B4C-BC33-145F157622A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1806" t="12500" r="11806" b="13113"/>
                  <a:stretch/>
                </p:blipFill>
                <p:spPr>
                  <a:xfrm>
                    <a:off x="10227239" y="2314490"/>
                    <a:ext cx="612963" cy="596900"/>
                  </a:xfrm>
                  <a:prstGeom prst="rect">
                    <a:avLst/>
                  </a:prstGeom>
                </p:spPr>
              </p:pic>
            </p:grpSp>
            <p:sp>
              <p:nvSpPr>
                <p:cNvPr id="47" name="TextBox 46">
                  <a:extLst>
                    <a:ext uri="{FF2B5EF4-FFF2-40B4-BE49-F238E27FC236}">
                      <a16:creationId xmlns:a16="http://schemas.microsoft.com/office/drawing/2014/main" id="{A36A8545-31AC-4AE5-9AA8-6BBFF8456741}"/>
                    </a:ext>
                  </a:extLst>
                </p:cNvPr>
                <p:cNvSpPr txBox="1"/>
                <p:nvPr/>
              </p:nvSpPr>
              <p:spPr>
                <a:xfrm>
                  <a:off x="8227452" y="1164313"/>
                  <a:ext cx="2817719"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2020 Transactions</a:t>
                  </a:r>
                </a:p>
              </p:txBody>
            </p:sp>
          </p:grpSp>
          <p:sp>
            <p:nvSpPr>
              <p:cNvPr id="48" name="Rectangle 47">
                <a:extLst>
                  <a:ext uri="{FF2B5EF4-FFF2-40B4-BE49-F238E27FC236}">
                    <a16:creationId xmlns:a16="http://schemas.microsoft.com/office/drawing/2014/main" id="{D4727379-2BCE-4F06-821E-F0D27BDEDB5D}"/>
                  </a:ext>
                </a:extLst>
              </p:cNvPr>
              <p:cNvSpPr/>
              <p:nvPr/>
            </p:nvSpPr>
            <p:spPr bwMode="auto">
              <a:xfrm>
                <a:off x="8260274" y="1185660"/>
                <a:ext cx="2752071" cy="2264686"/>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a:extLst>
                <a:ext uri="{FF2B5EF4-FFF2-40B4-BE49-F238E27FC236}">
                  <a16:creationId xmlns:a16="http://schemas.microsoft.com/office/drawing/2014/main" id="{8E28BF1E-C011-4F38-A447-9F3CCEEC7383}"/>
                </a:ext>
              </a:extLst>
            </p:cNvPr>
            <p:cNvCxnSpPr/>
            <p:nvPr/>
          </p:nvCxnSpPr>
          <p:spPr>
            <a:xfrm>
              <a:off x="7033582" y="4110799"/>
              <a:ext cx="846892" cy="0"/>
            </a:xfrm>
            <a:prstGeom prst="straightConnector1">
              <a:avLst/>
            </a:prstGeom>
            <a:ln w="38100">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E51DD1C-13FF-47FF-83B6-818C445DE020}"/>
                </a:ext>
              </a:extLst>
            </p:cNvPr>
            <p:cNvCxnSpPr/>
            <p:nvPr/>
          </p:nvCxnSpPr>
          <p:spPr>
            <a:xfrm>
              <a:off x="9488381" y="4110799"/>
              <a:ext cx="846892" cy="0"/>
            </a:xfrm>
            <a:prstGeom prst="straightConnector1">
              <a:avLst/>
            </a:prstGeom>
            <a:ln w="38100">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AD5F61D8-0346-4D06-B9E7-500DB0C34E02}"/>
              </a:ext>
            </a:extLst>
          </p:cNvPr>
          <p:cNvSpPr txBox="1"/>
          <p:nvPr/>
        </p:nvSpPr>
        <p:spPr>
          <a:xfrm>
            <a:off x="418642" y="1989157"/>
            <a:ext cx="7309307" cy="1839414"/>
          </a:xfrm>
          <a:prstGeom prst="rect">
            <a:avLst/>
          </a:prstGeom>
          <a:noFill/>
        </p:spPr>
        <p:txBody>
          <a:bodyPr wrap="square">
            <a:spAutoFit/>
          </a:bodyPr>
          <a:lstStyle/>
          <a:p>
            <a:pPr marL="342900" marR="0" lvl="0" indent="-342900" algn="l" defTabSz="914367"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Summaries</a:t>
            </a:r>
          </a:p>
          <a:p>
            <a:pPr marL="342900" marR="0" lvl="0" indent="-342900" algn="l" defTabSz="914367"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Trends</a:t>
            </a:r>
          </a:p>
          <a:p>
            <a:pPr marL="342900" marR="0" lvl="0" indent="-342900" algn="l" defTabSz="914367"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Business information</a:t>
            </a:r>
          </a:p>
        </p:txBody>
      </p:sp>
    </p:spTree>
    <p:extLst>
      <p:ext uri="{BB962C8B-B14F-4D97-AF65-F5344CB8AC3E}">
        <p14:creationId xmlns:p14="http://schemas.microsoft.com/office/powerpoint/2010/main" val="41883752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1: Knowledge check</a:t>
            </a:r>
          </a:p>
        </p:txBody>
      </p:sp>
      <p:pic>
        <p:nvPicPr>
          <p:cNvPr id="44" name="Picture 43" descr="Azure Synapse Analytics logo">
            <a:extLst>
              <a:ext uri="{FF2B5EF4-FFF2-40B4-BE49-F238E27FC236}">
                <a16:creationId xmlns:a16="http://schemas.microsoft.com/office/drawing/2014/main" id="{CFAA2E71-9486-4F82-BF38-92601471956B}"/>
              </a:ext>
            </a:extLst>
          </p:cNvPr>
          <p:cNvPicPr>
            <a:picLocks noChangeAspect="1"/>
          </p:cNvPicPr>
          <p:nvPr/>
        </p:nvPicPr>
        <p:blipFill>
          <a:blip r:embed="rId3"/>
          <a:stretch>
            <a:fillRect/>
          </a:stretch>
        </p:blipFill>
        <p:spPr>
          <a:xfrm>
            <a:off x="427038" y="1195592"/>
            <a:ext cx="952500" cy="952500"/>
          </a:xfrm>
          <a:prstGeom prst="rect">
            <a:avLst/>
          </a:prstGeom>
        </p:spPr>
      </p:pic>
      <p:sp>
        <p:nvSpPr>
          <p:cNvPr id="12" name="TextBox 11">
            <a:extLst>
              <a:ext uri="{FF2B5EF4-FFF2-40B4-BE49-F238E27FC236}">
                <a16:creationId xmlns:a16="http://schemas.microsoft.com/office/drawing/2014/main" id="{A07544AA-8356-497F-BFAA-09C3B5DA4754}"/>
              </a:ext>
            </a:extLst>
          </p:cNvPr>
          <p:cNvSpPr txBox="1"/>
          <p:nvPr/>
        </p:nvSpPr>
        <p:spPr>
          <a:xfrm>
            <a:off x="1615067" y="1195592"/>
            <a:ext cx="10157834" cy="1131079"/>
          </a:xfrm>
          <a:prstGeom prst="rect">
            <a:avLst/>
          </a:prstGeom>
          <a:noFill/>
        </p:spPr>
        <p:txBody>
          <a:bodyPr wrap="square" lIns="0" tIns="0" rIns="0" bIns="0">
            <a:spAutoFit/>
          </a:bodyPr>
          <a:lstStyle/>
          <a:p>
            <a:pPr marL="0" lvl="1">
              <a:spcAft>
                <a:spcPts val="300"/>
              </a:spcAft>
            </a:pPr>
            <a:r>
              <a:rPr lang="en-US" sz="1800" dirty="0">
                <a:latin typeface="+mj-lt"/>
              </a:rPr>
              <a:t>When should you use Azure Synapse Analytics?</a:t>
            </a:r>
          </a:p>
          <a:p>
            <a:pPr marL="349724" lvl="1" indent="-349724">
              <a:spcAft>
                <a:spcPts val="300"/>
              </a:spcAft>
              <a:buFont typeface="Wingdings" panose="05000000000000000000" pitchFamily="2" charset="2"/>
              <a:buChar char="q"/>
            </a:pPr>
            <a:r>
              <a:rPr lang="en-US" sz="1600" dirty="0"/>
              <a:t>To perform very complex queries and aggregations </a:t>
            </a:r>
          </a:p>
          <a:p>
            <a:pPr marL="349724" lvl="1" indent="-349724">
              <a:spcAft>
                <a:spcPts val="300"/>
              </a:spcAft>
              <a:buFont typeface="Wingdings" panose="05000000000000000000" pitchFamily="2" charset="2"/>
              <a:buChar char="q"/>
            </a:pPr>
            <a:r>
              <a:rPr lang="en-US" sz="1600" dirty="0"/>
              <a:t>To create dashboards from tabular data </a:t>
            </a:r>
          </a:p>
          <a:p>
            <a:pPr marL="349724" lvl="1" indent="-349724">
              <a:spcAft>
                <a:spcPts val="300"/>
              </a:spcAft>
              <a:buFont typeface="Wingdings" panose="05000000000000000000" pitchFamily="2" charset="2"/>
              <a:buChar char="q"/>
            </a:pPr>
            <a:r>
              <a:rPr lang="en-US" sz="1600" dirty="0"/>
              <a:t>To enable large number of users to query analytics data</a:t>
            </a:r>
          </a:p>
        </p:txBody>
      </p:sp>
      <p:pic>
        <p:nvPicPr>
          <p:cNvPr id="13" name="Graphic 12" descr="Checkmark on To perform very complex queries and aggregations ">
            <a:extLst>
              <a:ext uri="{FF2B5EF4-FFF2-40B4-BE49-F238E27FC236}">
                <a16:creationId xmlns:a16="http://schemas.microsoft.com/office/drawing/2014/main" id="{D17A2D8A-23AB-43E6-9CEB-9670FA39C1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779" y="1467968"/>
            <a:ext cx="225870" cy="225870"/>
          </a:xfrm>
          <a:prstGeom prst="rect">
            <a:avLst/>
          </a:prstGeom>
        </p:spPr>
      </p:pic>
      <p:cxnSp>
        <p:nvCxnSpPr>
          <p:cNvPr id="14" name="Straight Connector 13">
            <a:extLst>
              <a:ext uri="{FF2B5EF4-FFF2-40B4-BE49-F238E27FC236}">
                <a16:creationId xmlns:a16="http://schemas.microsoft.com/office/drawing/2014/main" id="{78E05849-89CD-49D2-9B23-E07A25769E18}"/>
              </a:ext>
              <a:ext uri="{C183D7F6-B498-43B3-948B-1728B52AA6E4}">
                <adec:decorative xmlns:adec="http://schemas.microsoft.com/office/drawing/2017/decorative" val="1"/>
              </a:ext>
            </a:extLst>
          </p:cNvPr>
          <p:cNvCxnSpPr>
            <a:cxnSpLocks/>
          </p:cNvCxnSpPr>
          <p:nvPr/>
        </p:nvCxnSpPr>
        <p:spPr>
          <a:xfrm>
            <a:off x="1629854" y="2496723"/>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8" name="Picture 47" descr="Icon of a cloud with multiples lines extending from it">
            <a:extLst>
              <a:ext uri="{FF2B5EF4-FFF2-40B4-BE49-F238E27FC236}">
                <a16:creationId xmlns:a16="http://schemas.microsoft.com/office/drawing/2014/main" id="{36C4A683-F874-4E25-87ED-4AE1C53DA9D8}"/>
              </a:ext>
            </a:extLst>
          </p:cNvPr>
          <p:cNvPicPr>
            <a:picLocks noChangeAspect="1"/>
          </p:cNvPicPr>
          <p:nvPr/>
        </p:nvPicPr>
        <p:blipFill>
          <a:blip r:embed="rId6"/>
          <a:stretch>
            <a:fillRect/>
          </a:stretch>
        </p:blipFill>
        <p:spPr>
          <a:xfrm>
            <a:off x="427038" y="2666775"/>
            <a:ext cx="952500" cy="952500"/>
          </a:xfrm>
          <a:prstGeom prst="rect">
            <a:avLst/>
          </a:prstGeom>
        </p:spPr>
      </p:pic>
      <p:sp>
        <p:nvSpPr>
          <p:cNvPr id="16" name="TextBox 15">
            <a:extLst>
              <a:ext uri="{FF2B5EF4-FFF2-40B4-BE49-F238E27FC236}">
                <a16:creationId xmlns:a16="http://schemas.microsoft.com/office/drawing/2014/main" id="{7A635B01-CAB7-4BFC-B0B7-8621632891A0}"/>
              </a:ext>
            </a:extLst>
          </p:cNvPr>
          <p:cNvSpPr txBox="1"/>
          <p:nvPr/>
        </p:nvSpPr>
        <p:spPr>
          <a:xfrm>
            <a:off x="1630991" y="2666775"/>
            <a:ext cx="10142080" cy="1131079"/>
          </a:xfrm>
          <a:prstGeom prst="rect">
            <a:avLst/>
          </a:prstGeom>
          <a:noFill/>
        </p:spPr>
        <p:txBody>
          <a:bodyPr wrap="square" lIns="0" tIns="0" rIns="0" bIns="0">
            <a:spAutoFit/>
          </a:bodyPr>
          <a:lstStyle/>
          <a:p>
            <a:pPr marL="0" lvl="1">
              <a:spcAft>
                <a:spcPts val="300"/>
              </a:spcAft>
            </a:pPr>
            <a:r>
              <a:rPr lang="en-US" sz="1800" dirty="0">
                <a:latin typeface="+mj-lt"/>
              </a:rPr>
              <a:t>What is the purpose of data ingestion? </a:t>
            </a:r>
          </a:p>
          <a:p>
            <a:pPr marL="349724" lvl="1" indent="-349724">
              <a:spcAft>
                <a:spcPts val="300"/>
              </a:spcAft>
              <a:buFont typeface="Wingdings" panose="05000000000000000000" pitchFamily="2" charset="2"/>
              <a:buChar char="q"/>
            </a:pPr>
            <a:r>
              <a:rPr lang="en-US" sz="1600" dirty="0"/>
              <a:t>To perform complex data transformations over data received from external sources</a:t>
            </a:r>
          </a:p>
          <a:p>
            <a:pPr marL="349724" lvl="1" indent="-349724">
              <a:spcAft>
                <a:spcPts val="300"/>
              </a:spcAft>
              <a:buFont typeface="Wingdings" panose="05000000000000000000" pitchFamily="2" charset="2"/>
              <a:buChar char="q"/>
            </a:pPr>
            <a:r>
              <a:rPr lang="en-US" sz="1600" dirty="0"/>
              <a:t>To capture data flowing into a data warehouse system as quickly as possible</a:t>
            </a:r>
          </a:p>
          <a:p>
            <a:pPr marL="349724" lvl="1" indent="-349724">
              <a:spcAft>
                <a:spcPts val="300"/>
              </a:spcAft>
              <a:buFont typeface="Wingdings" panose="05000000000000000000" pitchFamily="2" charset="2"/>
              <a:buChar char="q"/>
            </a:pPr>
            <a:r>
              <a:rPr lang="en-US" sz="1600" dirty="0"/>
              <a:t>To visualize the results of data analysis</a:t>
            </a:r>
          </a:p>
        </p:txBody>
      </p:sp>
      <p:pic>
        <p:nvPicPr>
          <p:cNvPr id="18" name="Graphic 17" descr="Checkmark on To visualize the results of data analysis">
            <a:extLst>
              <a:ext uri="{FF2B5EF4-FFF2-40B4-BE49-F238E27FC236}">
                <a16:creationId xmlns:a16="http://schemas.microsoft.com/office/drawing/2014/main" id="{A71AFA0B-E699-4874-BB49-678B16FFF5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779" y="3228554"/>
            <a:ext cx="225870" cy="225870"/>
          </a:xfrm>
          <a:prstGeom prst="rect">
            <a:avLst/>
          </a:prstGeom>
        </p:spPr>
      </p:pic>
      <p:cxnSp>
        <p:nvCxnSpPr>
          <p:cNvPr id="20" name="Straight Connector 19">
            <a:extLst>
              <a:ext uri="{FF2B5EF4-FFF2-40B4-BE49-F238E27FC236}">
                <a16:creationId xmlns:a16="http://schemas.microsoft.com/office/drawing/2014/main" id="{F5A7F7CF-85C2-4B0F-8502-3F6DA3423FF0}"/>
              </a:ext>
              <a:ext uri="{C183D7F6-B498-43B3-948B-1728B52AA6E4}">
                <adec:decorative xmlns:adec="http://schemas.microsoft.com/office/drawing/2017/decorative" val="1"/>
              </a:ext>
            </a:extLst>
          </p:cNvPr>
          <p:cNvCxnSpPr>
            <a:cxnSpLocks/>
          </p:cNvCxnSpPr>
          <p:nvPr/>
        </p:nvCxnSpPr>
        <p:spPr>
          <a:xfrm>
            <a:off x="1630422" y="3967906"/>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descr="Icon of four squares arranged to form a square">
            <a:extLst>
              <a:ext uri="{FF2B5EF4-FFF2-40B4-BE49-F238E27FC236}">
                <a16:creationId xmlns:a16="http://schemas.microsoft.com/office/drawing/2014/main" id="{EF4F1251-6DEB-499A-B057-0AB37F65B9FD}"/>
              </a:ext>
            </a:extLst>
          </p:cNvPr>
          <p:cNvPicPr>
            <a:picLocks noChangeAspect="1"/>
          </p:cNvPicPr>
          <p:nvPr/>
        </p:nvPicPr>
        <p:blipFill>
          <a:blip r:embed="rId7"/>
          <a:stretch>
            <a:fillRect/>
          </a:stretch>
        </p:blipFill>
        <p:spPr>
          <a:xfrm>
            <a:off x="427038" y="4137960"/>
            <a:ext cx="952500" cy="952500"/>
          </a:xfrm>
          <a:prstGeom prst="rect">
            <a:avLst/>
          </a:prstGeom>
        </p:spPr>
      </p:pic>
      <p:sp>
        <p:nvSpPr>
          <p:cNvPr id="22" name="TextBox 21">
            <a:extLst>
              <a:ext uri="{FF2B5EF4-FFF2-40B4-BE49-F238E27FC236}">
                <a16:creationId xmlns:a16="http://schemas.microsoft.com/office/drawing/2014/main" id="{1610F2DD-9C9B-4466-8688-BA11CA5BBA9E}"/>
              </a:ext>
            </a:extLst>
          </p:cNvPr>
          <p:cNvSpPr txBox="1"/>
          <p:nvPr/>
        </p:nvSpPr>
        <p:spPr>
          <a:xfrm>
            <a:off x="1626779" y="4137960"/>
            <a:ext cx="10149290" cy="1131079"/>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800" dirty="0">
                <a:latin typeface="+mj-lt"/>
              </a:rPr>
              <a:t>What is the primary difference between a data lake and a data warehouse?</a:t>
            </a:r>
          </a:p>
          <a:p>
            <a:pPr marL="349724" marR="0" lvl="1" indent="-349724" fontAlgn="auto">
              <a:lnSpc>
                <a:spcPct val="100000"/>
              </a:lnSpc>
              <a:spcAft>
                <a:spcPts val="300"/>
              </a:spcAft>
              <a:buClrTx/>
              <a:buSzTx/>
              <a:buFont typeface="Wingdings" panose="05000000000000000000" pitchFamily="2" charset="2"/>
              <a:buChar char="q"/>
              <a:tabLst/>
              <a:defRPr/>
            </a:pPr>
            <a:r>
              <a:rPr lang="en-US" sz="1600" dirty="0"/>
              <a:t>A data lake contains </a:t>
            </a:r>
            <a:r>
              <a:rPr lang="en-US" sz="1600" dirty="0">
                <a:solidFill>
                  <a:schemeClr val="tx2"/>
                </a:solidFill>
                <a:latin typeface="+mj-lt"/>
              </a:rPr>
              <a:t>structured information</a:t>
            </a:r>
            <a:r>
              <a:rPr lang="en-US" sz="1600" dirty="0"/>
              <a:t>, but a data warehouse holds </a:t>
            </a:r>
            <a:r>
              <a:rPr lang="en-US" sz="1600" dirty="0">
                <a:solidFill>
                  <a:schemeClr val="tx2"/>
                </a:solidFill>
                <a:latin typeface="+mj-lt"/>
              </a:rPr>
              <a:t>raw business data</a:t>
            </a:r>
          </a:p>
          <a:p>
            <a:pPr marL="349724" marR="0" lvl="1" indent="-349724" fontAlgn="auto">
              <a:lnSpc>
                <a:spcPct val="100000"/>
              </a:lnSpc>
              <a:spcAft>
                <a:spcPts val="300"/>
              </a:spcAft>
              <a:buClrTx/>
              <a:buSzTx/>
              <a:buFont typeface="Wingdings" panose="05000000000000000000" pitchFamily="2" charset="2"/>
              <a:buChar char="q"/>
              <a:tabLst/>
              <a:defRPr/>
            </a:pPr>
            <a:r>
              <a:rPr lang="en-US" sz="1600" dirty="0"/>
              <a:t>A data lake holds </a:t>
            </a:r>
            <a:r>
              <a:rPr lang="en-US" sz="1600" dirty="0">
                <a:solidFill>
                  <a:schemeClr val="tx2"/>
                </a:solidFill>
                <a:latin typeface="+mj-lt"/>
              </a:rPr>
              <a:t>raw data</a:t>
            </a:r>
            <a:r>
              <a:rPr lang="en-US" sz="1600" dirty="0">
                <a:latin typeface="+mj-lt"/>
              </a:rPr>
              <a:t>, </a:t>
            </a:r>
            <a:r>
              <a:rPr lang="en-US" sz="1600" dirty="0"/>
              <a:t>but a data warehouse holds </a:t>
            </a:r>
            <a:r>
              <a:rPr lang="en-US" sz="1600" dirty="0">
                <a:solidFill>
                  <a:schemeClr val="tx2"/>
                </a:solidFill>
                <a:latin typeface="+mj-lt"/>
              </a:rPr>
              <a:t>structured information</a:t>
            </a:r>
          </a:p>
          <a:p>
            <a:pPr marL="349724" marR="0" lvl="1" indent="-349724" fontAlgn="auto">
              <a:lnSpc>
                <a:spcPct val="100000"/>
              </a:lnSpc>
              <a:spcAft>
                <a:spcPts val="300"/>
              </a:spcAft>
              <a:buClrTx/>
              <a:buSzTx/>
              <a:buFont typeface="Wingdings" panose="05000000000000000000" pitchFamily="2" charset="2"/>
              <a:buChar char="q"/>
              <a:tabLst/>
              <a:defRPr/>
            </a:pPr>
            <a:r>
              <a:rPr lang="en-US" sz="1600" dirty="0"/>
              <a:t>Data stored in a data lake is dynamic, but information stored in a data warehouse is static</a:t>
            </a:r>
          </a:p>
        </p:txBody>
      </p:sp>
      <p:pic>
        <p:nvPicPr>
          <p:cNvPr id="23" name="Graphic 22" descr="Checkmark on A data lake holds raw data, but a data warehouse holds structured information">
            <a:extLst>
              <a:ext uri="{FF2B5EF4-FFF2-40B4-BE49-F238E27FC236}">
                <a16:creationId xmlns:a16="http://schemas.microsoft.com/office/drawing/2014/main" id="{3EEA0061-1E99-444E-897B-01C0B6D258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779" y="4684449"/>
            <a:ext cx="225870" cy="225870"/>
          </a:xfrm>
          <a:prstGeom prst="rect">
            <a:avLst/>
          </a:prstGeom>
        </p:spPr>
      </p:pic>
    </p:spTree>
    <p:extLst>
      <p:ext uri="{BB962C8B-B14F-4D97-AF65-F5344CB8AC3E}">
        <p14:creationId xmlns:p14="http://schemas.microsoft.com/office/powerpoint/2010/main" val="292017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r>
              <a:rPr lang="en-US" sz="2400" dirty="0"/>
              <a:t>Lesson 2: Explore large-scale data analytics</a:t>
            </a:r>
            <a:endParaRPr lang="en-IN" sz="2400" dirty="0"/>
          </a:p>
        </p:txBody>
      </p:sp>
      <p:pic>
        <p:nvPicPr>
          <p:cNvPr id="4" name="Picture Placeholder 3" descr="Icon of a cloud with multiples lines extending from it">
            <a:extLst>
              <a:ext uri="{FF2B5EF4-FFF2-40B4-BE49-F238E27FC236}">
                <a16:creationId xmlns:a16="http://schemas.microsoft.com/office/drawing/2014/main" id="{EFC4DA07-2EC1-43F2-ADBE-0180BC6B6271}"/>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clrChange>
              <a:clrFrom>
                <a:srgbClr val="FFFFFF"/>
              </a:clrFrom>
              <a:clrTo>
                <a:srgbClr val="FFFFFF">
                  <a:alpha val="0"/>
                </a:srgbClr>
              </a:clrTo>
            </a:clrChange>
          </a:blip>
          <a:srcRect/>
          <a:stretch/>
        </p:blipFill>
        <p:spPr/>
      </p:pic>
    </p:spTree>
    <p:extLst>
      <p:ext uri="{BB962C8B-B14F-4D97-AF65-F5344CB8AC3E}">
        <p14:creationId xmlns:p14="http://schemas.microsoft.com/office/powerpoint/2010/main" val="339814352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2 objectives</a:t>
            </a:r>
          </a:p>
        </p:txBody>
      </p:sp>
      <p:pic>
        <p:nvPicPr>
          <p:cNvPr id="8" name="Picture 7">
            <a:extLst>
              <a:ext uri="{FF2B5EF4-FFF2-40B4-BE49-F238E27FC236}">
                <a16:creationId xmlns:a16="http://schemas.microsoft.com/office/drawing/2014/main" id="{343C3480-32DE-4D91-B125-EC29104C86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87803" y="627216"/>
            <a:ext cx="841248" cy="841248"/>
          </a:xfrm>
          <a:prstGeom prst="rect">
            <a:avLst/>
          </a:prstGeom>
        </p:spPr>
      </p:pic>
      <p:sp>
        <p:nvSpPr>
          <p:cNvPr id="11" name="Text Placeholder 10">
            <a:extLst>
              <a:ext uri="{FF2B5EF4-FFF2-40B4-BE49-F238E27FC236}">
                <a16:creationId xmlns:a16="http://schemas.microsoft.com/office/drawing/2014/main" id="{803D9C37-CCC2-4F5A-8EC7-A43EB41EC3CA}"/>
              </a:ext>
            </a:extLst>
          </p:cNvPr>
          <p:cNvSpPr txBox="1">
            <a:spLocks noGrp="1"/>
          </p:cNvSpPr>
          <p:nvPr>
            <p:ph type="body" sz="quarter" idx="21"/>
          </p:nvPr>
        </p:nvSpPr>
        <p:spPr>
          <a:xfrm>
            <a:off x="4078288" y="435622"/>
            <a:ext cx="7695069" cy="1224436"/>
          </a:xfrm>
        </p:spPr>
        <p:txBody>
          <a:bodyPr/>
          <a:lstStyle/>
          <a:p>
            <a:r>
              <a:rPr lang="it-IT" sz="2200" dirty="0"/>
              <a:t>Describe data ingestion in Azure</a:t>
            </a:r>
          </a:p>
        </p:txBody>
      </p:sp>
      <p:pic>
        <p:nvPicPr>
          <p:cNvPr id="3" name="Picture 2">
            <a:extLst>
              <a:ext uri="{FF2B5EF4-FFF2-40B4-BE49-F238E27FC236}">
                <a16:creationId xmlns:a16="http://schemas.microsoft.com/office/drawing/2014/main" id="{C5840AEA-F0A9-4887-910C-A2C6A851F5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987803" y="1707772"/>
            <a:ext cx="841248" cy="840129"/>
          </a:xfrm>
          <a:prstGeom prst="rect">
            <a:avLst/>
          </a:prstGeom>
        </p:spPr>
      </p:pic>
      <p:sp>
        <p:nvSpPr>
          <p:cNvPr id="9" name="Text Placeholder 8">
            <a:extLst>
              <a:ext uri="{FF2B5EF4-FFF2-40B4-BE49-F238E27FC236}">
                <a16:creationId xmlns:a16="http://schemas.microsoft.com/office/drawing/2014/main" id="{1F843F5B-0956-44E8-8A5E-BAF223DAFBDA}"/>
              </a:ext>
            </a:extLst>
          </p:cNvPr>
          <p:cNvSpPr txBox="1">
            <a:spLocks noGrp="1"/>
          </p:cNvSpPr>
          <p:nvPr>
            <p:ph type="body" sz="quarter" idx="22"/>
          </p:nvPr>
        </p:nvSpPr>
        <p:spPr>
          <a:xfrm>
            <a:off x="4078288" y="1515619"/>
            <a:ext cx="7695069" cy="1224436"/>
          </a:xfrm>
        </p:spPr>
        <p:txBody>
          <a:bodyPr/>
          <a:lstStyle/>
          <a:p>
            <a:r>
              <a:rPr lang="en-US" sz="2200" dirty="0"/>
              <a:t>Describe components of Azure Data Factory</a:t>
            </a:r>
          </a:p>
        </p:txBody>
      </p:sp>
      <p:pic>
        <p:nvPicPr>
          <p:cNvPr id="10" name="Picture 9">
            <a:extLst>
              <a:ext uri="{FF2B5EF4-FFF2-40B4-BE49-F238E27FC236}">
                <a16:creationId xmlns:a16="http://schemas.microsoft.com/office/drawing/2014/main" id="{0C7C31E8-6615-4E76-820C-8C85256437A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987803" y="3816253"/>
            <a:ext cx="841248" cy="841248"/>
          </a:xfrm>
          <a:prstGeom prst="rect">
            <a:avLst/>
          </a:prstGeom>
        </p:spPr>
      </p:pic>
      <p:sp>
        <p:nvSpPr>
          <p:cNvPr id="13" name="Text Placeholder 5">
            <a:extLst>
              <a:ext uri="{FF2B5EF4-FFF2-40B4-BE49-F238E27FC236}">
                <a16:creationId xmlns:a16="http://schemas.microsoft.com/office/drawing/2014/main" id="{429F31AA-3342-4160-AA71-A12D30517CBD}"/>
              </a:ext>
            </a:extLst>
          </p:cNvPr>
          <p:cNvSpPr txBox="1">
            <a:spLocks/>
          </p:cNvSpPr>
          <p:nvPr/>
        </p:nvSpPr>
        <p:spPr>
          <a:xfrm>
            <a:off x="4046448" y="2544662"/>
            <a:ext cx="7695069" cy="1224436"/>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lang="en-US" sz="1600"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dirty="0"/>
              <a:t>Describe data processing options for performing analytics</a:t>
            </a:r>
            <a:br>
              <a:rPr lang="en-US" sz="2200" dirty="0"/>
            </a:br>
            <a:r>
              <a:rPr lang="en-US" sz="2200" dirty="0"/>
              <a:t>in Azure</a:t>
            </a:r>
          </a:p>
        </p:txBody>
      </p:sp>
      <p:sp>
        <p:nvSpPr>
          <p:cNvPr id="7" name="Text Placeholder 6">
            <a:extLst>
              <a:ext uri="{FF2B5EF4-FFF2-40B4-BE49-F238E27FC236}">
                <a16:creationId xmlns:a16="http://schemas.microsoft.com/office/drawing/2014/main" id="{EC0E2114-C64D-461E-ADE1-75FC01C5D6FF}"/>
              </a:ext>
            </a:extLst>
          </p:cNvPr>
          <p:cNvSpPr txBox="1">
            <a:spLocks noGrp="1"/>
          </p:cNvSpPr>
          <p:nvPr>
            <p:ph type="body" sz="quarter" idx="23"/>
          </p:nvPr>
        </p:nvSpPr>
        <p:spPr>
          <a:xfrm>
            <a:off x="4078288" y="3624659"/>
            <a:ext cx="7695069" cy="1224436"/>
          </a:xfrm>
        </p:spPr>
        <p:txBody>
          <a:bodyPr/>
          <a:lstStyle/>
          <a:p>
            <a:r>
              <a:rPr lang="en-US" sz="2200" dirty="0"/>
              <a:t>See how to use Azure Data Factory to load data into a data warehouse</a:t>
            </a:r>
          </a:p>
        </p:txBody>
      </p:sp>
      <p:pic>
        <p:nvPicPr>
          <p:cNvPr id="12" name="Picture 11">
            <a:extLst>
              <a:ext uri="{FF2B5EF4-FFF2-40B4-BE49-F238E27FC236}">
                <a16:creationId xmlns:a16="http://schemas.microsoft.com/office/drawing/2014/main" id="{F1A31765-3A03-413D-BA03-284DEEB021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987803" y="2759714"/>
            <a:ext cx="841248" cy="841248"/>
          </a:xfrm>
          <a:prstGeom prst="rect">
            <a:avLst/>
          </a:prstGeom>
        </p:spPr>
      </p:pic>
      <p:pic>
        <p:nvPicPr>
          <p:cNvPr id="14" name="Picture 13">
            <a:extLst>
              <a:ext uri="{FF2B5EF4-FFF2-40B4-BE49-F238E27FC236}">
                <a16:creationId xmlns:a16="http://schemas.microsoft.com/office/drawing/2014/main" id="{4DFFF858-9460-4B50-BEBC-59AFFB25070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019643" y="4868754"/>
            <a:ext cx="841248" cy="841248"/>
          </a:xfrm>
          <a:prstGeom prst="rect">
            <a:avLst/>
          </a:prstGeom>
        </p:spPr>
      </p:pic>
      <p:sp>
        <p:nvSpPr>
          <p:cNvPr id="15" name="Text Placeholder 6">
            <a:extLst>
              <a:ext uri="{FF2B5EF4-FFF2-40B4-BE49-F238E27FC236}">
                <a16:creationId xmlns:a16="http://schemas.microsoft.com/office/drawing/2014/main" id="{8E5C6526-B07A-4BF2-9661-3BD73D8CC69A}"/>
              </a:ext>
            </a:extLst>
          </p:cNvPr>
          <p:cNvSpPr txBox="1">
            <a:spLocks/>
          </p:cNvSpPr>
          <p:nvPr/>
        </p:nvSpPr>
        <p:spPr>
          <a:xfrm>
            <a:off x="4078288" y="4653702"/>
            <a:ext cx="7695069" cy="1224436"/>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lang="en-US" sz="1600"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dirty="0"/>
              <a:t>Explore Azure Synapse Analytics</a:t>
            </a:r>
          </a:p>
        </p:txBody>
      </p:sp>
    </p:spTree>
    <p:extLst>
      <p:ext uri="{BB962C8B-B14F-4D97-AF65-F5344CB8AC3E}">
        <p14:creationId xmlns:p14="http://schemas.microsoft.com/office/powerpoint/2010/main" val="260346085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Describe data ingestion in Azure</a:t>
            </a:r>
          </a:p>
        </p:txBody>
      </p:sp>
      <p:grpSp>
        <p:nvGrpSpPr>
          <p:cNvPr id="492" name="Group 491">
            <a:extLst>
              <a:ext uri="{FF2B5EF4-FFF2-40B4-BE49-F238E27FC236}">
                <a16:creationId xmlns:a16="http://schemas.microsoft.com/office/drawing/2014/main" id="{5D841BBE-A227-4533-80D3-7C32638DA1E6}"/>
              </a:ext>
              <a:ext uri="{C183D7F6-B498-43B3-948B-1728B52AA6E4}">
                <adec:decorative xmlns:adec="http://schemas.microsoft.com/office/drawing/2017/decorative" val="1"/>
              </a:ext>
            </a:extLst>
          </p:cNvPr>
          <p:cNvGrpSpPr/>
          <p:nvPr/>
        </p:nvGrpSpPr>
        <p:grpSpPr>
          <a:xfrm>
            <a:off x="426424" y="1457325"/>
            <a:ext cx="3657600" cy="3698875"/>
            <a:chOff x="426424" y="2159000"/>
            <a:chExt cx="3657600" cy="3698875"/>
          </a:xfrm>
        </p:grpSpPr>
        <p:sp>
          <p:nvSpPr>
            <p:cNvPr id="308" name="TextBox 307">
              <a:extLst>
                <a:ext uri="{FF2B5EF4-FFF2-40B4-BE49-F238E27FC236}">
                  <a16:creationId xmlns:a16="http://schemas.microsoft.com/office/drawing/2014/main" id="{11243621-B3BF-4D6C-BF65-471C0EC5A82F}"/>
                </a:ext>
              </a:extLst>
            </p:cNvPr>
            <p:cNvSpPr txBox="1"/>
            <p:nvPr/>
          </p:nvSpPr>
          <p:spPr>
            <a:xfrm>
              <a:off x="426424"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p>
              <a:pPr marL="0" marR="0" lvl="0" indent="0" defTabSz="914400" eaLnBrk="1" fontAlgn="auto" latinLnBrk="0" hangingPunct="1">
                <a:lnSpc>
                  <a:spcPct val="90000"/>
                </a:lnSpc>
                <a:spcBef>
                  <a:spcPts val="0"/>
                </a:spcBef>
                <a:spcAft>
                  <a:spcPts val="588"/>
                </a:spcAft>
                <a:buClrTx/>
                <a:buSzTx/>
                <a:buFontTx/>
                <a:buNone/>
                <a:tabLst/>
                <a:defRPr/>
              </a:pPr>
              <a:r>
                <a:rPr lang="en-US" sz="2400" kern="0" dirty="0">
                  <a:solidFill>
                    <a:schemeClr val="bg1"/>
                  </a:solidFill>
                  <a:latin typeface="+mj-lt"/>
                </a:rPr>
                <a:t>ADF</a:t>
              </a:r>
              <a:endParaRPr kumimoji="0" lang="en-US" sz="2400" b="0" i="0" u="none" strike="noStrike" kern="0" cap="none" spc="0" normalizeH="0" baseline="0" noProof="0" dirty="0">
                <a:ln>
                  <a:noFill/>
                </a:ln>
                <a:solidFill>
                  <a:schemeClr val="bg1"/>
                </a:solidFill>
                <a:effectLst/>
                <a:uLnTx/>
                <a:uFillTx/>
                <a:latin typeface="+mj-lt"/>
              </a:endParaRPr>
            </a:p>
          </p:txBody>
        </p:sp>
        <p:sp>
          <p:nvSpPr>
            <p:cNvPr id="168" name="Rectangle: Rounded Corners 303">
              <a:extLst>
                <a:ext uri="{FF2B5EF4-FFF2-40B4-BE49-F238E27FC236}">
                  <a16:creationId xmlns:a16="http://schemas.microsoft.com/office/drawing/2014/main" id="{FA6E72CE-C1E6-43FE-A585-4C54634EE45D}"/>
                </a:ext>
                <a:ext uri="{C183D7F6-B498-43B3-948B-1728B52AA6E4}">
                  <adec:decorative xmlns:adec="http://schemas.microsoft.com/office/drawing/2017/decorative" val="1"/>
                </a:ext>
              </a:extLst>
            </p:cNvPr>
            <p:cNvSpPr/>
            <p:nvPr/>
          </p:nvSpPr>
          <p:spPr bwMode="auto">
            <a:xfrm>
              <a:off x="426424"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descr="Series of 1's and 0's to represent flowing data">
              <a:extLst>
                <a:ext uri="{FF2B5EF4-FFF2-40B4-BE49-F238E27FC236}">
                  <a16:creationId xmlns:a16="http://schemas.microsoft.com/office/drawing/2014/main" id="{C1F498B8-DDE2-4FCE-A731-14074A0C9554}"/>
                </a:ext>
              </a:extLst>
            </p:cNvPr>
            <p:cNvPicPr>
              <a:picLocks noChangeAspect="1"/>
            </p:cNvPicPr>
            <p:nvPr/>
          </p:nvPicPr>
          <p:blipFill>
            <a:blip r:embed="rId3"/>
            <a:stretch>
              <a:fillRect/>
            </a:stretch>
          </p:blipFill>
          <p:spPr>
            <a:xfrm>
              <a:off x="581373" y="2896308"/>
              <a:ext cx="722376" cy="1726692"/>
            </a:xfrm>
            <a:prstGeom prst="rect">
              <a:avLst/>
            </a:prstGeom>
          </p:spPr>
        </p:pic>
        <p:pic>
          <p:nvPicPr>
            <p:cNvPr id="11" name="Picture 10" descr="Filter">
              <a:extLst>
                <a:ext uri="{FF2B5EF4-FFF2-40B4-BE49-F238E27FC236}">
                  <a16:creationId xmlns:a16="http://schemas.microsoft.com/office/drawing/2014/main" id="{ABD145F9-3178-41D5-A954-190F5B4FD349}"/>
                </a:ext>
              </a:extLst>
            </p:cNvPr>
            <p:cNvPicPr>
              <a:picLocks noChangeAspect="1"/>
            </p:cNvPicPr>
            <p:nvPr/>
          </p:nvPicPr>
          <p:blipFill>
            <a:blip r:embed="rId4"/>
            <a:stretch>
              <a:fillRect/>
            </a:stretch>
          </p:blipFill>
          <p:spPr>
            <a:xfrm>
              <a:off x="1435459" y="2932540"/>
              <a:ext cx="1184148" cy="1729740"/>
            </a:xfrm>
            <a:prstGeom prst="rect">
              <a:avLst/>
            </a:prstGeom>
          </p:spPr>
        </p:pic>
        <p:pic>
          <p:nvPicPr>
            <p:cNvPr id="35" name="Picture 34" descr="Icon of three gears with varying sizes">
              <a:extLst>
                <a:ext uri="{FF2B5EF4-FFF2-40B4-BE49-F238E27FC236}">
                  <a16:creationId xmlns:a16="http://schemas.microsoft.com/office/drawing/2014/main" id="{18D48665-81AC-4AAF-9827-74298BF0DBEF}"/>
                </a:ext>
              </a:extLst>
            </p:cNvPr>
            <p:cNvPicPr>
              <a:picLocks noChangeAspect="1"/>
            </p:cNvPicPr>
            <p:nvPr/>
          </p:nvPicPr>
          <p:blipFill>
            <a:blip r:embed="rId5"/>
            <a:stretch>
              <a:fillRect/>
            </a:stretch>
          </p:blipFill>
          <p:spPr>
            <a:xfrm>
              <a:off x="1530239" y="3500230"/>
              <a:ext cx="594360" cy="594360"/>
            </a:xfrm>
            <a:prstGeom prst="rect">
              <a:avLst/>
            </a:prstGeom>
          </p:spPr>
        </p:pic>
        <p:sp>
          <p:nvSpPr>
            <p:cNvPr id="164" name="Rectangle 163" descr="Icon of a square coming out of a filter">
              <a:extLst>
                <a:ext uri="{FF2B5EF4-FFF2-40B4-BE49-F238E27FC236}">
                  <a16:creationId xmlns:a16="http://schemas.microsoft.com/office/drawing/2014/main" id="{78171E14-1954-495E-951B-46F464AA522A}"/>
                </a:ext>
              </a:extLst>
            </p:cNvPr>
            <p:cNvSpPr/>
            <p:nvPr/>
          </p:nvSpPr>
          <p:spPr bwMode="auto">
            <a:xfrm rot="19800000">
              <a:off x="2712991" y="3801662"/>
              <a:ext cx="416521" cy="37425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pic>
          <p:nvPicPr>
            <p:cNvPr id="54" name="Picture 53" descr="Icon of a gear inside a square">
              <a:extLst>
                <a:ext uri="{FF2B5EF4-FFF2-40B4-BE49-F238E27FC236}">
                  <a16:creationId xmlns:a16="http://schemas.microsoft.com/office/drawing/2014/main" id="{BDF5FCC1-A82B-4F83-80EB-608303E825BC}"/>
                </a:ext>
              </a:extLst>
            </p:cNvPr>
            <p:cNvPicPr>
              <a:picLocks noChangeAspect="1"/>
            </p:cNvPicPr>
            <p:nvPr/>
          </p:nvPicPr>
          <p:blipFill>
            <a:blip r:embed="rId6"/>
            <a:stretch>
              <a:fillRect/>
            </a:stretch>
          </p:blipFill>
          <p:spPr>
            <a:xfrm>
              <a:off x="3448242" y="3986801"/>
              <a:ext cx="496823" cy="488784"/>
            </a:xfrm>
            <a:prstGeom prst="rect">
              <a:avLst/>
            </a:prstGeom>
          </p:spPr>
        </p:pic>
        <p:pic>
          <p:nvPicPr>
            <p:cNvPr id="480" name="Picture 479" descr="Icon of a gear inside a square">
              <a:extLst>
                <a:ext uri="{FF2B5EF4-FFF2-40B4-BE49-F238E27FC236}">
                  <a16:creationId xmlns:a16="http://schemas.microsoft.com/office/drawing/2014/main" id="{033D9071-01EB-43E6-BF5D-D709124932A6}"/>
                </a:ext>
              </a:extLst>
            </p:cNvPr>
            <p:cNvPicPr>
              <a:picLocks noChangeAspect="1"/>
            </p:cNvPicPr>
            <p:nvPr/>
          </p:nvPicPr>
          <p:blipFill>
            <a:blip r:embed="rId6"/>
            <a:stretch>
              <a:fillRect/>
            </a:stretch>
          </p:blipFill>
          <p:spPr>
            <a:xfrm>
              <a:off x="3448242" y="4539778"/>
              <a:ext cx="496823" cy="488784"/>
            </a:xfrm>
            <a:prstGeom prst="rect">
              <a:avLst/>
            </a:prstGeom>
          </p:spPr>
        </p:pic>
        <p:pic>
          <p:nvPicPr>
            <p:cNvPr id="481" name="Picture 480" descr="Icon of a gear inside a square">
              <a:extLst>
                <a:ext uri="{FF2B5EF4-FFF2-40B4-BE49-F238E27FC236}">
                  <a16:creationId xmlns:a16="http://schemas.microsoft.com/office/drawing/2014/main" id="{B5A2A905-5C8E-4675-8AFE-6B9CD12BB123}"/>
                </a:ext>
              </a:extLst>
            </p:cNvPr>
            <p:cNvPicPr>
              <a:picLocks noChangeAspect="1"/>
            </p:cNvPicPr>
            <p:nvPr/>
          </p:nvPicPr>
          <p:blipFill>
            <a:blip r:embed="rId6"/>
            <a:stretch>
              <a:fillRect/>
            </a:stretch>
          </p:blipFill>
          <p:spPr>
            <a:xfrm>
              <a:off x="2887713" y="4539778"/>
              <a:ext cx="496823" cy="488784"/>
            </a:xfrm>
            <a:prstGeom prst="rect">
              <a:avLst/>
            </a:prstGeom>
          </p:spPr>
        </p:pic>
        <p:sp>
          <p:nvSpPr>
            <p:cNvPr id="307" name="Rectangle 306">
              <a:extLst>
                <a:ext uri="{FF2B5EF4-FFF2-40B4-BE49-F238E27FC236}">
                  <a16:creationId xmlns:a16="http://schemas.microsoft.com/office/drawing/2014/main" id="{99A59761-53B7-48C9-84C8-E2800AB7D005}"/>
                </a:ext>
              </a:extLst>
            </p:cNvPr>
            <p:cNvSpPr/>
            <p:nvPr/>
          </p:nvSpPr>
          <p:spPr bwMode="auto">
            <a:xfrm>
              <a:off x="426424"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Heterogenous</a:t>
              </a:r>
            </a:p>
          </p:txBody>
        </p:sp>
      </p:grpSp>
      <p:grpSp>
        <p:nvGrpSpPr>
          <p:cNvPr id="493" name="Group 492">
            <a:extLst>
              <a:ext uri="{FF2B5EF4-FFF2-40B4-BE49-F238E27FC236}">
                <a16:creationId xmlns:a16="http://schemas.microsoft.com/office/drawing/2014/main" id="{D6D9CCBC-A920-4188-B219-EFED625EE110}"/>
              </a:ext>
              <a:ext uri="{C183D7F6-B498-43B3-948B-1728B52AA6E4}">
                <adec:decorative xmlns:adec="http://schemas.microsoft.com/office/drawing/2017/decorative" val="1"/>
              </a:ext>
            </a:extLst>
          </p:cNvPr>
          <p:cNvGrpSpPr/>
          <p:nvPr/>
        </p:nvGrpSpPr>
        <p:grpSpPr>
          <a:xfrm>
            <a:off x="4262891" y="1457325"/>
            <a:ext cx="3657600" cy="3698875"/>
            <a:chOff x="4262891" y="2159000"/>
            <a:chExt cx="3657600" cy="3698875"/>
          </a:xfrm>
        </p:grpSpPr>
        <p:sp>
          <p:nvSpPr>
            <p:cNvPr id="261" name="TextBox 260">
              <a:extLst>
                <a:ext uri="{FF2B5EF4-FFF2-40B4-BE49-F238E27FC236}">
                  <a16:creationId xmlns:a16="http://schemas.microsoft.com/office/drawing/2014/main" id="{1746C89C-B959-4C64-9707-6BD235D22C29}"/>
                </a:ext>
              </a:extLst>
            </p:cNvPr>
            <p:cNvSpPr txBox="1"/>
            <p:nvPr/>
          </p:nvSpPr>
          <p:spPr>
            <a:xfrm>
              <a:off x="4262891"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dirty="0"/>
                <a:t>PolyBase</a:t>
              </a:r>
            </a:p>
          </p:txBody>
        </p:sp>
        <p:sp>
          <p:nvSpPr>
            <p:cNvPr id="211" name="Rectangle: Rounded Corners 303">
              <a:extLst>
                <a:ext uri="{FF2B5EF4-FFF2-40B4-BE49-F238E27FC236}">
                  <a16:creationId xmlns:a16="http://schemas.microsoft.com/office/drawing/2014/main" id="{9A6CF1CE-15C2-4C49-949E-E6C50236C287}"/>
                </a:ext>
                <a:ext uri="{C183D7F6-B498-43B3-948B-1728B52AA6E4}">
                  <adec:decorative xmlns:adec="http://schemas.microsoft.com/office/drawing/2017/decorative" val="1"/>
                </a:ext>
              </a:extLst>
            </p:cNvPr>
            <p:cNvSpPr/>
            <p:nvPr/>
          </p:nvSpPr>
          <p:spPr bwMode="auto">
            <a:xfrm>
              <a:off x="4262891"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descr="Icon of a square">
              <a:extLst>
                <a:ext uri="{FF2B5EF4-FFF2-40B4-BE49-F238E27FC236}">
                  <a16:creationId xmlns:a16="http://schemas.microsoft.com/office/drawing/2014/main" id="{39C609F0-89A9-4CD9-8D28-89DCF32957C6}"/>
                </a:ext>
              </a:extLst>
            </p:cNvPr>
            <p:cNvSpPr/>
            <p:nvPr/>
          </p:nvSpPr>
          <p:spPr bwMode="auto">
            <a:xfrm>
              <a:off x="4935635" y="2944337"/>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53" name="Oval 252">
              <a:extLst>
                <a:ext uri="{FF2B5EF4-FFF2-40B4-BE49-F238E27FC236}">
                  <a16:creationId xmlns:a16="http://schemas.microsoft.com/office/drawing/2014/main" id="{FFC4FF1B-B2A6-4288-BA71-B04A6C66B9EC}"/>
                </a:ext>
              </a:extLst>
            </p:cNvPr>
            <p:cNvSpPr/>
            <p:nvPr/>
          </p:nvSpPr>
          <p:spPr bwMode="auto">
            <a:xfrm>
              <a:off x="5255197" y="2860845"/>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00"/>
              <a:r>
                <a:rPr lang="en-US" sz="1200" kern="0" dirty="0">
                  <a:latin typeface="+mj-lt"/>
                </a:rPr>
                <a:t>70</a:t>
              </a:r>
            </a:p>
          </p:txBody>
        </p:sp>
        <p:pic>
          <p:nvPicPr>
            <p:cNvPr id="25" name="Picture 24" descr="Icon of a 4 squares inter-connected by a line">
              <a:extLst>
                <a:ext uri="{FF2B5EF4-FFF2-40B4-BE49-F238E27FC236}">
                  <a16:creationId xmlns:a16="http://schemas.microsoft.com/office/drawing/2014/main" id="{8BECE7F0-73A2-4FDE-B7AF-4ABBA2E4296B}"/>
                </a:ext>
              </a:extLst>
            </p:cNvPr>
            <p:cNvPicPr>
              <a:picLocks noChangeAspect="1"/>
            </p:cNvPicPr>
            <p:nvPr/>
          </p:nvPicPr>
          <p:blipFill>
            <a:blip r:embed="rId7"/>
            <a:stretch>
              <a:fillRect/>
            </a:stretch>
          </p:blipFill>
          <p:spPr>
            <a:xfrm>
              <a:off x="4799674" y="3646179"/>
              <a:ext cx="742188" cy="731520"/>
            </a:xfrm>
            <a:prstGeom prst="rect">
              <a:avLst/>
            </a:prstGeom>
          </p:spPr>
        </p:pic>
        <p:sp>
          <p:nvSpPr>
            <p:cNvPr id="248" name="Oval 247">
              <a:extLst>
                <a:ext uri="{FF2B5EF4-FFF2-40B4-BE49-F238E27FC236}">
                  <a16:creationId xmlns:a16="http://schemas.microsoft.com/office/drawing/2014/main" id="{F1FDBBF5-5FA0-43D3-A5F6-55CAE2EB4863}"/>
                </a:ext>
              </a:extLst>
            </p:cNvPr>
            <p:cNvSpPr/>
            <p:nvPr/>
          </p:nvSpPr>
          <p:spPr bwMode="auto">
            <a:xfrm>
              <a:off x="5355599" y="3532521"/>
              <a:ext cx="307038" cy="308409"/>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00"/>
              <a:r>
                <a:rPr lang="en-US" sz="1200" kern="0" dirty="0">
                  <a:latin typeface="+mj-lt"/>
                </a:rPr>
                <a:t>100</a:t>
              </a:r>
            </a:p>
          </p:txBody>
        </p:sp>
        <p:sp>
          <p:nvSpPr>
            <p:cNvPr id="221" name="Rectangle 220">
              <a:extLst>
                <a:ext uri="{FF2B5EF4-FFF2-40B4-BE49-F238E27FC236}">
                  <a16:creationId xmlns:a16="http://schemas.microsoft.com/office/drawing/2014/main" id="{28F384B7-4285-476C-BD03-E65416A217C4}"/>
                </a:ext>
                <a:ext uri="{C183D7F6-B498-43B3-948B-1728B52AA6E4}">
                  <adec:decorative xmlns:adec="http://schemas.microsoft.com/office/drawing/2017/decorative" val="1"/>
                </a:ext>
              </a:extLst>
            </p:cNvPr>
            <p:cNvSpPr/>
            <p:nvPr/>
          </p:nvSpPr>
          <p:spPr bwMode="auto">
            <a:xfrm>
              <a:off x="4688528" y="3472066"/>
              <a:ext cx="1037565" cy="994711"/>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24" name="Rectangle 223" descr="Icon of a square">
              <a:extLst>
                <a:ext uri="{FF2B5EF4-FFF2-40B4-BE49-F238E27FC236}">
                  <a16:creationId xmlns:a16="http://schemas.microsoft.com/office/drawing/2014/main" id="{872C3BF4-E868-4501-A203-AEE98C599562}"/>
                </a:ext>
              </a:extLst>
            </p:cNvPr>
            <p:cNvSpPr/>
            <p:nvPr/>
          </p:nvSpPr>
          <p:spPr bwMode="auto">
            <a:xfrm>
              <a:off x="4935635" y="4646864"/>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27" name="Oval 226">
              <a:extLst>
                <a:ext uri="{FF2B5EF4-FFF2-40B4-BE49-F238E27FC236}">
                  <a16:creationId xmlns:a16="http://schemas.microsoft.com/office/drawing/2014/main" id="{E289C64E-6FB7-403F-BECE-00797FFE330B}"/>
                </a:ext>
              </a:extLst>
            </p:cNvPr>
            <p:cNvSpPr/>
            <p:nvPr/>
          </p:nvSpPr>
          <p:spPr bwMode="auto">
            <a:xfrm>
              <a:off x="5255197" y="4525090"/>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mj-lt"/>
                </a:rPr>
                <a:t>80</a:t>
              </a:r>
            </a:p>
          </p:txBody>
        </p:sp>
        <p:cxnSp>
          <p:nvCxnSpPr>
            <p:cNvPr id="244" name="Connector: Elbow 182" descr="Arrow pointing right">
              <a:extLst>
                <a:ext uri="{FF2B5EF4-FFF2-40B4-BE49-F238E27FC236}">
                  <a16:creationId xmlns:a16="http://schemas.microsoft.com/office/drawing/2014/main" id="{D4BD43D7-5B8B-4DC2-AF48-6337237FEDD6}"/>
                </a:ext>
              </a:extLst>
            </p:cNvPr>
            <p:cNvCxnSpPr>
              <a:cxnSpLocks/>
              <a:stCxn id="221" idx="3"/>
            </p:cNvCxnSpPr>
            <p:nvPr/>
          </p:nvCxnSpPr>
          <p:spPr>
            <a:xfrm flipV="1">
              <a:off x="5726093" y="3285004"/>
              <a:ext cx="1271937" cy="684418"/>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3" name="Picture 482" descr="Icon of a gear inside a square">
              <a:extLst>
                <a:ext uri="{FF2B5EF4-FFF2-40B4-BE49-F238E27FC236}">
                  <a16:creationId xmlns:a16="http://schemas.microsoft.com/office/drawing/2014/main" id="{26A7DE5B-80F4-432F-8E1E-950154EE364F}"/>
                </a:ext>
              </a:extLst>
            </p:cNvPr>
            <p:cNvPicPr>
              <a:picLocks noChangeAspect="1"/>
            </p:cNvPicPr>
            <p:nvPr/>
          </p:nvPicPr>
          <p:blipFill>
            <a:blip r:embed="rId6"/>
            <a:stretch>
              <a:fillRect/>
            </a:stretch>
          </p:blipFill>
          <p:spPr>
            <a:xfrm>
              <a:off x="6998031" y="3055842"/>
              <a:ext cx="496823" cy="488784"/>
            </a:xfrm>
            <a:prstGeom prst="rect">
              <a:avLst/>
            </a:prstGeom>
          </p:spPr>
        </p:pic>
        <p:cxnSp>
          <p:nvCxnSpPr>
            <p:cNvPr id="409" name="Connector: Elbow 182" descr="Arrow pointing right">
              <a:extLst>
                <a:ext uri="{FF2B5EF4-FFF2-40B4-BE49-F238E27FC236}">
                  <a16:creationId xmlns:a16="http://schemas.microsoft.com/office/drawing/2014/main" id="{61D7B261-9E71-4082-84CB-08F077DA7D81}"/>
                </a:ext>
              </a:extLst>
            </p:cNvPr>
            <p:cNvCxnSpPr>
              <a:cxnSpLocks/>
              <a:stCxn id="221" idx="3"/>
            </p:cNvCxnSpPr>
            <p:nvPr/>
          </p:nvCxnSpPr>
          <p:spPr>
            <a:xfrm flipV="1">
              <a:off x="5726093" y="3969421"/>
              <a:ext cx="1271937" cy="1"/>
            </a:xfrm>
            <a:prstGeom prst="straightConnector1">
              <a:avLst/>
            </a:prstGeom>
            <a:noFill/>
            <a:ln w="19050" cap="flat" cmpd="sng" algn="ctr">
              <a:solidFill>
                <a:schemeClr val="bg1">
                  <a:lumMod val="65000"/>
                </a:schemeClr>
              </a:solidFill>
              <a:prstDash val="solid"/>
              <a:headEnd type="none" w="lg" len="med"/>
              <a:tailEnd type="triangle" w="lg" len="med"/>
            </a:ln>
            <a:effectLst/>
          </p:spPr>
        </p:cxnSp>
        <p:pic>
          <p:nvPicPr>
            <p:cNvPr id="484" name="Picture 483" descr="Icon of a gear inside a square">
              <a:extLst>
                <a:ext uri="{FF2B5EF4-FFF2-40B4-BE49-F238E27FC236}">
                  <a16:creationId xmlns:a16="http://schemas.microsoft.com/office/drawing/2014/main" id="{E0F347D8-71F9-4197-A6C1-67E4A0C3EAA7}"/>
                </a:ext>
              </a:extLst>
            </p:cNvPr>
            <p:cNvPicPr>
              <a:picLocks noChangeAspect="1"/>
            </p:cNvPicPr>
            <p:nvPr/>
          </p:nvPicPr>
          <p:blipFill>
            <a:blip r:embed="rId6"/>
            <a:stretch>
              <a:fillRect/>
            </a:stretch>
          </p:blipFill>
          <p:spPr>
            <a:xfrm>
              <a:off x="6998031" y="3732920"/>
              <a:ext cx="496823" cy="488784"/>
            </a:xfrm>
            <a:prstGeom prst="rect">
              <a:avLst/>
            </a:prstGeom>
          </p:spPr>
        </p:pic>
        <p:cxnSp>
          <p:nvCxnSpPr>
            <p:cNvPr id="408" name="Connector: Elbow 182" descr="Arrow pointing right">
              <a:extLst>
                <a:ext uri="{FF2B5EF4-FFF2-40B4-BE49-F238E27FC236}">
                  <a16:creationId xmlns:a16="http://schemas.microsoft.com/office/drawing/2014/main" id="{A650F051-B05C-4DAB-A449-EE1874B0F76F}"/>
                </a:ext>
              </a:extLst>
            </p:cNvPr>
            <p:cNvCxnSpPr>
              <a:cxnSpLocks/>
              <a:stCxn id="221" idx="3"/>
            </p:cNvCxnSpPr>
            <p:nvPr/>
          </p:nvCxnSpPr>
          <p:spPr>
            <a:xfrm>
              <a:off x="5726093" y="3969422"/>
              <a:ext cx="1271937" cy="684416"/>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2" name="Picture 481" descr="Icon of a gear inside a square">
              <a:extLst>
                <a:ext uri="{FF2B5EF4-FFF2-40B4-BE49-F238E27FC236}">
                  <a16:creationId xmlns:a16="http://schemas.microsoft.com/office/drawing/2014/main" id="{2B6466B2-F95F-4D07-A770-E21612579E94}"/>
                </a:ext>
              </a:extLst>
            </p:cNvPr>
            <p:cNvPicPr>
              <a:picLocks noChangeAspect="1"/>
            </p:cNvPicPr>
            <p:nvPr/>
          </p:nvPicPr>
          <p:blipFill>
            <a:blip r:embed="rId6"/>
            <a:stretch>
              <a:fillRect/>
            </a:stretch>
          </p:blipFill>
          <p:spPr>
            <a:xfrm>
              <a:off x="6998031" y="4409998"/>
              <a:ext cx="496823" cy="488784"/>
            </a:xfrm>
            <a:prstGeom prst="rect">
              <a:avLst/>
            </a:prstGeom>
          </p:spPr>
        </p:pic>
        <p:sp>
          <p:nvSpPr>
            <p:cNvPr id="260" name="Rectangle 259">
              <a:extLst>
                <a:ext uri="{FF2B5EF4-FFF2-40B4-BE49-F238E27FC236}">
                  <a16:creationId xmlns:a16="http://schemas.microsoft.com/office/drawing/2014/main" id="{47F9DB17-B1BF-4AEA-9FD3-E6C217DF6C9D}"/>
                </a:ext>
              </a:extLst>
            </p:cNvPr>
            <p:cNvSpPr/>
            <p:nvPr/>
          </p:nvSpPr>
          <p:spPr bwMode="auto">
            <a:xfrm>
              <a:off x="4262891"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File based</a:t>
              </a:r>
            </a:p>
          </p:txBody>
        </p:sp>
      </p:grpSp>
      <p:grpSp>
        <p:nvGrpSpPr>
          <p:cNvPr id="494" name="Group 493">
            <a:extLst>
              <a:ext uri="{FF2B5EF4-FFF2-40B4-BE49-F238E27FC236}">
                <a16:creationId xmlns:a16="http://schemas.microsoft.com/office/drawing/2014/main" id="{31AB8FF3-FBAB-4A1A-B0EE-EFB97A3F088A}"/>
              </a:ext>
              <a:ext uri="{C183D7F6-B498-43B3-948B-1728B52AA6E4}">
                <adec:decorative xmlns:adec="http://schemas.microsoft.com/office/drawing/2017/decorative" val="1"/>
              </a:ext>
            </a:extLst>
          </p:cNvPr>
          <p:cNvGrpSpPr/>
          <p:nvPr/>
        </p:nvGrpSpPr>
        <p:grpSpPr>
          <a:xfrm>
            <a:off x="8108047" y="1457325"/>
            <a:ext cx="3657600" cy="3698875"/>
            <a:chOff x="8108047" y="2159000"/>
            <a:chExt cx="3657600" cy="3698875"/>
          </a:xfrm>
        </p:grpSpPr>
        <p:sp>
          <p:nvSpPr>
            <p:cNvPr id="343" name="TextBox 342">
              <a:extLst>
                <a:ext uri="{FF2B5EF4-FFF2-40B4-BE49-F238E27FC236}">
                  <a16:creationId xmlns:a16="http://schemas.microsoft.com/office/drawing/2014/main" id="{EB423559-A35C-4E4A-A302-CFEF1446909B}"/>
                </a:ext>
              </a:extLst>
            </p:cNvPr>
            <p:cNvSpPr txBox="1"/>
            <p:nvPr/>
          </p:nvSpPr>
          <p:spPr>
            <a:xfrm>
              <a:off x="8108047"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dirty="0"/>
                <a:t>SSIS</a:t>
              </a:r>
            </a:p>
          </p:txBody>
        </p:sp>
        <p:sp>
          <p:nvSpPr>
            <p:cNvPr id="212" name="Rectangle: Rounded Corners 303">
              <a:extLst>
                <a:ext uri="{FF2B5EF4-FFF2-40B4-BE49-F238E27FC236}">
                  <a16:creationId xmlns:a16="http://schemas.microsoft.com/office/drawing/2014/main" id="{7E96B759-F7AD-4B3F-A501-DCD6E126E9CF}"/>
                </a:ext>
                <a:ext uri="{C183D7F6-B498-43B3-948B-1728B52AA6E4}">
                  <adec:decorative xmlns:adec="http://schemas.microsoft.com/office/drawing/2017/decorative" val="1"/>
                </a:ext>
              </a:extLst>
            </p:cNvPr>
            <p:cNvSpPr/>
            <p:nvPr/>
          </p:nvSpPr>
          <p:spPr bwMode="auto">
            <a:xfrm>
              <a:off x="8108047"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5" name="Picture 54" descr="Icon of four servers">
              <a:extLst>
                <a:ext uri="{FF2B5EF4-FFF2-40B4-BE49-F238E27FC236}">
                  <a16:creationId xmlns:a16="http://schemas.microsoft.com/office/drawing/2014/main" id="{AC425922-1B06-498C-AD9E-E476E1441376}"/>
                </a:ext>
              </a:extLst>
            </p:cNvPr>
            <p:cNvPicPr>
              <a:picLocks noChangeAspect="1"/>
            </p:cNvPicPr>
            <p:nvPr/>
          </p:nvPicPr>
          <p:blipFill>
            <a:blip r:embed="rId8"/>
            <a:stretch>
              <a:fillRect/>
            </a:stretch>
          </p:blipFill>
          <p:spPr>
            <a:xfrm>
              <a:off x="8476416" y="2863022"/>
              <a:ext cx="766095" cy="719242"/>
            </a:xfrm>
            <a:prstGeom prst="rect">
              <a:avLst/>
            </a:prstGeom>
          </p:spPr>
        </p:pic>
        <p:sp>
          <p:nvSpPr>
            <p:cNvPr id="425" name="Arrow: Chevron 240" descr="Icon of a chevron pointing left ">
              <a:extLst>
                <a:ext uri="{FF2B5EF4-FFF2-40B4-BE49-F238E27FC236}">
                  <a16:creationId xmlns:a16="http://schemas.microsoft.com/office/drawing/2014/main" id="{708E2A82-D5CA-4904-B73A-0065B5BCEC01}"/>
                </a:ext>
              </a:extLst>
            </p:cNvPr>
            <p:cNvSpPr/>
            <p:nvPr/>
          </p:nvSpPr>
          <p:spPr bwMode="auto">
            <a:xfrm rot="10800000">
              <a:off x="9340737" y="3147548"/>
              <a:ext cx="74726" cy="150191"/>
            </a:xfrm>
            <a:prstGeom prst="chevron">
              <a:avLst>
                <a:gd name="adj" fmla="val 100000"/>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cxnSp>
          <p:nvCxnSpPr>
            <p:cNvPr id="487" name="Connector: Elbow 182" descr="Arrow pointing right">
              <a:extLst>
                <a:ext uri="{FF2B5EF4-FFF2-40B4-BE49-F238E27FC236}">
                  <a16:creationId xmlns:a16="http://schemas.microsoft.com/office/drawing/2014/main" id="{9AFBBBBE-A124-4CDD-968F-97EE5FF6D8C7}"/>
                </a:ext>
              </a:extLst>
            </p:cNvPr>
            <p:cNvCxnSpPr>
              <a:cxnSpLocks/>
              <a:stCxn id="55" idx="2"/>
              <a:endCxn id="59" idx="1"/>
            </p:cNvCxnSpPr>
            <p:nvPr/>
          </p:nvCxnSpPr>
          <p:spPr>
            <a:xfrm rot="16200000" flipH="1">
              <a:off x="8921604" y="3520123"/>
              <a:ext cx="440982" cy="565263"/>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59" name="Picture 58" descr="Matrix of squares">
              <a:extLst>
                <a:ext uri="{FF2B5EF4-FFF2-40B4-BE49-F238E27FC236}">
                  <a16:creationId xmlns:a16="http://schemas.microsoft.com/office/drawing/2014/main" id="{6FBDF8C0-CD1E-49F5-8BD7-3E45C780F00F}"/>
                </a:ext>
              </a:extLst>
            </p:cNvPr>
            <p:cNvPicPr>
              <a:picLocks noChangeAspect="1"/>
            </p:cNvPicPr>
            <p:nvPr/>
          </p:nvPicPr>
          <p:blipFill>
            <a:blip r:embed="rId9"/>
            <a:stretch>
              <a:fillRect/>
            </a:stretch>
          </p:blipFill>
          <p:spPr>
            <a:xfrm>
              <a:off x="9424727" y="3558426"/>
              <a:ext cx="938784" cy="929640"/>
            </a:xfrm>
            <a:prstGeom prst="rect">
              <a:avLst/>
            </a:prstGeom>
          </p:spPr>
        </p:pic>
        <p:pic>
          <p:nvPicPr>
            <p:cNvPr id="62" name="Picture 61" descr="Icon of a 4 squares inter-connected by a line">
              <a:extLst>
                <a:ext uri="{FF2B5EF4-FFF2-40B4-BE49-F238E27FC236}">
                  <a16:creationId xmlns:a16="http://schemas.microsoft.com/office/drawing/2014/main" id="{16339967-2D5E-4FF2-9E89-34A8023D8ECB}"/>
                </a:ext>
              </a:extLst>
            </p:cNvPr>
            <p:cNvPicPr>
              <a:picLocks noChangeAspect="1"/>
            </p:cNvPicPr>
            <p:nvPr/>
          </p:nvPicPr>
          <p:blipFill>
            <a:blip r:embed="rId10"/>
            <a:stretch>
              <a:fillRect/>
            </a:stretch>
          </p:blipFill>
          <p:spPr>
            <a:xfrm>
              <a:off x="9761532" y="3895230"/>
              <a:ext cx="601980" cy="592836"/>
            </a:xfrm>
            <a:prstGeom prst="rect">
              <a:avLst/>
            </a:prstGeom>
          </p:spPr>
        </p:pic>
        <p:sp>
          <p:nvSpPr>
            <p:cNvPr id="462" name="Rectangle 461">
              <a:extLst>
                <a:ext uri="{FF2B5EF4-FFF2-40B4-BE49-F238E27FC236}">
                  <a16:creationId xmlns:a16="http://schemas.microsoft.com/office/drawing/2014/main" id="{293EA301-2BA3-4C20-A1BC-3E8E17ACEDCA}"/>
                </a:ext>
                <a:ext uri="{C183D7F6-B498-43B3-948B-1728B52AA6E4}">
                  <adec:decorative xmlns:adec="http://schemas.microsoft.com/office/drawing/2017/decorative" val="1"/>
                </a:ext>
              </a:extLst>
            </p:cNvPr>
            <p:cNvSpPr/>
            <p:nvPr/>
          </p:nvSpPr>
          <p:spPr bwMode="auto">
            <a:xfrm>
              <a:off x="9718176" y="3851456"/>
              <a:ext cx="700219" cy="688547"/>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endParaRPr lang="en-US" sz="2000" kern="0" dirty="0">
                <a:solidFill>
                  <a:srgbClr val="505050"/>
                </a:solidFill>
                <a:latin typeface="Segoe UI Semilight"/>
              </a:endParaRPr>
            </a:p>
          </p:txBody>
        </p:sp>
        <p:cxnSp>
          <p:nvCxnSpPr>
            <p:cNvPr id="489" name="Connector: Elbow 182" descr="Arrow pointing right">
              <a:extLst>
                <a:ext uri="{FF2B5EF4-FFF2-40B4-BE49-F238E27FC236}">
                  <a16:creationId xmlns:a16="http://schemas.microsoft.com/office/drawing/2014/main" id="{E88ED8BE-DFBA-4BC8-B68B-52560C93308F}"/>
                </a:ext>
              </a:extLst>
            </p:cNvPr>
            <p:cNvCxnSpPr>
              <a:cxnSpLocks/>
              <a:stCxn id="462" idx="2"/>
              <a:endCxn id="485" idx="1"/>
            </p:cNvCxnSpPr>
            <p:nvPr/>
          </p:nvCxnSpPr>
          <p:spPr>
            <a:xfrm rot="16200000" flipH="1">
              <a:off x="10352521" y="4255768"/>
              <a:ext cx="275327" cy="843796"/>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485" name="Picture 484" descr="Icon of a gear inside a square">
              <a:extLst>
                <a:ext uri="{FF2B5EF4-FFF2-40B4-BE49-F238E27FC236}">
                  <a16:creationId xmlns:a16="http://schemas.microsoft.com/office/drawing/2014/main" id="{DFE3ADFF-8F5C-4D70-93C2-E873D8FC9A96}"/>
                </a:ext>
              </a:extLst>
            </p:cNvPr>
            <p:cNvPicPr>
              <a:picLocks noChangeAspect="1"/>
            </p:cNvPicPr>
            <p:nvPr/>
          </p:nvPicPr>
          <p:blipFill>
            <a:blip r:embed="rId6"/>
            <a:stretch>
              <a:fillRect/>
            </a:stretch>
          </p:blipFill>
          <p:spPr>
            <a:xfrm>
              <a:off x="10912082" y="4570938"/>
              <a:ext cx="496823" cy="488784"/>
            </a:xfrm>
            <a:prstGeom prst="rect">
              <a:avLst/>
            </a:prstGeom>
          </p:spPr>
        </p:pic>
        <p:sp>
          <p:nvSpPr>
            <p:cNvPr id="342" name="Rectangle 341">
              <a:extLst>
                <a:ext uri="{FF2B5EF4-FFF2-40B4-BE49-F238E27FC236}">
                  <a16:creationId xmlns:a16="http://schemas.microsoft.com/office/drawing/2014/main" id="{BAB6A9E5-9EA7-4011-A55A-DEA1C2C0191D}"/>
                </a:ext>
              </a:extLst>
            </p:cNvPr>
            <p:cNvSpPr/>
            <p:nvPr/>
          </p:nvSpPr>
          <p:spPr bwMode="auto">
            <a:xfrm>
              <a:off x="8108047"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Heterogenous</a:t>
              </a:r>
            </a:p>
          </p:txBody>
        </p:sp>
      </p:grpSp>
    </p:spTree>
    <p:extLst>
      <p:ext uri="{BB962C8B-B14F-4D97-AF65-F5344CB8AC3E}">
        <p14:creationId xmlns:p14="http://schemas.microsoft.com/office/powerpoint/2010/main" val="2701843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4"/>
                                        </p:tgtEl>
                                        <p:attrNameLst>
                                          <p:attrName>style.visibility</p:attrName>
                                        </p:attrNameLst>
                                      </p:cBhvr>
                                      <p:to>
                                        <p:strVal val="visible"/>
                                      </p:to>
                                    </p:set>
                                    <p:animEffect transition="in" filter="fade">
                                      <p:cBhvr>
                                        <p:cTn id="1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Describe components of Azure Data Factory</a:t>
            </a:r>
          </a:p>
        </p:txBody>
      </p:sp>
      <p:sp>
        <p:nvSpPr>
          <p:cNvPr id="4" name="Rectangle 3">
            <a:extLst>
              <a:ext uri="{FF2B5EF4-FFF2-40B4-BE49-F238E27FC236}">
                <a16:creationId xmlns:a16="http://schemas.microsoft.com/office/drawing/2014/main" id="{61C662DB-59CA-4891-BCF5-DE04DE701383}"/>
              </a:ext>
              <a:ext uri="{C183D7F6-B498-43B3-948B-1728B52AA6E4}">
                <adec:decorative xmlns:adec="http://schemas.microsoft.com/office/drawing/2017/decorative" val="1"/>
              </a:ext>
            </a:extLst>
          </p:cNvPr>
          <p:cNvSpPr/>
          <p:nvPr/>
        </p:nvSpPr>
        <p:spPr bwMode="auto">
          <a:xfrm>
            <a:off x="422796" y="1475938"/>
            <a:ext cx="11346408" cy="404856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2E5DA0D-08CD-4A34-B82F-3938843CAC52}"/>
              </a:ext>
            </a:extLst>
          </p:cNvPr>
          <p:cNvSpPr txBox="1"/>
          <p:nvPr/>
        </p:nvSpPr>
        <p:spPr>
          <a:xfrm>
            <a:off x="880200" y="1609551"/>
            <a:ext cx="1660711" cy="307777"/>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R="0" lvl="0" algn="ctr" defTabSz="9509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mj-lt"/>
                <a:ea typeface="MS PGothic" panose="020B0600070205080204" pitchFamily="34" charset="-128"/>
                <a:cs typeface="Segoe UI" panose="020B0502040204020203" pitchFamily="34" charset="0"/>
              </a:rPr>
              <a:t>Linked Service</a:t>
            </a:r>
          </a:p>
        </p:txBody>
      </p:sp>
      <p:sp>
        <p:nvSpPr>
          <p:cNvPr id="37" name="Rectangle 36" descr="A box that contains the Data Lake Store icon, and the Azure Databricks icon">
            <a:extLst>
              <a:ext uri="{FF2B5EF4-FFF2-40B4-BE49-F238E27FC236}">
                <a16:creationId xmlns:a16="http://schemas.microsoft.com/office/drawing/2014/main" id="{2F9B53AD-DD6C-4FF5-AC38-C76E9C1A2C79}"/>
              </a:ext>
            </a:extLst>
          </p:cNvPr>
          <p:cNvSpPr/>
          <p:nvPr/>
        </p:nvSpPr>
        <p:spPr bwMode="auto">
          <a:xfrm>
            <a:off x="662290" y="2024752"/>
            <a:ext cx="2096531" cy="33573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descr="Data Lake Store&#10;">
            <a:extLst>
              <a:ext uri="{FF2B5EF4-FFF2-40B4-BE49-F238E27FC236}">
                <a16:creationId xmlns:a16="http://schemas.microsoft.com/office/drawing/2014/main" id="{BC490E4D-56FC-48C2-B33B-D94178B2BF1A}"/>
              </a:ext>
            </a:extLst>
          </p:cNvPr>
          <p:cNvGrpSpPr/>
          <p:nvPr/>
        </p:nvGrpSpPr>
        <p:grpSpPr>
          <a:xfrm>
            <a:off x="999062" y="2162175"/>
            <a:ext cx="1422986" cy="1323746"/>
            <a:chOff x="876030" y="2276821"/>
            <a:chExt cx="1669050" cy="1552651"/>
          </a:xfrm>
        </p:grpSpPr>
        <p:pic>
          <p:nvPicPr>
            <p:cNvPr id="40" name="Picture 39" descr="The Azure Data Lake Store icon">
              <a:extLst>
                <a:ext uri="{FF2B5EF4-FFF2-40B4-BE49-F238E27FC236}">
                  <a16:creationId xmlns:a16="http://schemas.microsoft.com/office/drawing/2014/main" id="{D019BDEC-806A-4AB2-AD0C-8B7BE59133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sp>
          <p:nvSpPr>
            <p:cNvPr id="39" name="TextBox 38">
              <a:extLst>
                <a:ext uri="{FF2B5EF4-FFF2-40B4-BE49-F238E27FC236}">
                  <a16:creationId xmlns:a16="http://schemas.microsoft.com/office/drawing/2014/main" id="{FC2ED139-25A4-4760-B3F2-6F4813084EAC}"/>
                </a:ext>
              </a:extLst>
            </p:cNvPr>
            <p:cNvSpPr txBox="1"/>
            <p:nvPr/>
          </p:nvSpPr>
          <p:spPr>
            <a:xfrm>
              <a:off x="876030" y="3275474"/>
              <a:ext cx="1669050" cy="553998"/>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Data</a:t>
              </a:r>
              <a:b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br>
              <a: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Lake Store</a:t>
              </a:r>
            </a:p>
          </p:txBody>
        </p:sp>
      </p:grpSp>
      <p:grpSp>
        <p:nvGrpSpPr>
          <p:cNvPr id="41" name="Group 40" descr="Azure Databricks&#10;">
            <a:extLst>
              <a:ext uri="{FF2B5EF4-FFF2-40B4-BE49-F238E27FC236}">
                <a16:creationId xmlns:a16="http://schemas.microsoft.com/office/drawing/2014/main" id="{03AF55B9-0043-44CC-990B-C039D314FCE3}"/>
              </a:ext>
            </a:extLst>
          </p:cNvPr>
          <p:cNvGrpSpPr/>
          <p:nvPr/>
        </p:nvGrpSpPr>
        <p:grpSpPr>
          <a:xfrm>
            <a:off x="949846" y="3865523"/>
            <a:ext cx="1521418" cy="1310292"/>
            <a:chOff x="818303" y="4251099"/>
            <a:chExt cx="1784504" cy="1536871"/>
          </a:xfrm>
        </p:grpSpPr>
        <p:pic>
          <p:nvPicPr>
            <p:cNvPr id="43" name="Picture 42" descr="The Azure Databricks icon">
              <a:extLst>
                <a:ext uri="{FF2B5EF4-FFF2-40B4-BE49-F238E27FC236}">
                  <a16:creationId xmlns:a16="http://schemas.microsoft.com/office/drawing/2014/main" id="{2EABCAB3-AB98-440F-B5C0-64C200C6F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sp>
          <p:nvSpPr>
            <p:cNvPr id="42" name="Rectangle 41">
              <a:extLst>
                <a:ext uri="{FF2B5EF4-FFF2-40B4-BE49-F238E27FC236}">
                  <a16:creationId xmlns:a16="http://schemas.microsoft.com/office/drawing/2014/main" id="{A3AD2A75-4660-423E-B127-2D34E90A9D88}"/>
                </a:ext>
              </a:extLst>
            </p:cNvPr>
            <p:cNvSpPr/>
            <p:nvPr/>
          </p:nvSpPr>
          <p:spPr>
            <a:xfrm>
              <a:off x="818303" y="5233972"/>
              <a:ext cx="1784504" cy="553998"/>
            </a:xfrm>
            <a:prstGeom prst="rect">
              <a:avLst/>
            </a:prstGeom>
          </p:spPr>
          <p:txBody>
            <a:bodyPr wrap="square" lIns="0" tIns="0" rIns="0" bIns="0" anchor="t" anchorCtr="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Azure</a:t>
              </a:r>
              <a:b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br>
              <a: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Databricks</a:t>
              </a:r>
            </a:p>
          </p:txBody>
        </p:sp>
      </p:grpSp>
      <p:pic>
        <p:nvPicPr>
          <p:cNvPr id="47" name="Picture 46" descr="A series of 1's and 0's to represent flowing data">
            <a:extLst>
              <a:ext uri="{FF2B5EF4-FFF2-40B4-BE49-F238E27FC236}">
                <a16:creationId xmlns:a16="http://schemas.microsoft.com/office/drawing/2014/main" id="{AA2288A6-6E47-4F3F-B62A-E8B5B431D002}"/>
              </a:ext>
            </a:extLst>
          </p:cNvPr>
          <p:cNvPicPr>
            <a:picLocks noChangeAspect="1"/>
          </p:cNvPicPr>
          <p:nvPr/>
        </p:nvPicPr>
        <p:blipFill>
          <a:blip r:embed="rId5"/>
          <a:stretch>
            <a:fillRect/>
          </a:stretch>
        </p:blipFill>
        <p:spPr>
          <a:xfrm>
            <a:off x="3010387" y="2355850"/>
            <a:ext cx="1343546" cy="2922210"/>
          </a:xfrm>
          <a:prstGeom prst="rect">
            <a:avLst/>
          </a:prstGeom>
        </p:spPr>
      </p:pic>
      <p:sp>
        <p:nvSpPr>
          <p:cNvPr id="56" name="TextBox 55">
            <a:extLst>
              <a:ext uri="{FF2B5EF4-FFF2-40B4-BE49-F238E27FC236}">
                <a16:creationId xmlns:a16="http://schemas.microsoft.com/office/drawing/2014/main" id="{61EF2EC0-2709-4880-8C0E-0539FC1D2404}"/>
              </a:ext>
            </a:extLst>
          </p:cNvPr>
          <p:cNvSpPr txBox="1"/>
          <p:nvPr/>
        </p:nvSpPr>
        <p:spPr>
          <a:xfrm>
            <a:off x="4179984" y="3712931"/>
            <a:ext cx="176330" cy="3185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30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1</a:t>
            </a:r>
          </a:p>
        </p:txBody>
      </p:sp>
      <p:sp>
        <p:nvSpPr>
          <p:cNvPr id="48" name="TextBox 47">
            <a:extLst>
              <a:ext uri="{FF2B5EF4-FFF2-40B4-BE49-F238E27FC236}">
                <a16:creationId xmlns:a16="http://schemas.microsoft.com/office/drawing/2014/main" id="{075D07A4-9553-4E04-B1BF-B753F3B98F55}"/>
              </a:ext>
            </a:extLst>
          </p:cNvPr>
          <p:cNvSpPr txBox="1"/>
          <p:nvPr/>
        </p:nvSpPr>
        <p:spPr>
          <a:xfrm>
            <a:off x="5880318" y="4265069"/>
            <a:ext cx="1232117" cy="353943"/>
          </a:xfrm>
          <a:prstGeom prst="rect">
            <a:avLst/>
          </a:prstGeom>
          <a:solidFill>
            <a:schemeClr val="bg1"/>
          </a:solidFill>
        </p:spPr>
        <p:txBody>
          <a:bodyPr wrap="square" lIns="0" tIns="4572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mj-lt"/>
                <a:ea typeface="MS PGothic" panose="020B0600070205080204" pitchFamily="34" charset="-128"/>
                <a:cs typeface="Segoe UI" panose="020B0502040204020203" pitchFamily="34" charset="0"/>
              </a:rPr>
              <a:t>Activities</a:t>
            </a:r>
          </a:p>
        </p:txBody>
      </p:sp>
      <p:sp>
        <p:nvSpPr>
          <p:cNvPr id="53" name="Graphic 15" descr="Filter">
            <a:extLst>
              <a:ext uri="{FF2B5EF4-FFF2-40B4-BE49-F238E27FC236}">
                <a16:creationId xmlns:a16="http://schemas.microsoft.com/office/drawing/2014/main" id="{7DBC6E09-7CEE-49F5-8BFE-DC3E043021DF}"/>
              </a:ext>
            </a:extLst>
          </p:cNvPr>
          <p:cNvSpPr/>
          <p:nvPr/>
        </p:nvSpPr>
        <p:spPr>
          <a:xfrm rot="16200000">
            <a:off x="5014287" y="2338626"/>
            <a:ext cx="2939416" cy="2939452"/>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dirty="0"/>
          </a:p>
        </p:txBody>
      </p:sp>
      <p:sp>
        <p:nvSpPr>
          <p:cNvPr id="52" name="TextBox 51">
            <a:extLst>
              <a:ext uri="{FF2B5EF4-FFF2-40B4-BE49-F238E27FC236}">
                <a16:creationId xmlns:a16="http://schemas.microsoft.com/office/drawing/2014/main" id="{B894C25E-0BDB-4A28-A482-D227CBB787CC}"/>
              </a:ext>
            </a:extLst>
          </p:cNvPr>
          <p:cNvSpPr txBox="1"/>
          <p:nvPr/>
        </p:nvSpPr>
        <p:spPr>
          <a:xfrm>
            <a:off x="6167661" y="3138535"/>
            <a:ext cx="1614264" cy="353943"/>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dirty="0"/>
              <a:t>Pipeline</a:t>
            </a:r>
          </a:p>
        </p:txBody>
      </p:sp>
      <p:pic>
        <p:nvPicPr>
          <p:cNvPr id="50" name="Picture 49" descr="Icon of a gear">
            <a:extLst>
              <a:ext uri="{FF2B5EF4-FFF2-40B4-BE49-F238E27FC236}">
                <a16:creationId xmlns:a16="http://schemas.microsoft.com/office/drawing/2014/main" id="{1E53F53C-7ECF-496B-A9F4-EEDBBA28A4BD}"/>
              </a:ext>
            </a:extLst>
          </p:cNvPr>
          <p:cNvPicPr>
            <a:picLocks noChangeAspect="1"/>
          </p:cNvPicPr>
          <p:nvPr/>
        </p:nvPicPr>
        <p:blipFill>
          <a:blip r:embed="rId6"/>
          <a:stretch>
            <a:fillRect/>
          </a:stretch>
        </p:blipFill>
        <p:spPr>
          <a:xfrm>
            <a:off x="5046728" y="3245983"/>
            <a:ext cx="443350" cy="443350"/>
          </a:xfrm>
          <a:prstGeom prst="rect">
            <a:avLst/>
          </a:prstGeom>
        </p:spPr>
      </p:pic>
      <p:pic>
        <p:nvPicPr>
          <p:cNvPr id="51" name="Picture 50" descr="Icon of a gear">
            <a:extLst>
              <a:ext uri="{FF2B5EF4-FFF2-40B4-BE49-F238E27FC236}">
                <a16:creationId xmlns:a16="http://schemas.microsoft.com/office/drawing/2014/main" id="{FD44721B-EB89-4DD4-B1E1-83FABE1AC872}"/>
              </a:ext>
            </a:extLst>
          </p:cNvPr>
          <p:cNvPicPr>
            <a:picLocks noChangeAspect="1"/>
          </p:cNvPicPr>
          <p:nvPr/>
        </p:nvPicPr>
        <p:blipFill>
          <a:blip r:embed="rId6"/>
          <a:stretch>
            <a:fillRect/>
          </a:stretch>
        </p:blipFill>
        <p:spPr>
          <a:xfrm>
            <a:off x="5046728" y="3941308"/>
            <a:ext cx="443350" cy="443350"/>
          </a:xfrm>
          <a:prstGeom prst="rect">
            <a:avLst/>
          </a:prstGeom>
        </p:spPr>
      </p:pic>
      <p:pic>
        <p:nvPicPr>
          <p:cNvPr id="49" name="Picture 48" descr="Icon of a gear">
            <a:extLst>
              <a:ext uri="{FF2B5EF4-FFF2-40B4-BE49-F238E27FC236}">
                <a16:creationId xmlns:a16="http://schemas.microsoft.com/office/drawing/2014/main" id="{DA23CC81-1E52-4D53-8440-C06F6C1B28BE}"/>
              </a:ext>
            </a:extLst>
          </p:cNvPr>
          <p:cNvPicPr>
            <a:picLocks noChangeAspect="1"/>
          </p:cNvPicPr>
          <p:nvPr/>
        </p:nvPicPr>
        <p:blipFill>
          <a:blip r:embed="rId6"/>
          <a:stretch>
            <a:fillRect/>
          </a:stretch>
        </p:blipFill>
        <p:spPr>
          <a:xfrm>
            <a:off x="5589448" y="3545413"/>
            <a:ext cx="443350" cy="443350"/>
          </a:xfrm>
          <a:prstGeom prst="rect">
            <a:avLst/>
          </a:prstGeom>
        </p:spPr>
      </p:pic>
      <p:sp>
        <p:nvSpPr>
          <p:cNvPr id="54" name="TextBox 53">
            <a:extLst>
              <a:ext uri="{FF2B5EF4-FFF2-40B4-BE49-F238E27FC236}">
                <a16:creationId xmlns:a16="http://schemas.microsoft.com/office/drawing/2014/main" id="{0886C609-D65C-4961-9A94-C33C9F35EE1F}"/>
              </a:ext>
            </a:extLst>
          </p:cNvPr>
          <p:cNvSpPr txBox="1"/>
          <p:nvPr/>
        </p:nvSpPr>
        <p:spPr>
          <a:xfrm>
            <a:off x="3875358" y="1609551"/>
            <a:ext cx="1660711" cy="307777"/>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dirty="0"/>
              <a:t>Triggers</a:t>
            </a:r>
          </a:p>
        </p:txBody>
      </p:sp>
      <p:pic>
        <p:nvPicPr>
          <p:cNvPr id="55" name="Graphic 54" descr="Refresh">
            <a:extLst>
              <a:ext uri="{FF2B5EF4-FFF2-40B4-BE49-F238E27FC236}">
                <a16:creationId xmlns:a16="http://schemas.microsoft.com/office/drawing/2014/main" id="{F5588C4A-3DA5-464B-B905-70C71DC915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4029" y="1950405"/>
            <a:ext cx="830442" cy="830442"/>
          </a:xfrm>
          <a:prstGeom prst="rect">
            <a:avLst/>
          </a:prstGeom>
        </p:spPr>
      </p:pic>
      <p:grpSp>
        <p:nvGrpSpPr>
          <p:cNvPr id="44" name="Group 43" descr="Dataset icon&#10;">
            <a:extLst>
              <a:ext uri="{FF2B5EF4-FFF2-40B4-BE49-F238E27FC236}">
                <a16:creationId xmlns:a16="http://schemas.microsoft.com/office/drawing/2014/main" id="{00DD8B39-BD8D-4FBB-871E-2C8E20487521}"/>
              </a:ext>
            </a:extLst>
          </p:cNvPr>
          <p:cNvGrpSpPr/>
          <p:nvPr/>
        </p:nvGrpSpPr>
        <p:grpSpPr>
          <a:xfrm>
            <a:off x="8100433" y="4031014"/>
            <a:ext cx="1438674" cy="1261720"/>
            <a:chOff x="8109734" y="4398626"/>
            <a:chExt cx="1920092" cy="1683924"/>
          </a:xfrm>
        </p:grpSpPr>
        <p:pic>
          <p:nvPicPr>
            <p:cNvPr id="45" name="Graphic 44" descr="Table">
              <a:extLst>
                <a:ext uri="{FF2B5EF4-FFF2-40B4-BE49-F238E27FC236}">
                  <a16:creationId xmlns:a16="http://schemas.microsoft.com/office/drawing/2014/main" id="{8BC836C0-3DBE-4832-BF7B-152A1309C42C}"/>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464" t="18505" r="5464" b="18505"/>
            <a:stretch/>
          </p:blipFill>
          <p:spPr>
            <a:xfrm>
              <a:off x="8109734" y="4398626"/>
              <a:ext cx="1920092" cy="1357840"/>
            </a:xfrm>
            <a:prstGeom prst="rect">
              <a:avLst/>
            </a:prstGeom>
          </p:spPr>
        </p:pic>
        <p:sp>
          <p:nvSpPr>
            <p:cNvPr id="46" name="TextBox 45">
              <a:extLst>
                <a:ext uri="{FF2B5EF4-FFF2-40B4-BE49-F238E27FC236}">
                  <a16:creationId xmlns:a16="http://schemas.microsoft.com/office/drawing/2014/main" id="{C23955A8-16ED-4274-8C9D-9B044971E9C8}"/>
                </a:ext>
              </a:extLst>
            </p:cNvPr>
            <p:cNvSpPr txBox="1"/>
            <p:nvPr/>
          </p:nvSpPr>
          <p:spPr>
            <a:xfrm>
              <a:off x="8626548" y="5728607"/>
              <a:ext cx="886460" cy="353943"/>
            </a:xfrm>
            <a:prstGeom prst="rect">
              <a:avLst/>
            </a:prstGeom>
          </p:spPr>
          <p:txBody>
            <a:bodyPr wrap="none" lIns="0" tIns="4572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lgn="ctr">
                <a:defRPr/>
              </a:pPr>
              <a:r>
                <a:rPr lang="en-US" sz="2000" dirty="0">
                  <a:solidFill>
                    <a:srgbClr val="0078D7"/>
                  </a:solidFill>
                  <a:latin typeface="+mj-lt"/>
                  <a:cs typeface="Segoe UI" panose="020B0502040204020203" pitchFamily="34" charset="0"/>
                </a:rPr>
                <a:t>Dataset</a:t>
              </a:r>
            </a:p>
          </p:txBody>
        </p:sp>
      </p:grpSp>
      <p:grpSp>
        <p:nvGrpSpPr>
          <p:cNvPr id="57" name="Group 56" descr="A circle representing ">
            <a:extLst>
              <a:ext uri="{FF2B5EF4-FFF2-40B4-BE49-F238E27FC236}">
                <a16:creationId xmlns:a16="http://schemas.microsoft.com/office/drawing/2014/main" id="{CFF8E827-27F4-4E7E-9AE1-B6DD073F5AEC}"/>
              </a:ext>
            </a:extLst>
          </p:cNvPr>
          <p:cNvGrpSpPr/>
          <p:nvPr/>
        </p:nvGrpSpPr>
        <p:grpSpPr>
          <a:xfrm>
            <a:off x="9358002" y="1598951"/>
            <a:ext cx="2171709" cy="636754"/>
            <a:chOff x="9227963" y="1523248"/>
            <a:chExt cx="2585300" cy="758021"/>
          </a:xfrm>
        </p:grpSpPr>
        <p:sp>
          <p:nvSpPr>
            <p:cNvPr id="58" name="Flowchart: Connector 57">
              <a:extLst>
                <a:ext uri="{FF2B5EF4-FFF2-40B4-BE49-F238E27FC236}">
                  <a16:creationId xmlns:a16="http://schemas.microsoft.com/office/drawing/2014/main" id="{3BC25633-1A7B-40E2-B89D-4E8BFE315474}"/>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a:lnSpc>
                  <a:spcPct val="90000"/>
                </a:lnSpc>
                <a:spcAft>
                  <a:spcPts val="600"/>
                </a:spcAft>
                <a:defRPr/>
              </a:pPr>
              <a:r>
                <a:rPr lang="en-GB" sz="2400" b="1" dirty="0">
                  <a:solidFill>
                    <a:schemeClr val="bg1"/>
                  </a:solidFill>
                </a:rPr>
                <a:t>@</a:t>
              </a:r>
            </a:p>
          </p:txBody>
        </p:sp>
        <p:sp>
          <p:nvSpPr>
            <p:cNvPr id="59" name="TextBox 58">
              <a:extLst>
                <a:ext uri="{FF2B5EF4-FFF2-40B4-BE49-F238E27FC236}">
                  <a16:creationId xmlns:a16="http://schemas.microsoft.com/office/drawing/2014/main" id="{7F613C34-5C41-4BAB-964B-16DA1A57223F}"/>
                </a:ext>
              </a:extLst>
            </p:cNvPr>
            <p:cNvSpPr txBox="1"/>
            <p:nvPr/>
          </p:nvSpPr>
          <p:spPr>
            <a:xfrm>
              <a:off x="10144335" y="1680967"/>
              <a:ext cx="1668928" cy="421350"/>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Parameters</a:t>
              </a:r>
            </a:p>
          </p:txBody>
        </p:sp>
      </p:grpSp>
      <p:grpSp>
        <p:nvGrpSpPr>
          <p:cNvPr id="60" name="Group 59" descr="A circle representing Integration Runtime">
            <a:extLst>
              <a:ext uri="{FF2B5EF4-FFF2-40B4-BE49-F238E27FC236}">
                <a16:creationId xmlns:a16="http://schemas.microsoft.com/office/drawing/2014/main" id="{D7A78E8F-1A3B-4CB1-A8A6-602293FD7EE9}"/>
              </a:ext>
            </a:extLst>
          </p:cNvPr>
          <p:cNvGrpSpPr/>
          <p:nvPr/>
        </p:nvGrpSpPr>
        <p:grpSpPr>
          <a:xfrm>
            <a:off x="9358886" y="2446637"/>
            <a:ext cx="2170824" cy="661720"/>
            <a:chOff x="9227963" y="2143621"/>
            <a:chExt cx="2584247" cy="787742"/>
          </a:xfrm>
        </p:grpSpPr>
        <p:sp>
          <p:nvSpPr>
            <p:cNvPr id="61" name="Flowchart: Connector 60">
              <a:extLst>
                <a:ext uri="{FF2B5EF4-FFF2-40B4-BE49-F238E27FC236}">
                  <a16:creationId xmlns:a16="http://schemas.microsoft.com/office/drawing/2014/main" id="{416D5814-4206-475A-8504-42C778E94D88}"/>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90000"/>
                </a:lnSpc>
                <a:spcAft>
                  <a:spcPts val="600"/>
                </a:spcAft>
              </a:pPr>
              <a:r>
                <a:rPr lang="en-GB" sz="2400" b="1" dirty="0">
                  <a:solidFill>
                    <a:schemeClr val="bg1"/>
                  </a:solidFill>
                </a:rPr>
                <a:t>IR</a:t>
              </a:r>
            </a:p>
          </p:txBody>
        </p:sp>
        <p:sp>
          <p:nvSpPr>
            <p:cNvPr id="62" name="TextBox 61">
              <a:extLst>
                <a:ext uri="{FF2B5EF4-FFF2-40B4-BE49-F238E27FC236}">
                  <a16:creationId xmlns:a16="http://schemas.microsoft.com/office/drawing/2014/main" id="{A51FBEB1-AAEE-4BFC-AF63-EFE72526302F}"/>
                </a:ext>
              </a:extLst>
            </p:cNvPr>
            <p:cNvSpPr txBox="1"/>
            <p:nvPr/>
          </p:nvSpPr>
          <p:spPr>
            <a:xfrm>
              <a:off x="10155397" y="2143621"/>
              <a:ext cx="1656813" cy="787742"/>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Integration</a:t>
              </a:r>
              <a:br>
                <a:rPr lang="en-US" sz="2000" dirty="0">
                  <a:solidFill>
                    <a:srgbClr val="0078D7"/>
                  </a:solidFill>
                  <a:latin typeface="+mj-lt"/>
                  <a:cs typeface="Segoe UI" panose="020B0502040204020203" pitchFamily="34" charset="0"/>
                </a:rPr>
              </a:br>
              <a:r>
                <a:rPr lang="en-US" sz="2000" dirty="0">
                  <a:solidFill>
                    <a:srgbClr val="0078D7"/>
                  </a:solidFill>
                  <a:latin typeface="+mj-lt"/>
                  <a:cs typeface="Segoe UI" panose="020B0502040204020203" pitchFamily="34" charset="0"/>
                </a:rPr>
                <a:t>Runtime</a:t>
              </a:r>
            </a:p>
          </p:txBody>
        </p:sp>
      </p:grpSp>
      <p:grpSp>
        <p:nvGrpSpPr>
          <p:cNvPr id="63" name="Group 62" descr="A circle representing ControlFlow&#10;">
            <a:extLst>
              <a:ext uri="{FF2B5EF4-FFF2-40B4-BE49-F238E27FC236}">
                <a16:creationId xmlns:a16="http://schemas.microsoft.com/office/drawing/2014/main" id="{AA78465A-8219-45EF-AD6B-D1FF16B04F7C}"/>
              </a:ext>
            </a:extLst>
          </p:cNvPr>
          <p:cNvGrpSpPr/>
          <p:nvPr/>
        </p:nvGrpSpPr>
        <p:grpSpPr>
          <a:xfrm>
            <a:off x="9358511" y="3306805"/>
            <a:ext cx="2048774" cy="661720"/>
            <a:chOff x="9219646" y="3063626"/>
            <a:chExt cx="2438954" cy="787742"/>
          </a:xfrm>
        </p:grpSpPr>
        <p:sp>
          <p:nvSpPr>
            <p:cNvPr id="64" name="Flowchart: Connector 63">
              <a:extLst>
                <a:ext uri="{FF2B5EF4-FFF2-40B4-BE49-F238E27FC236}">
                  <a16:creationId xmlns:a16="http://schemas.microsoft.com/office/drawing/2014/main" id="{6B518FE4-4F42-4DBB-B7B8-216D54C13008}"/>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a:lnSpc>
                  <a:spcPct val="90000"/>
                </a:lnSpc>
                <a:spcAft>
                  <a:spcPts val="600"/>
                </a:spcAft>
                <a:defRPr/>
              </a:pPr>
              <a:r>
                <a:rPr lang="en-GB" sz="2400" b="1" dirty="0">
                  <a:solidFill>
                    <a:srgbClr val="0078D7"/>
                  </a:solidFill>
                </a:rPr>
                <a:t>CF</a:t>
              </a:r>
            </a:p>
          </p:txBody>
        </p:sp>
        <p:sp>
          <p:nvSpPr>
            <p:cNvPr id="65" name="TextBox 64">
              <a:extLst>
                <a:ext uri="{FF2B5EF4-FFF2-40B4-BE49-F238E27FC236}">
                  <a16:creationId xmlns:a16="http://schemas.microsoft.com/office/drawing/2014/main" id="{0B661702-6C77-4344-AB8D-AB3ED336560E}"/>
                </a:ext>
              </a:extLst>
            </p:cNvPr>
            <p:cNvSpPr txBox="1"/>
            <p:nvPr/>
          </p:nvSpPr>
          <p:spPr>
            <a:xfrm>
              <a:off x="10142388" y="3063626"/>
              <a:ext cx="1516212" cy="787742"/>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Control</a:t>
              </a:r>
              <a:br>
                <a:rPr lang="en-US" sz="2000" dirty="0">
                  <a:solidFill>
                    <a:srgbClr val="0078D7"/>
                  </a:solidFill>
                  <a:latin typeface="+mj-lt"/>
                  <a:cs typeface="Segoe UI" panose="020B0502040204020203" pitchFamily="34" charset="0"/>
                </a:rPr>
              </a:br>
              <a:r>
                <a:rPr lang="en-US" sz="2000" dirty="0">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741226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par>
                          <p:cTn id="31" fill="hold">
                            <p:stCondLst>
                              <p:cond delay="500"/>
                            </p:stCondLst>
                            <p:childTnLst>
                              <p:par>
                                <p:cTn id="32" presetID="10" presetClass="entr" presetSubtype="0" fill="hold" grpId="1"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8" presetClass="emph" presetSubtype="0" fill="hold" nodeType="withEffect">
                                  <p:stCondLst>
                                    <p:cond delay="0"/>
                                  </p:stCondLst>
                                  <p:childTnLst>
                                    <p:animRot by="21600000">
                                      <p:cBhvr>
                                        <p:cTn id="46" dur="2000" fill="hold"/>
                                        <p:tgtEl>
                                          <p:spTgt spid="4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8" presetClass="emph" presetSubtype="0" fill="hold" nodeType="withEffect">
                                  <p:stCondLst>
                                    <p:cond delay="0"/>
                                  </p:stCondLst>
                                  <p:childTnLst>
                                    <p:animRot by="21600000">
                                      <p:cBhvr>
                                        <p:cTn id="82" dur="2000" fill="hold"/>
                                        <p:tgtEl>
                                          <p:spTgt spid="55"/>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50" presetClass="path" presetSubtype="0" accel="50000" decel="50000" fill="hold" grpId="0" nodeType="clickEffect">
                                  <p:stCondLst>
                                    <p:cond delay="0"/>
                                  </p:stCondLst>
                                  <p:childTnLst>
                                    <p:animMotion origin="layout" path="M 5.55112E-17 -3.33333E-6 L 0.18854 -3.33333E-6 C 0.27305 -3.33333E-6 0.37721 0.02732 0.37721 0.04931 L 0.37721 0.09931 " pathEditMode="relative" rAng="0" ptsTypes="AAAA">
                                      <p:cBhvr>
                                        <p:cTn id="86" dur="2000" fill="hold"/>
                                        <p:tgtEl>
                                          <p:spTgt spid="56"/>
                                        </p:tgtEl>
                                        <p:attrNameLst>
                                          <p:attrName>ppt_x</p:attrName>
                                          <p:attrName>ppt_y</p:attrName>
                                        </p:attrNameLst>
                                      </p:cBhvr>
                                      <p:rCtr x="18854" y="495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56" grpId="0"/>
      <p:bldP spid="56" grpId="1"/>
      <p:bldP spid="48" grpId="0" animBg="1"/>
      <p:bldP spid="48" grpId="1" animBg="1"/>
      <p:bldP spid="53" grpId="0" animBg="1"/>
      <p:bldP spid="52" grpId="0"/>
      <p:bldP spid="5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Explore Azure Synapse Analytics</a:t>
            </a:r>
          </a:p>
        </p:txBody>
      </p:sp>
      <p:pic>
        <p:nvPicPr>
          <p:cNvPr id="7" name="Picture 6" descr="Diagram showing the components of Azure Synapse Analytics. Synapse Studio, Synapse Pipelines, Synapse SQL pools, Synapse Spark pools, and Synapse Link">
            <a:extLst>
              <a:ext uri="{FF2B5EF4-FFF2-40B4-BE49-F238E27FC236}">
                <a16:creationId xmlns:a16="http://schemas.microsoft.com/office/drawing/2014/main" id="{95FCF0B7-C1D9-49B8-91EB-E3184C0A2C2C}"/>
              </a:ext>
            </a:extLst>
          </p:cNvPr>
          <p:cNvPicPr>
            <a:picLocks noChangeAspect="1"/>
          </p:cNvPicPr>
          <p:nvPr/>
        </p:nvPicPr>
        <p:blipFill>
          <a:blip r:embed="rId3"/>
          <a:srcRect l="-13614" t="-1668" r="-13614" b="-1668"/>
          <a:stretch>
            <a:fillRect/>
          </a:stretch>
        </p:blipFill>
        <p:spPr>
          <a:xfrm>
            <a:off x="422796" y="1475938"/>
            <a:ext cx="11346408" cy="404856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71969091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E0F6-75B0-4FEF-A4B1-627D5365B0FF}"/>
              </a:ext>
            </a:extLst>
          </p:cNvPr>
          <p:cNvSpPr>
            <a:spLocks noGrp="1"/>
          </p:cNvSpPr>
          <p:nvPr>
            <p:ph type="title"/>
          </p:nvPr>
        </p:nvSpPr>
        <p:spPr>
          <a:xfrm>
            <a:off x="418643" y="440493"/>
            <a:ext cx="10776099" cy="1086465"/>
          </a:xfrm>
        </p:spPr>
        <p:txBody>
          <a:bodyPr/>
          <a:lstStyle/>
          <a:p>
            <a:r>
              <a:rPr lang="en-US" dirty="0"/>
              <a:t>Demo: Create an Azure Synapse Analytics workspace and analyze data</a:t>
            </a:r>
            <a:br>
              <a:rPr lang="en-US" b="1" i="0" dirty="0">
                <a:solidFill>
                  <a:srgbClr val="171717"/>
                </a:solidFill>
                <a:effectLst/>
                <a:latin typeface="Segoe UI" panose="020B0502040204020203" pitchFamily="34" charset="0"/>
              </a:rPr>
            </a:br>
            <a:endParaRPr lang="en-US" dirty="0"/>
          </a:p>
        </p:txBody>
      </p:sp>
      <p:pic>
        <p:nvPicPr>
          <p:cNvPr id="14" name="Picture 13" descr="Icon of a gear and a arrow going across it">
            <a:extLst>
              <a:ext uri="{FF2B5EF4-FFF2-40B4-BE49-F238E27FC236}">
                <a16:creationId xmlns:a16="http://schemas.microsoft.com/office/drawing/2014/main" id="{9A0B3C48-6FE9-458B-8898-790A7DEE9A92}"/>
              </a:ext>
            </a:extLst>
          </p:cNvPr>
          <p:cNvPicPr>
            <a:picLocks noChangeAspect="1"/>
          </p:cNvPicPr>
          <p:nvPr/>
        </p:nvPicPr>
        <p:blipFill>
          <a:blip r:embed="rId3"/>
          <a:stretch>
            <a:fillRect/>
          </a:stretch>
        </p:blipFill>
        <p:spPr>
          <a:xfrm>
            <a:off x="418643" y="1834010"/>
            <a:ext cx="1166495" cy="1166495"/>
          </a:xfrm>
          <a:prstGeom prst="rect">
            <a:avLst/>
          </a:prstGeom>
        </p:spPr>
      </p:pic>
      <p:sp>
        <p:nvSpPr>
          <p:cNvPr id="3" name="TextBox 2">
            <a:extLst>
              <a:ext uri="{FF2B5EF4-FFF2-40B4-BE49-F238E27FC236}">
                <a16:creationId xmlns:a16="http://schemas.microsoft.com/office/drawing/2014/main" id="{80EB2685-1D52-4352-B278-753CAA22F7DE}"/>
              </a:ext>
            </a:extLst>
          </p:cNvPr>
          <p:cNvSpPr txBox="1"/>
          <p:nvPr/>
        </p:nvSpPr>
        <p:spPr>
          <a:xfrm>
            <a:off x="1892300" y="1834010"/>
            <a:ext cx="9766299" cy="2339102"/>
          </a:xfrm>
          <a:prstGeom prst="rect">
            <a:avLst/>
          </a:prstGeom>
          <a:noFill/>
        </p:spPr>
        <p:txBody>
          <a:bodyPr wrap="square" lIns="0" tIns="0" rIns="0" bIns="0" rtlCol="0">
            <a:spAutoFit/>
          </a:bodyPr>
          <a:lstStyle/>
          <a:p>
            <a:pPr>
              <a:spcBef>
                <a:spcPts val="1176"/>
              </a:spcBef>
            </a:pPr>
            <a:r>
              <a:rPr lang="en-US" sz="2200" dirty="0"/>
              <a:t>In this demo, we'll create a Synapse Analytics workspace and use it to ingest and analyze some data.</a:t>
            </a:r>
          </a:p>
          <a:p>
            <a:pPr>
              <a:spcBef>
                <a:spcPts val="1176"/>
              </a:spcBef>
            </a:pPr>
            <a:r>
              <a:rPr lang="en-US" sz="2200" dirty="0"/>
              <a:t>The demo is designed to familiarize you with some key capabilities of Synapse Analytics, not as a comprehensive guide to performing advanced data analysis. The exercise should take around 30 minutes to complete.</a:t>
            </a:r>
          </a:p>
          <a:p>
            <a:pPr>
              <a:spcBef>
                <a:spcPts val="1176"/>
              </a:spcBef>
            </a:pPr>
            <a:endParaRPr lang="en-US" sz="2200" dirty="0"/>
          </a:p>
        </p:txBody>
      </p:sp>
    </p:spTree>
    <p:extLst>
      <p:ext uri="{BB962C8B-B14F-4D97-AF65-F5344CB8AC3E}">
        <p14:creationId xmlns:p14="http://schemas.microsoft.com/office/powerpoint/2010/main" val="246391949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2: Knowledge check</a:t>
            </a:r>
          </a:p>
        </p:txBody>
      </p:sp>
      <p:pic>
        <p:nvPicPr>
          <p:cNvPr id="37" name="Picture 36" descr="Icon of four squares connected by lines ">
            <a:extLst>
              <a:ext uri="{FF2B5EF4-FFF2-40B4-BE49-F238E27FC236}">
                <a16:creationId xmlns:a16="http://schemas.microsoft.com/office/drawing/2014/main" id="{AF12F651-8B7B-4BA1-9D0A-2F4D4E48938B}"/>
              </a:ext>
            </a:extLst>
          </p:cNvPr>
          <p:cNvPicPr>
            <a:picLocks noChangeAspect="1"/>
          </p:cNvPicPr>
          <p:nvPr/>
        </p:nvPicPr>
        <p:blipFill>
          <a:blip r:embed="rId3"/>
          <a:stretch>
            <a:fillRect/>
          </a:stretch>
        </p:blipFill>
        <p:spPr>
          <a:xfrm>
            <a:off x="427038" y="1195592"/>
            <a:ext cx="952500" cy="952500"/>
          </a:xfrm>
          <a:prstGeom prst="rect">
            <a:avLst/>
          </a:prstGeom>
        </p:spPr>
      </p:pic>
      <p:sp>
        <p:nvSpPr>
          <p:cNvPr id="11" name="TextBox 10">
            <a:extLst>
              <a:ext uri="{FF2B5EF4-FFF2-40B4-BE49-F238E27FC236}">
                <a16:creationId xmlns:a16="http://schemas.microsoft.com/office/drawing/2014/main" id="{F7E9E36F-F0F8-4AF5-AE82-ACB85DB1D745}"/>
              </a:ext>
            </a:extLst>
          </p:cNvPr>
          <p:cNvSpPr txBox="1"/>
          <p:nvPr/>
        </p:nvSpPr>
        <p:spPr>
          <a:xfrm>
            <a:off x="1615067" y="1195592"/>
            <a:ext cx="10157834" cy="1131079"/>
          </a:xfrm>
          <a:prstGeom prst="rect">
            <a:avLst/>
          </a:prstGeom>
          <a:noFill/>
        </p:spPr>
        <p:txBody>
          <a:bodyPr wrap="square" lIns="0" tIns="0" rIns="0" bIns="0">
            <a:spAutoFit/>
          </a:bodyPr>
          <a:lstStyle/>
          <a:p>
            <a:pPr marL="0" lvl="1">
              <a:spcAft>
                <a:spcPts val="300"/>
              </a:spcAft>
            </a:pPr>
            <a:r>
              <a:rPr lang="en-US" sz="1800" dirty="0">
                <a:latin typeface="+mj-lt"/>
              </a:rPr>
              <a:t>Which component of an Azure Data Factory can be triggered to run data ingestion tasks?</a:t>
            </a:r>
          </a:p>
          <a:p>
            <a:pPr marL="349724" lvl="1" indent="-349724">
              <a:spcAft>
                <a:spcPts val="300"/>
              </a:spcAft>
              <a:buFont typeface="Wingdings" panose="05000000000000000000" pitchFamily="2" charset="2"/>
              <a:buChar char="q"/>
              <a:defRPr/>
            </a:pPr>
            <a:r>
              <a:rPr lang="en-US" sz="1600" dirty="0"/>
              <a:t>CSV File</a:t>
            </a:r>
          </a:p>
          <a:p>
            <a:pPr marL="349724" lvl="1" indent="-349724">
              <a:spcAft>
                <a:spcPts val="300"/>
              </a:spcAft>
              <a:buFont typeface="Wingdings" panose="05000000000000000000" pitchFamily="2" charset="2"/>
              <a:buChar char="q"/>
              <a:defRPr/>
            </a:pPr>
            <a:r>
              <a:rPr lang="en-US" sz="1600" dirty="0"/>
              <a:t>Pipeline  </a:t>
            </a:r>
          </a:p>
          <a:p>
            <a:pPr marL="349724" lvl="1" indent="-349724">
              <a:spcAft>
                <a:spcPts val="300"/>
              </a:spcAft>
              <a:buFont typeface="Wingdings" panose="05000000000000000000" pitchFamily="2" charset="2"/>
              <a:buChar char="q"/>
              <a:defRPr/>
            </a:pPr>
            <a:r>
              <a:rPr lang="en-US" sz="1600" dirty="0"/>
              <a:t>Linked service</a:t>
            </a:r>
          </a:p>
        </p:txBody>
      </p:sp>
      <p:pic>
        <p:nvPicPr>
          <p:cNvPr id="12" name="Graphic 11" descr="Checkmark on Pipeline  &#10;">
            <a:extLst>
              <a:ext uri="{FF2B5EF4-FFF2-40B4-BE49-F238E27FC236}">
                <a16:creationId xmlns:a16="http://schemas.microsoft.com/office/drawing/2014/main" id="{D22919D0-4131-49DD-ABED-9C51D4DB5F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067" y="1737617"/>
            <a:ext cx="225870" cy="225870"/>
          </a:xfrm>
          <a:prstGeom prst="rect">
            <a:avLst/>
          </a:prstGeom>
        </p:spPr>
      </p:pic>
      <p:cxnSp>
        <p:nvCxnSpPr>
          <p:cNvPr id="13" name="Straight Connector 12">
            <a:extLst>
              <a:ext uri="{FF2B5EF4-FFF2-40B4-BE49-F238E27FC236}">
                <a16:creationId xmlns:a16="http://schemas.microsoft.com/office/drawing/2014/main" id="{6EA572FA-0C91-4AB3-857B-55774704A871}"/>
              </a:ext>
              <a:ext uri="{C183D7F6-B498-43B3-948B-1728B52AA6E4}">
                <adec:decorative xmlns:adec="http://schemas.microsoft.com/office/drawing/2017/decorative" val="1"/>
              </a:ext>
            </a:extLst>
          </p:cNvPr>
          <p:cNvCxnSpPr>
            <a:cxnSpLocks/>
          </p:cNvCxnSpPr>
          <p:nvPr/>
        </p:nvCxnSpPr>
        <p:spPr>
          <a:xfrm>
            <a:off x="1629854" y="255042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a circle branched into three connect circles">
            <a:extLst>
              <a:ext uri="{FF2B5EF4-FFF2-40B4-BE49-F238E27FC236}">
                <a16:creationId xmlns:a16="http://schemas.microsoft.com/office/drawing/2014/main" id="{C08D1337-4D74-4E5A-85A8-C3132BE685CA}"/>
              </a:ext>
            </a:extLst>
          </p:cNvPr>
          <p:cNvPicPr>
            <a:picLocks noChangeAspect="1"/>
          </p:cNvPicPr>
          <p:nvPr/>
        </p:nvPicPr>
        <p:blipFill>
          <a:blip r:embed="rId6"/>
          <a:stretch>
            <a:fillRect/>
          </a:stretch>
        </p:blipFill>
        <p:spPr>
          <a:xfrm>
            <a:off x="427038" y="2774171"/>
            <a:ext cx="952500" cy="952500"/>
          </a:xfrm>
          <a:prstGeom prst="rect">
            <a:avLst/>
          </a:prstGeom>
        </p:spPr>
      </p:pic>
      <p:sp>
        <p:nvSpPr>
          <p:cNvPr id="14" name="TextBox 13">
            <a:extLst>
              <a:ext uri="{FF2B5EF4-FFF2-40B4-BE49-F238E27FC236}">
                <a16:creationId xmlns:a16="http://schemas.microsoft.com/office/drawing/2014/main" id="{94475BC2-B90F-4F4A-9ABA-07D660D249E3}"/>
              </a:ext>
            </a:extLst>
          </p:cNvPr>
          <p:cNvSpPr txBox="1"/>
          <p:nvPr/>
        </p:nvSpPr>
        <p:spPr>
          <a:xfrm>
            <a:off x="1630991" y="2774171"/>
            <a:ext cx="10142080" cy="1131079"/>
          </a:xfrm>
          <a:prstGeom prst="rect">
            <a:avLst/>
          </a:prstGeom>
          <a:noFill/>
        </p:spPr>
        <p:txBody>
          <a:bodyPr wrap="square" lIns="0" tIns="0" rIns="0" bIns="0">
            <a:spAutoFit/>
          </a:bodyPr>
          <a:lstStyle/>
          <a:p>
            <a:pPr marL="0" lvl="1">
              <a:spcAft>
                <a:spcPts val="300"/>
              </a:spcAft>
            </a:pPr>
            <a:r>
              <a:rPr lang="en-US" sz="1800" dirty="0">
                <a:latin typeface="+mj-lt"/>
              </a:rPr>
              <a:t>When might you use PolyBase? </a:t>
            </a:r>
          </a:p>
          <a:p>
            <a:pPr marL="349724" lvl="1" indent="-349724">
              <a:spcAft>
                <a:spcPts val="300"/>
              </a:spcAft>
              <a:buFont typeface="Wingdings" panose="05000000000000000000" pitchFamily="2" charset="2"/>
              <a:buChar char="q"/>
              <a:defRPr/>
            </a:pPr>
            <a:r>
              <a:rPr lang="en-US" sz="1600" dirty="0"/>
              <a:t>To query data from external data sources from Azure SQL Database</a:t>
            </a:r>
          </a:p>
          <a:p>
            <a:pPr marL="349724" lvl="1" indent="-349724">
              <a:spcAft>
                <a:spcPts val="300"/>
              </a:spcAft>
              <a:buFont typeface="Wingdings" panose="05000000000000000000" pitchFamily="2" charset="2"/>
              <a:buChar char="q"/>
              <a:defRPr/>
            </a:pPr>
            <a:r>
              <a:rPr lang="en-US" sz="1600" dirty="0"/>
              <a:t>To ingest streaming data using Azure Databricks </a:t>
            </a:r>
          </a:p>
          <a:p>
            <a:pPr marL="349724" lvl="1" indent="-349724">
              <a:spcAft>
                <a:spcPts val="300"/>
              </a:spcAft>
              <a:buFont typeface="Wingdings" panose="05000000000000000000" pitchFamily="2" charset="2"/>
              <a:buChar char="q"/>
              <a:defRPr/>
            </a:pPr>
            <a:r>
              <a:rPr lang="en-US" sz="1600" dirty="0"/>
              <a:t>To orchestrate activities in Azure Data Factory</a:t>
            </a:r>
          </a:p>
        </p:txBody>
      </p:sp>
      <p:pic>
        <p:nvPicPr>
          <p:cNvPr id="15" name="Graphic 14" descr="Checkmark on To query data from external data sources from Azure SQL Database">
            <a:extLst>
              <a:ext uri="{FF2B5EF4-FFF2-40B4-BE49-F238E27FC236}">
                <a16:creationId xmlns:a16="http://schemas.microsoft.com/office/drawing/2014/main" id="{2B956BB5-250D-4085-ABB8-CEB54319E5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067" y="3039200"/>
            <a:ext cx="225870" cy="225870"/>
          </a:xfrm>
          <a:prstGeom prst="rect">
            <a:avLst/>
          </a:prstGeom>
        </p:spPr>
      </p:pic>
      <p:cxnSp>
        <p:nvCxnSpPr>
          <p:cNvPr id="16" name="Straight Connector 15">
            <a:extLst>
              <a:ext uri="{FF2B5EF4-FFF2-40B4-BE49-F238E27FC236}">
                <a16:creationId xmlns:a16="http://schemas.microsoft.com/office/drawing/2014/main" id="{EA32ADBC-DFE0-47AE-BCF2-15CE0074BCDE}"/>
              </a:ext>
              <a:ext uri="{C183D7F6-B498-43B3-948B-1728B52AA6E4}">
                <adec:decorative xmlns:adec="http://schemas.microsoft.com/office/drawing/2017/decorative" val="1"/>
              </a:ext>
            </a:extLst>
          </p:cNvPr>
          <p:cNvCxnSpPr>
            <a:cxnSpLocks/>
          </p:cNvCxnSpPr>
          <p:nvPr/>
        </p:nvCxnSpPr>
        <p:spPr>
          <a:xfrm>
            <a:off x="1630422" y="4129000"/>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three gears with varying sizes">
            <a:extLst>
              <a:ext uri="{FF2B5EF4-FFF2-40B4-BE49-F238E27FC236}">
                <a16:creationId xmlns:a16="http://schemas.microsoft.com/office/drawing/2014/main" id="{B75632F8-6ABA-4C38-B43D-E1BA24B0C46A}"/>
              </a:ext>
            </a:extLst>
          </p:cNvPr>
          <p:cNvPicPr>
            <a:picLocks noChangeAspect="1"/>
          </p:cNvPicPr>
          <p:nvPr/>
        </p:nvPicPr>
        <p:blipFill>
          <a:blip r:embed="rId7"/>
          <a:stretch>
            <a:fillRect/>
          </a:stretch>
        </p:blipFill>
        <p:spPr>
          <a:xfrm>
            <a:off x="427038" y="4352751"/>
            <a:ext cx="952500" cy="952500"/>
          </a:xfrm>
          <a:prstGeom prst="rect">
            <a:avLst/>
          </a:prstGeom>
        </p:spPr>
      </p:pic>
      <p:sp>
        <p:nvSpPr>
          <p:cNvPr id="18" name="TextBox 17">
            <a:extLst>
              <a:ext uri="{FF2B5EF4-FFF2-40B4-BE49-F238E27FC236}">
                <a16:creationId xmlns:a16="http://schemas.microsoft.com/office/drawing/2014/main" id="{3D56AE27-EB81-42A4-85DC-F9E46D865429}"/>
              </a:ext>
            </a:extLst>
          </p:cNvPr>
          <p:cNvSpPr txBox="1"/>
          <p:nvPr/>
        </p:nvSpPr>
        <p:spPr>
          <a:xfrm>
            <a:off x="1626779" y="4352751"/>
            <a:ext cx="10149290" cy="1131079"/>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800" dirty="0">
                <a:latin typeface="+mj-lt"/>
              </a:rPr>
              <a:t>Which of these services can be used to ingest data into Azure Synapse Analytics?</a:t>
            </a:r>
          </a:p>
          <a:p>
            <a:pPr marL="349724" lvl="1" indent="-349724">
              <a:spcAft>
                <a:spcPts val="300"/>
              </a:spcAft>
              <a:buFont typeface="Wingdings" panose="05000000000000000000" pitchFamily="2" charset="2"/>
              <a:buChar char="q"/>
              <a:defRPr/>
            </a:pPr>
            <a:r>
              <a:rPr lang="en-US" sz="1600" dirty="0"/>
              <a:t>Azure Data Factory</a:t>
            </a:r>
          </a:p>
          <a:p>
            <a:pPr marL="349724" lvl="1" indent="-349724">
              <a:spcAft>
                <a:spcPts val="300"/>
              </a:spcAft>
              <a:buFont typeface="Wingdings" panose="05000000000000000000" pitchFamily="2" charset="2"/>
              <a:buChar char="q"/>
              <a:defRPr/>
            </a:pPr>
            <a:r>
              <a:rPr lang="en-US" sz="1600" dirty="0"/>
              <a:t>Power BI </a:t>
            </a:r>
          </a:p>
          <a:p>
            <a:pPr marL="349724" lvl="1" indent="-349724">
              <a:spcAft>
                <a:spcPts val="300"/>
              </a:spcAft>
              <a:buFont typeface="Wingdings" panose="05000000000000000000" pitchFamily="2" charset="2"/>
              <a:buChar char="q"/>
              <a:defRPr/>
            </a:pPr>
            <a:r>
              <a:rPr lang="en-US" sz="1600" dirty="0"/>
              <a:t>Azure Active Directory</a:t>
            </a:r>
          </a:p>
        </p:txBody>
      </p:sp>
      <p:pic>
        <p:nvPicPr>
          <p:cNvPr id="20" name="Graphic 19" descr="Checkmark on Azure Data Factory">
            <a:extLst>
              <a:ext uri="{FF2B5EF4-FFF2-40B4-BE49-F238E27FC236}">
                <a16:creationId xmlns:a16="http://schemas.microsoft.com/office/drawing/2014/main" id="{E8BF6C86-0D4E-4C56-B755-7AFB4EF08A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067" y="4618382"/>
            <a:ext cx="225870" cy="225870"/>
          </a:xfrm>
          <a:prstGeom prst="rect">
            <a:avLst/>
          </a:prstGeom>
        </p:spPr>
      </p:pic>
    </p:spTree>
    <p:extLst>
      <p:ext uri="{BB962C8B-B14F-4D97-AF65-F5344CB8AC3E}">
        <p14:creationId xmlns:p14="http://schemas.microsoft.com/office/powerpoint/2010/main" val="17902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2: Knowledge check (continued)</a:t>
            </a:r>
          </a:p>
        </p:txBody>
      </p:sp>
      <p:pic>
        <p:nvPicPr>
          <p:cNvPr id="37" name="Picture 36" descr="Icon of a server with cloud in the middle">
            <a:extLst>
              <a:ext uri="{FF2B5EF4-FFF2-40B4-BE49-F238E27FC236}">
                <a16:creationId xmlns:a16="http://schemas.microsoft.com/office/drawing/2014/main" id="{A57EAD9E-CB1C-4152-9D95-A817FC1C495E}"/>
              </a:ext>
            </a:extLst>
          </p:cNvPr>
          <p:cNvPicPr>
            <a:picLocks noChangeAspect="1"/>
          </p:cNvPicPr>
          <p:nvPr/>
        </p:nvPicPr>
        <p:blipFill>
          <a:blip r:embed="rId3"/>
          <a:stretch>
            <a:fillRect/>
          </a:stretch>
        </p:blipFill>
        <p:spPr>
          <a:xfrm>
            <a:off x="427038" y="1195592"/>
            <a:ext cx="952500" cy="952500"/>
          </a:xfrm>
          <a:prstGeom prst="rect">
            <a:avLst/>
          </a:prstGeom>
        </p:spPr>
      </p:pic>
      <p:sp>
        <p:nvSpPr>
          <p:cNvPr id="11" name="TextBox 10">
            <a:extLst>
              <a:ext uri="{FF2B5EF4-FFF2-40B4-BE49-F238E27FC236}">
                <a16:creationId xmlns:a16="http://schemas.microsoft.com/office/drawing/2014/main" id="{EF8C4668-882F-4AF1-94D2-97D3C93BD625}"/>
              </a:ext>
            </a:extLst>
          </p:cNvPr>
          <p:cNvSpPr txBox="1"/>
          <p:nvPr/>
        </p:nvSpPr>
        <p:spPr>
          <a:xfrm>
            <a:off x="1615067" y="1195592"/>
            <a:ext cx="10157834" cy="1500411"/>
          </a:xfrm>
          <a:prstGeom prst="rect">
            <a:avLst/>
          </a:prstGeom>
          <a:noFill/>
        </p:spPr>
        <p:txBody>
          <a:bodyPr wrap="square" lIns="0" tIns="0" rIns="0" bIns="0">
            <a:spAutoFit/>
          </a:bodyPr>
          <a:lstStyle/>
          <a:p>
            <a:pPr marL="0" lvl="1">
              <a:spcAft>
                <a:spcPts val="300"/>
              </a:spcAft>
            </a:pPr>
            <a:r>
              <a:rPr lang="en-US" sz="1600" dirty="0">
                <a:latin typeface="+mj-lt"/>
              </a:rPr>
              <a:t>You have a large amount of data held in files in Azure Data Lake storage. You want to retrieve the data in these files and use it to populate tables held in Azure Synapse Analytics. Which processing option is most appropriate?</a:t>
            </a:r>
          </a:p>
          <a:p>
            <a:pPr marL="349724" lvl="1" indent="-349724">
              <a:spcAft>
                <a:spcPts val="300"/>
              </a:spcAft>
              <a:buFont typeface="Wingdings" panose="05000000000000000000" pitchFamily="2" charset="2"/>
              <a:buChar char="q"/>
              <a:defRPr/>
            </a:pPr>
            <a:r>
              <a:rPr lang="en-US" sz="1400" dirty="0"/>
              <a:t>Use Azure Synapse Link to connect to Azure Data Lake storage and download the data</a:t>
            </a:r>
          </a:p>
          <a:p>
            <a:pPr marL="349724" lvl="1" indent="-349724">
              <a:spcAft>
                <a:spcPts val="300"/>
              </a:spcAft>
              <a:buFont typeface="Wingdings" panose="05000000000000000000" pitchFamily="2" charset="2"/>
              <a:buChar char="q"/>
              <a:defRPr/>
            </a:pPr>
            <a:r>
              <a:rPr lang="en-US" sz="1400" dirty="0"/>
              <a:t>Synapse SQL pool  </a:t>
            </a:r>
          </a:p>
          <a:p>
            <a:pPr marL="349724" lvl="1" indent="-349724">
              <a:spcAft>
                <a:spcPts val="300"/>
              </a:spcAft>
              <a:buFont typeface="Wingdings" panose="05000000000000000000" pitchFamily="2" charset="2"/>
              <a:buChar char="q"/>
              <a:defRPr/>
            </a:pPr>
            <a:r>
              <a:rPr lang="en-US" sz="1400" dirty="0"/>
              <a:t>Synapse Spark pool </a:t>
            </a:r>
          </a:p>
        </p:txBody>
      </p:sp>
      <p:pic>
        <p:nvPicPr>
          <p:cNvPr id="19" name="Graphic 18" descr="Checkmark on Synapse SQL pool  ">
            <a:extLst>
              <a:ext uri="{FF2B5EF4-FFF2-40B4-BE49-F238E27FC236}">
                <a16:creationId xmlns:a16="http://schemas.microsoft.com/office/drawing/2014/main" id="{619C47E9-809D-4723-96BE-EF5B734DAE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742" y="2210103"/>
            <a:ext cx="182880" cy="182880"/>
          </a:xfrm>
          <a:prstGeom prst="rect">
            <a:avLst/>
          </a:prstGeom>
        </p:spPr>
      </p:pic>
      <p:cxnSp>
        <p:nvCxnSpPr>
          <p:cNvPr id="13" name="Straight Connector 12">
            <a:extLst>
              <a:ext uri="{FF2B5EF4-FFF2-40B4-BE49-F238E27FC236}">
                <a16:creationId xmlns:a16="http://schemas.microsoft.com/office/drawing/2014/main" id="{21AC6E6F-56C9-45D3-8C49-9DF64E225670}"/>
              </a:ext>
              <a:ext uri="{C183D7F6-B498-43B3-948B-1728B52AA6E4}">
                <adec:decorative xmlns:adec="http://schemas.microsoft.com/office/drawing/2017/decorative" val="1"/>
              </a:ext>
            </a:extLst>
          </p:cNvPr>
          <p:cNvCxnSpPr>
            <a:cxnSpLocks/>
          </p:cNvCxnSpPr>
          <p:nvPr/>
        </p:nvCxnSpPr>
        <p:spPr>
          <a:xfrm>
            <a:off x="1629854" y="2899143"/>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a webpage showing a product symbol">
            <a:extLst>
              <a:ext uri="{FF2B5EF4-FFF2-40B4-BE49-F238E27FC236}">
                <a16:creationId xmlns:a16="http://schemas.microsoft.com/office/drawing/2014/main" id="{5BEFAB2C-854C-4A29-95C6-661641DCCC0A}"/>
              </a:ext>
            </a:extLst>
          </p:cNvPr>
          <p:cNvPicPr>
            <a:picLocks noChangeAspect="1"/>
          </p:cNvPicPr>
          <p:nvPr/>
        </p:nvPicPr>
        <p:blipFill>
          <a:blip r:embed="rId6"/>
          <a:stretch>
            <a:fillRect/>
          </a:stretch>
        </p:blipFill>
        <p:spPr>
          <a:xfrm>
            <a:off x="427038" y="3102283"/>
            <a:ext cx="952500" cy="952500"/>
          </a:xfrm>
          <a:prstGeom prst="rect">
            <a:avLst/>
          </a:prstGeom>
        </p:spPr>
      </p:pic>
      <p:sp>
        <p:nvSpPr>
          <p:cNvPr id="14" name="TextBox 13">
            <a:extLst>
              <a:ext uri="{FF2B5EF4-FFF2-40B4-BE49-F238E27FC236}">
                <a16:creationId xmlns:a16="http://schemas.microsoft.com/office/drawing/2014/main" id="{40D96D47-D889-49F4-AD13-FF479499903B}"/>
              </a:ext>
            </a:extLst>
          </p:cNvPr>
          <p:cNvSpPr txBox="1"/>
          <p:nvPr/>
        </p:nvSpPr>
        <p:spPr>
          <a:xfrm>
            <a:off x="1630991" y="3102283"/>
            <a:ext cx="10142080" cy="1007968"/>
          </a:xfrm>
          <a:prstGeom prst="rect">
            <a:avLst/>
          </a:prstGeom>
          <a:noFill/>
        </p:spPr>
        <p:txBody>
          <a:bodyPr wrap="square" lIns="0" tIns="0" rIns="0" bIns="0">
            <a:spAutoFit/>
          </a:bodyPr>
          <a:lstStyle/>
          <a:p>
            <a:pPr marL="0" lvl="1">
              <a:spcAft>
                <a:spcPts val="300"/>
              </a:spcAft>
            </a:pPr>
            <a:r>
              <a:rPr lang="en-US" sz="1600" dirty="0">
                <a:latin typeface="+mj-lt"/>
              </a:rPr>
              <a:t>Which of the components of Azure Synapse Analytics allows you to train AI models using AzureML? </a:t>
            </a:r>
          </a:p>
          <a:p>
            <a:pPr marL="349724" lvl="1" indent="-349724">
              <a:spcAft>
                <a:spcPts val="300"/>
              </a:spcAft>
              <a:buFont typeface="Wingdings" panose="05000000000000000000" pitchFamily="2" charset="2"/>
              <a:buChar char="q"/>
              <a:defRPr/>
            </a:pPr>
            <a:r>
              <a:rPr lang="en-US" sz="1400" dirty="0"/>
              <a:t>Synapse Studio</a:t>
            </a:r>
          </a:p>
          <a:p>
            <a:pPr marL="349724" lvl="1" indent="-349724">
              <a:spcAft>
                <a:spcPts val="300"/>
              </a:spcAft>
              <a:buFont typeface="Wingdings" panose="05000000000000000000" pitchFamily="2" charset="2"/>
              <a:buChar char="q"/>
              <a:defRPr/>
            </a:pPr>
            <a:r>
              <a:rPr lang="en-US" sz="1400" dirty="0"/>
              <a:t>Synapse Pipelines </a:t>
            </a:r>
          </a:p>
          <a:p>
            <a:pPr marL="349724" lvl="1" indent="-349724">
              <a:spcAft>
                <a:spcPts val="300"/>
              </a:spcAft>
              <a:buFont typeface="Wingdings" panose="05000000000000000000" pitchFamily="2" charset="2"/>
              <a:buChar char="q"/>
              <a:defRPr/>
            </a:pPr>
            <a:r>
              <a:rPr lang="en-US" sz="1400" dirty="0"/>
              <a:t>Synapse Spark </a:t>
            </a:r>
          </a:p>
        </p:txBody>
      </p:sp>
      <p:pic>
        <p:nvPicPr>
          <p:cNvPr id="21" name="Graphic 20" descr="Checkmark on Synapse Spark ">
            <a:extLst>
              <a:ext uri="{FF2B5EF4-FFF2-40B4-BE49-F238E27FC236}">
                <a16:creationId xmlns:a16="http://schemas.microsoft.com/office/drawing/2014/main" id="{044BC830-E213-4F62-B93E-CC58D26F87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742" y="3873957"/>
            <a:ext cx="182880" cy="182880"/>
          </a:xfrm>
          <a:prstGeom prst="rect">
            <a:avLst/>
          </a:prstGeom>
        </p:spPr>
      </p:pic>
      <p:cxnSp>
        <p:nvCxnSpPr>
          <p:cNvPr id="16" name="Straight Connector 15">
            <a:extLst>
              <a:ext uri="{FF2B5EF4-FFF2-40B4-BE49-F238E27FC236}">
                <a16:creationId xmlns:a16="http://schemas.microsoft.com/office/drawing/2014/main" id="{74605C54-09A1-483E-A322-FE2D6AE30431}"/>
              </a:ext>
              <a:ext uri="{C183D7F6-B498-43B3-948B-1728B52AA6E4}">
                <adec:decorative xmlns:adec="http://schemas.microsoft.com/office/drawing/2017/decorative" val="1"/>
              </a:ext>
            </a:extLst>
          </p:cNvPr>
          <p:cNvCxnSpPr>
            <a:cxnSpLocks/>
          </p:cNvCxnSpPr>
          <p:nvPr/>
        </p:nvCxnSpPr>
        <p:spPr>
          <a:xfrm>
            <a:off x="1630422" y="431339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a gear inside a circle">
            <a:extLst>
              <a:ext uri="{FF2B5EF4-FFF2-40B4-BE49-F238E27FC236}">
                <a16:creationId xmlns:a16="http://schemas.microsoft.com/office/drawing/2014/main" id="{F0D37503-B7D7-4AC1-86B1-0D10F41D8C5F}"/>
              </a:ext>
            </a:extLst>
          </p:cNvPr>
          <p:cNvPicPr>
            <a:picLocks noChangeAspect="1"/>
          </p:cNvPicPr>
          <p:nvPr/>
        </p:nvPicPr>
        <p:blipFill>
          <a:blip r:embed="rId7"/>
          <a:stretch>
            <a:fillRect/>
          </a:stretch>
        </p:blipFill>
        <p:spPr>
          <a:xfrm>
            <a:off x="427038" y="4516532"/>
            <a:ext cx="952500" cy="952500"/>
          </a:xfrm>
          <a:prstGeom prst="rect">
            <a:avLst/>
          </a:prstGeom>
        </p:spPr>
      </p:pic>
      <p:sp>
        <p:nvSpPr>
          <p:cNvPr id="18" name="TextBox 17">
            <a:extLst>
              <a:ext uri="{FF2B5EF4-FFF2-40B4-BE49-F238E27FC236}">
                <a16:creationId xmlns:a16="http://schemas.microsoft.com/office/drawing/2014/main" id="{00A3AB16-C17D-4016-842B-DEC485BAB579}"/>
              </a:ext>
            </a:extLst>
          </p:cNvPr>
          <p:cNvSpPr txBox="1"/>
          <p:nvPr/>
        </p:nvSpPr>
        <p:spPr>
          <a:xfrm>
            <a:off x="1626779" y="4516532"/>
            <a:ext cx="10149290" cy="1007968"/>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600" dirty="0">
                <a:latin typeface="+mj-lt"/>
              </a:rPr>
              <a:t>In Azure Databricks how do you change the language a cell uses?</a:t>
            </a:r>
          </a:p>
          <a:p>
            <a:pPr marL="349724" lvl="1" indent="-349724">
              <a:spcAft>
                <a:spcPts val="300"/>
              </a:spcAft>
              <a:buFont typeface="Wingdings" panose="05000000000000000000" pitchFamily="2" charset="2"/>
              <a:buChar char="q"/>
              <a:defRPr/>
            </a:pPr>
            <a:r>
              <a:rPr lang="en-US" sz="1400" dirty="0"/>
              <a:t>The first line in the cell is %language. For example, %scala</a:t>
            </a:r>
          </a:p>
          <a:p>
            <a:pPr marL="349724" lvl="1" indent="-349724">
              <a:spcAft>
                <a:spcPts val="300"/>
              </a:spcAft>
              <a:buFont typeface="Wingdings" panose="05000000000000000000" pitchFamily="2" charset="2"/>
              <a:buChar char="q"/>
              <a:defRPr/>
            </a:pPr>
            <a:r>
              <a:rPr lang="en-US" sz="1400" dirty="0"/>
              <a:t>Change the notebook language before writing the commands</a:t>
            </a:r>
          </a:p>
          <a:p>
            <a:pPr marL="349724" lvl="1" indent="-349724">
              <a:spcAft>
                <a:spcPts val="300"/>
              </a:spcAft>
              <a:buFont typeface="Wingdings" panose="05000000000000000000" pitchFamily="2" charset="2"/>
              <a:buChar char="q"/>
              <a:defRPr/>
            </a:pPr>
            <a:r>
              <a:rPr lang="en-US" sz="1400" dirty="0"/>
              <a:t>Wrap the command in the cell with ##language##</a:t>
            </a:r>
          </a:p>
        </p:txBody>
      </p:sp>
      <p:pic>
        <p:nvPicPr>
          <p:cNvPr id="22" name="Graphic 21" descr="Checkmark on The first line in the cell is %language. For example, %scala">
            <a:extLst>
              <a:ext uri="{FF2B5EF4-FFF2-40B4-BE49-F238E27FC236}">
                <a16:creationId xmlns:a16="http://schemas.microsoft.com/office/drawing/2014/main" id="{3CEBD35F-F4FB-4D39-B799-89FAA2EE43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742" y="4790411"/>
            <a:ext cx="182880" cy="182880"/>
          </a:xfrm>
          <a:prstGeom prst="rect">
            <a:avLst/>
          </a:prstGeom>
        </p:spPr>
      </p:pic>
    </p:spTree>
    <p:extLst>
      <p:ext uri="{BB962C8B-B14F-4D97-AF65-F5344CB8AC3E}">
        <p14:creationId xmlns:p14="http://schemas.microsoft.com/office/powerpoint/2010/main" val="15761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lnSpc>
                <a:spcPct val="100000"/>
              </a:lnSpc>
            </a:pPr>
            <a:r>
              <a:rPr lang="en-US" sz="2400" dirty="0"/>
              <a:t>Lesson 3: Get started building with Power BI</a:t>
            </a:r>
            <a:endParaRPr lang="en-IN" sz="2400" dirty="0"/>
          </a:p>
        </p:txBody>
      </p:sp>
      <p:pic>
        <p:nvPicPr>
          <p:cNvPr id="8" name="Picture 7" descr="Icon of a screen with line charts">
            <a:extLst>
              <a:ext uri="{FF2B5EF4-FFF2-40B4-BE49-F238E27FC236}">
                <a16:creationId xmlns:a16="http://schemas.microsoft.com/office/drawing/2014/main" id="{72DE7E57-BD08-433B-B3C1-DC87717F473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0067925" y="2932319"/>
            <a:ext cx="1296222" cy="972701"/>
          </a:xfrm>
          <a:prstGeom prst="rect">
            <a:avLst/>
          </a:prstGeom>
        </p:spPr>
      </p:pic>
    </p:spTree>
    <p:extLst>
      <p:ext uri="{BB962C8B-B14F-4D97-AF65-F5344CB8AC3E}">
        <p14:creationId xmlns:p14="http://schemas.microsoft.com/office/powerpoint/2010/main" val="12038071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C396-0718-4A0F-A6E8-A79BA4501739}"/>
              </a:ext>
            </a:extLst>
          </p:cNvPr>
          <p:cNvSpPr>
            <a:spLocks noGrp="1"/>
          </p:cNvSpPr>
          <p:nvPr>
            <p:ph type="title"/>
          </p:nvPr>
        </p:nvSpPr>
        <p:spPr/>
        <p:txBody>
          <a:bodyPr/>
          <a:lstStyle/>
          <a:p>
            <a:r>
              <a:rPr lang="en-US" dirty="0"/>
              <a:t>Data Processing</a:t>
            </a:r>
          </a:p>
        </p:txBody>
      </p:sp>
      <p:sp>
        <p:nvSpPr>
          <p:cNvPr id="3" name="TextBox 2">
            <a:extLst>
              <a:ext uri="{FF2B5EF4-FFF2-40B4-BE49-F238E27FC236}">
                <a16:creationId xmlns:a16="http://schemas.microsoft.com/office/drawing/2014/main" id="{38292620-B6E0-4906-85BF-856688DADC14}"/>
              </a:ext>
            </a:extLst>
          </p:cNvPr>
          <p:cNvSpPr txBox="1"/>
          <p:nvPr/>
        </p:nvSpPr>
        <p:spPr>
          <a:xfrm>
            <a:off x="246904" y="1215940"/>
            <a:ext cx="11411407" cy="9602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Data processing is the conversion of raw data to meaningful information through a process. </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28" name="TextBox 127">
            <a:extLst>
              <a:ext uri="{FF2B5EF4-FFF2-40B4-BE49-F238E27FC236}">
                <a16:creationId xmlns:a16="http://schemas.microsoft.com/office/drawing/2014/main" id="{EBBA1592-999E-4155-982C-CBA216967BAE}"/>
              </a:ext>
            </a:extLst>
          </p:cNvPr>
          <p:cNvSpPr txBox="1"/>
          <p:nvPr/>
        </p:nvSpPr>
        <p:spPr>
          <a:xfrm>
            <a:off x="323851" y="2394063"/>
            <a:ext cx="4800600" cy="1403461"/>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Batch Processing: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data elements are collected into a group. The whole group is then processed at a future time as a batch</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49" name="Group 48" descr="Graphic showing All Input moving to Daily Batch Job to All Output.">
            <a:extLst>
              <a:ext uri="{FF2B5EF4-FFF2-40B4-BE49-F238E27FC236}">
                <a16:creationId xmlns:a16="http://schemas.microsoft.com/office/drawing/2014/main" id="{8817DA41-EB9C-4EAE-860A-5010A4185E24}"/>
              </a:ext>
            </a:extLst>
          </p:cNvPr>
          <p:cNvGrpSpPr/>
          <p:nvPr/>
        </p:nvGrpSpPr>
        <p:grpSpPr>
          <a:xfrm>
            <a:off x="5292725" y="2338324"/>
            <a:ext cx="6641811" cy="1514939"/>
            <a:chOff x="5419725" y="2153054"/>
            <a:chExt cx="6641811" cy="1514939"/>
          </a:xfrm>
        </p:grpSpPr>
        <p:grpSp>
          <p:nvGrpSpPr>
            <p:cNvPr id="31" name="Group 30">
              <a:extLst>
                <a:ext uri="{FF2B5EF4-FFF2-40B4-BE49-F238E27FC236}">
                  <a16:creationId xmlns:a16="http://schemas.microsoft.com/office/drawing/2014/main" id="{C2DC4C2D-E9DF-43BA-864E-F65353B6D4B1}"/>
                </a:ext>
              </a:extLst>
            </p:cNvPr>
            <p:cNvGrpSpPr/>
            <p:nvPr/>
          </p:nvGrpSpPr>
          <p:grpSpPr>
            <a:xfrm>
              <a:off x="5419725" y="2153054"/>
              <a:ext cx="2139950" cy="1068647"/>
              <a:chOff x="6289675" y="2170776"/>
              <a:chExt cx="2139950" cy="1068647"/>
            </a:xfrm>
          </p:grpSpPr>
          <p:grpSp>
            <p:nvGrpSpPr>
              <p:cNvPr id="19" name="Group 18">
                <a:extLst>
                  <a:ext uri="{FF2B5EF4-FFF2-40B4-BE49-F238E27FC236}">
                    <a16:creationId xmlns:a16="http://schemas.microsoft.com/office/drawing/2014/main" id="{481116D6-333C-4674-BF93-732341DD34BA}"/>
                  </a:ext>
                </a:extLst>
              </p:cNvPr>
              <p:cNvGrpSpPr/>
              <p:nvPr/>
            </p:nvGrpSpPr>
            <p:grpSpPr>
              <a:xfrm>
                <a:off x="6451600" y="2256501"/>
                <a:ext cx="1816100" cy="897197"/>
                <a:chOff x="6451600" y="2263256"/>
                <a:chExt cx="1816100" cy="897197"/>
              </a:xfrm>
            </p:grpSpPr>
            <p:sp>
              <p:nvSpPr>
                <p:cNvPr id="13" name="Rectangle: Rounded Corners 12">
                  <a:extLst>
                    <a:ext uri="{FF2B5EF4-FFF2-40B4-BE49-F238E27FC236}">
                      <a16:creationId xmlns:a16="http://schemas.microsoft.com/office/drawing/2014/main" id="{4B873FF3-B900-4FCC-8CB9-817A067EA6BC}"/>
                    </a:ext>
                  </a:extLst>
                </p:cNvPr>
                <p:cNvSpPr/>
                <p:nvPr/>
              </p:nvSpPr>
              <p:spPr bwMode="auto">
                <a:xfrm>
                  <a:off x="6451600" y="2271453"/>
                  <a:ext cx="425450" cy="425450"/>
                </a:xfrm>
                <a:prstGeom prst="roundRect">
                  <a:avLst/>
                </a:prstGeom>
                <a:gradFill flip="none" rotWithShape="1">
                  <a:gsLst>
                    <a:gs pos="0">
                      <a:srgbClr val="243A5E">
                        <a:shade val="30000"/>
                        <a:satMod val="115000"/>
                      </a:srgbClr>
                    </a:gs>
                    <a:gs pos="50000">
                      <a:srgbClr val="243A5E">
                        <a:shade val="67500"/>
                        <a:satMod val="115000"/>
                      </a:srgbClr>
                    </a:gs>
                    <a:gs pos="100000">
                      <a:srgbClr val="243A5E">
                        <a:shade val="100000"/>
                        <a:satMod val="115000"/>
                      </a:srgbClr>
                    </a:gs>
                  </a:gsLst>
                  <a:path path="circle">
                    <a:fillToRect t="100000" r="100000"/>
                  </a:path>
                  <a:tileRect l="-100000" b="-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5728A8BC-F046-4215-9BF0-D44E8114445B}"/>
                    </a:ext>
                  </a:extLst>
                </p:cNvPr>
                <p:cNvSpPr/>
                <p:nvPr/>
              </p:nvSpPr>
              <p:spPr bwMode="auto">
                <a:xfrm>
                  <a:off x="6451600" y="2735003"/>
                  <a:ext cx="425450" cy="425450"/>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F92C2D71-645E-4ED0-8DE5-38DF502D7C68}"/>
                    </a:ext>
                  </a:extLst>
                </p:cNvPr>
                <p:cNvSpPr/>
                <p:nvPr/>
              </p:nvSpPr>
              <p:spPr bwMode="auto">
                <a:xfrm>
                  <a:off x="6915150" y="2271453"/>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FA6621A6-3022-4C89-A8B6-F64017FD6D9D}"/>
                    </a:ext>
                  </a:extLst>
                </p:cNvPr>
                <p:cNvSpPr/>
                <p:nvPr/>
              </p:nvSpPr>
              <p:spPr bwMode="auto">
                <a:xfrm>
                  <a:off x="6915150" y="2735003"/>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38544DE5-5109-42BA-8401-E6AC5DD48942}"/>
                    </a:ext>
                  </a:extLst>
                </p:cNvPr>
                <p:cNvSpPr/>
                <p:nvPr/>
              </p:nvSpPr>
              <p:spPr bwMode="auto">
                <a:xfrm>
                  <a:off x="7378700" y="2263256"/>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06B900B3-277B-4178-816A-4B4CCCA9CB0C}"/>
                    </a:ext>
                  </a:extLst>
                </p:cNvPr>
                <p:cNvSpPr/>
                <p:nvPr/>
              </p:nvSpPr>
              <p:spPr bwMode="auto">
                <a:xfrm>
                  <a:off x="7378700" y="2726806"/>
                  <a:ext cx="425450" cy="425450"/>
                </a:xfrm>
                <a:prstGeom prst="roundRect">
                  <a:avLst/>
                </a:prstGeom>
                <a:solidFill>
                  <a:srgbClr val="0078D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EE283273-990B-40A9-9CF7-B63D0ED3EFBE}"/>
                    </a:ext>
                  </a:extLst>
                </p:cNvPr>
                <p:cNvSpPr/>
                <p:nvPr/>
              </p:nvSpPr>
              <p:spPr bwMode="auto">
                <a:xfrm>
                  <a:off x="7842250" y="2263256"/>
                  <a:ext cx="425450" cy="425450"/>
                </a:xfrm>
                <a:prstGeom prst="roundRect">
                  <a:avLst/>
                </a:prstGeom>
                <a:gradFill flip="none" rotWithShape="1">
                  <a:gsLst>
                    <a:gs pos="0">
                      <a:srgbClr val="0078D4">
                        <a:shade val="30000"/>
                        <a:satMod val="115000"/>
                        <a:tint val="66000"/>
                        <a:satMod val="160000"/>
                      </a:srgbClr>
                    </a:gs>
                    <a:gs pos="50000">
                      <a:srgbClr val="0078D4">
                        <a:shade val="30000"/>
                        <a:satMod val="115000"/>
                        <a:tint val="44500"/>
                        <a:satMod val="160000"/>
                      </a:srgbClr>
                    </a:gs>
                    <a:gs pos="100000">
                      <a:srgbClr val="0078D4">
                        <a:shade val="30000"/>
                        <a:satMod val="115000"/>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42ACF481-38BD-488A-81EA-1AB7C67B38FA}"/>
                    </a:ext>
                  </a:extLst>
                </p:cNvPr>
                <p:cNvSpPr/>
                <p:nvPr/>
              </p:nvSpPr>
              <p:spPr bwMode="auto">
                <a:xfrm>
                  <a:off x="7842250" y="2726806"/>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Rectangle: Rounded Corners 16">
                <a:extLst>
                  <a:ext uri="{FF2B5EF4-FFF2-40B4-BE49-F238E27FC236}">
                    <a16:creationId xmlns:a16="http://schemas.microsoft.com/office/drawing/2014/main" id="{F9756032-F165-4D51-BF12-E204819DF5C3}"/>
                  </a:ext>
                </a:extLst>
              </p:cNvPr>
              <p:cNvSpPr/>
              <p:nvPr/>
            </p:nvSpPr>
            <p:spPr bwMode="auto">
              <a:xfrm>
                <a:off x="6289675" y="2170776"/>
                <a:ext cx="2139950" cy="106864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E86FE55-3DC4-4559-9BE8-0E0CBAF191E6}"/>
                </a:ext>
              </a:extLst>
            </p:cNvPr>
            <p:cNvGrpSpPr/>
            <p:nvPr/>
          </p:nvGrpSpPr>
          <p:grpSpPr>
            <a:xfrm>
              <a:off x="9921586" y="2176203"/>
              <a:ext cx="2139950" cy="1068647"/>
              <a:chOff x="6289675" y="2170776"/>
              <a:chExt cx="2139950" cy="1068647"/>
            </a:xfrm>
          </p:grpSpPr>
          <p:grpSp>
            <p:nvGrpSpPr>
              <p:cNvPr id="33" name="Group 32">
                <a:extLst>
                  <a:ext uri="{FF2B5EF4-FFF2-40B4-BE49-F238E27FC236}">
                    <a16:creationId xmlns:a16="http://schemas.microsoft.com/office/drawing/2014/main" id="{D0E2A1B5-0F72-4865-98AF-E97790D8C6E1}"/>
                  </a:ext>
                </a:extLst>
              </p:cNvPr>
              <p:cNvGrpSpPr/>
              <p:nvPr/>
            </p:nvGrpSpPr>
            <p:grpSpPr>
              <a:xfrm>
                <a:off x="6451600" y="2256501"/>
                <a:ext cx="1816100" cy="897197"/>
                <a:chOff x="6451600" y="2263256"/>
                <a:chExt cx="1816100" cy="897197"/>
              </a:xfrm>
            </p:grpSpPr>
            <p:sp>
              <p:nvSpPr>
                <p:cNvPr id="35" name="Rectangle: Rounded Corners 34">
                  <a:extLst>
                    <a:ext uri="{FF2B5EF4-FFF2-40B4-BE49-F238E27FC236}">
                      <a16:creationId xmlns:a16="http://schemas.microsoft.com/office/drawing/2014/main" id="{B9BD8D82-F5D3-46CA-976F-F56CEDC6B418}"/>
                    </a:ext>
                  </a:extLst>
                </p:cNvPr>
                <p:cNvSpPr/>
                <p:nvPr/>
              </p:nvSpPr>
              <p:spPr bwMode="auto">
                <a:xfrm>
                  <a:off x="6451600" y="2271453"/>
                  <a:ext cx="425450" cy="425450"/>
                </a:xfrm>
                <a:prstGeom prst="roundRect">
                  <a:avLst/>
                </a:prstGeom>
                <a:gradFill flip="none" rotWithShape="1">
                  <a:gsLst>
                    <a:gs pos="0">
                      <a:srgbClr val="243A5E">
                        <a:shade val="30000"/>
                        <a:satMod val="115000"/>
                      </a:srgbClr>
                    </a:gs>
                    <a:gs pos="50000">
                      <a:srgbClr val="243A5E">
                        <a:shade val="67500"/>
                        <a:satMod val="115000"/>
                      </a:srgbClr>
                    </a:gs>
                    <a:gs pos="100000">
                      <a:srgbClr val="243A5E">
                        <a:shade val="100000"/>
                        <a:satMod val="115000"/>
                      </a:srgbClr>
                    </a:gs>
                  </a:gsLst>
                  <a:path path="circle">
                    <a:fillToRect t="100000" r="100000"/>
                  </a:path>
                  <a:tileRect l="-100000" b="-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2522E19-7C27-40A2-AC41-D9556C2EC1AF}"/>
                    </a:ext>
                  </a:extLst>
                </p:cNvPr>
                <p:cNvSpPr/>
                <p:nvPr/>
              </p:nvSpPr>
              <p:spPr bwMode="auto">
                <a:xfrm>
                  <a:off x="6451600" y="2735003"/>
                  <a:ext cx="425450" cy="425450"/>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6A6FE7B3-4FBE-4981-88DB-525C8A25225D}"/>
                    </a:ext>
                  </a:extLst>
                </p:cNvPr>
                <p:cNvSpPr/>
                <p:nvPr/>
              </p:nvSpPr>
              <p:spPr bwMode="auto">
                <a:xfrm>
                  <a:off x="6915150" y="2271453"/>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AFE1F094-CD31-4379-8AF2-A8AAC385AEE3}"/>
                    </a:ext>
                  </a:extLst>
                </p:cNvPr>
                <p:cNvSpPr/>
                <p:nvPr/>
              </p:nvSpPr>
              <p:spPr bwMode="auto">
                <a:xfrm>
                  <a:off x="6915150" y="2735003"/>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7F06AC53-30A7-4047-BC86-625C71ACA31A}"/>
                    </a:ext>
                  </a:extLst>
                </p:cNvPr>
                <p:cNvSpPr/>
                <p:nvPr/>
              </p:nvSpPr>
              <p:spPr bwMode="auto">
                <a:xfrm>
                  <a:off x="7378700" y="2263256"/>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E69BF439-29CF-4FFB-A3F4-66591ABD3408}"/>
                    </a:ext>
                  </a:extLst>
                </p:cNvPr>
                <p:cNvSpPr/>
                <p:nvPr/>
              </p:nvSpPr>
              <p:spPr bwMode="auto">
                <a:xfrm>
                  <a:off x="7378700" y="2726806"/>
                  <a:ext cx="425450" cy="425450"/>
                </a:xfrm>
                <a:prstGeom prst="roundRect">
                  <a:avLst/>
                </a:prstGeom>
                <a:solidFill>
                  <a:srgbClr val="0078D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017A7377-2385-4AA2-B418-C40F73CD6C24}"/>
                    </a:ext>
                  </a:extLst>
                </p:cNvPr>
                <p:cNvSpPr/>
                <p:nvPr/>
              </p:nvSpPr>
              <p:spPr bwMode="auto">
                <a:xfrm>
                  <a:off x="7842250" y="2263256"/>
                  <a:ext cx="425450" cy="425450"/>
                </a:xfrm>
                <a:prstGeom prst="roundRect">
                  <a:avLst/>
                </a:prstGeom>
                <a:gradFill flip="none" rotWithShape="1">
                  <a:gsLst>
                    <a:gs pos="0">
                      <a:srgbClr val="0078D4">
                        <a:shade val="30000"/>
                        <a:satMod val="115000"/>
                        <a:tint val="66000"/>
                        <a:satMod val="160000"/>
                      </a:srgbClr>
                    </a:gs>
                    <a:gs pos="50000">
                      <a:srgbClr val="0078D4">
                        <a:shade val="30000"/>
                        <a:satMod val="115000"/>
                        <a:tint val="44500"/>
                        <a:satMod val="160000"/>
                      </a:srgbClr>
                    </a:gs>
                    <a:gs pos="100000">
                      <a:srgbClr val="0078D4">
                        <a:shade val="30000"/>
                        <a:satMod val="115000"/>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539AF23D-F393-433F-B936-0494317B7096}"/>
                    </a:ext>
                  </a:extLst>
                </p:cNvPr>
                <p:cNvSpPr/>
                <p:nvPr/>
              </p:nvSpPr>
              <p:spPr bwMode="auto">
                <a:xfrm>
                  <a:off x="7842250" y="2726806"/>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Rectangle: Rounded Corners 33">
                <a:extLst>
                  <a:ext uri="{FF2B5EF4-FFF2-40B4-BE49-F238E27FC236}">
                    <a16:creationId xmlns:a16="http://schemas.microsoft.com/office/drawing/2014/main" id="{98B860A8-BBA1-4128-AB3B-ABEC9F149E25}"/>
                  </a:ext>
                </a:extLst>
              </p:cNvPr>
              <p:cNvSpPr/>
              <p:nvPr/>
            </p:nvSpPr>
            <p:spPr bwMode="auto">
              <a:xfrm>
                <a:off x="6289675" y="2170776"/>
                <a:ext cx="2139950" cy="106864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3" name="Rectangle: Rounded Corners 42">
              <a:extLst>
                <a:ext uri="{FF2B5EF4-FFF2-40B4-BE49-F238E27FC236}">
                  <a16:creationId xmlns:a16="http://schemas.microsoft.com/office/drawing/2014/main" id="{3D720B76-4BF0-416B-8A5A-EDD4DF566D20}"/>
                </a:ext>
              </a:extLst>
            </p:cNvPr>
            <p:cNvSpPr/>
            <p:nvPr/>
          </p:nvSpPr>
          <p:spPr bwMode="auto">
            <a:xfrm>
              <a:off x="8061325" y="2246975"/>
              <a:ext cx="1345911" cy="89719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Daily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Batch Job</a:t>
              </a:r>
            </a:p>
          </p:txBody>
        </p:sp>
        <p:cxnSp>
          <p:nvCxnSpPr>
            <p:cNvPr id="45" name="Straight Arrow Connector 44">
              <a:extLst>
                <a:ext uri="{FF2B5EF4-FFF2-40B4-BE49-F238E27FC236}">
                  <a16:creationId xmlns:a16="http://schemas.microsoft.com/office/drawing/2014/main" id="{6A89444A-F0B1-458D-8111-00F013F9722A}"/>
                </a:ext>
              </a:extLst>
            </p:cNvPr>
            <p:cNvCxnSpPr>
              <a:cxnSpLocks/>
            </p:cNvCxnSpPr>
            <p:nvPr/>
          </p:nvCxnSpPr>
          <p:spPr>
            <a:xfrm>
              <a:off x="7559675" y="2687377"/>
              <a:ext cx="501650" cy="8196"/>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86B2C7D-C9C3-4F40-BF0D-90EF31525ED8}"/>
                </a:ext>
              </a:extLst>
            </p:cNvPr>
            <p:cNvCxnSpPr>
              <a:cxnSpLocks/>
            </p:cNvCxnSpPr>
            <p:nvPr/>
          </p:nvCxnSpPr>
          <p:spPr>
            <a:xfrm>
              <a:off x="9419936" y="2694133"/>
              <a:ext cx="501650" cy="8196"/>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03F4FCD-D70A-454B-AE7D-7624DA966325}"/>
                </a:ext>
              </a:extLst>
            </p:cNvPr>
            <p:cNvSpPr txBox="1"/>
            <p:nvPr/>
          </p:nvSpPr>
          <p:spPr>
            <a:xfrm>
              <a:off x="5610225" y="3113317"/>
              <a:ext cx="1758950" cy="517065"/>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All Input</a:t>
              </a:r>
            </a:p>
          </p:txBody>
        </p:sp>
        <p:sp>
          <p:nvSpPr>
            <p:cNvPr id="48" name="TextBox 47">
              <a:extLst>
                <a:ext uri="{FF2B5EF4-FFF2-40B4-BE49-F238E27FC236}">
                  <a16:creationId xmlns:a16="http://schemas.microsoft.com/office/drawing/2014/main" id="{28F04A30-DE04-49FB-8F5E-26C5131FC95F}"/>
                </a:ext>
              </a:extLst>
            </p:cNvPr>
            <p:cNvSpPr txBox="1"/>
            <p:nvPr/>
          </p:nvSpPr>
          <p:spPr>
            <a:xfrm>
              <a:off x="10112086" y="3150928"/>
              <a:ext cx="1758950" cy="517065"/>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All Output</a:t>
              </a:r>
            </a:p>
          </p:txBody>
        </p:sp>
      </p:grpSp>
      <p:sp>
        <p:nvSpPr>
          <p:cNvPr id="127" name="TextBox 126">
            <a:extLst>
              <a:ext uri="{FF2B5EF4-FFF2-40B4-BE49-F238E27FC236}">
                <a16:creationId xmlns:a16="http://schemas.microsoft.com/office/drawing/2014/main" id="{7638D7D7-31D8-42C2-83A9-C026B9C3CB90}"/>
              </a:ext>
            </a:extLst>
          </p:cNvPr>
          <p:cNvSpPr txBox="1"/>
          <p:nvPr/>
        </p:nvSpPr>
        <p:spPr>
          <a:xfrm>
            <a:off x="289459" y="4607932"/>
            <a:ext cx="4800600" cy="84946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Stream Processing: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each new piece of data is processed when it arrives. </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126" name="Group 125" descr="Graphic showing Input 1 moving to System Upload connected to Input 2 moving to System Upload">
            <a:extLst>
              <a:ext uri="{FF2B5EF4-FFF2-40B4-BE49-F238E27FC236}">
                <a16:creationId xmlns:a16="http://schemas.microsoft.com/office/drawing/2014/main" id="{B2876F99-85F3-4F80-A535-7C233F71C144}"/>
              </a:ext>
            </a:extLst>
          </p:cNvPr>
          <p:cNvGrpSpPr/>
          <p:nvPr/>
        </p:nvGrpSpPr>
        <p:grpSpPr>
          <a:xfrm>
            <a:off x="4900095" y="4381696"/>
            <a:ext cx="7034441" cy="1499987"/>
            <a:chOff x="5038725" y="4488187"/>
            <a:chExt cx="7034441" cy="1499987"/>
          </a:xfrm>
        </p:grpSpPr>
        <p:grpSp>
          <p:nvGrpSpPr>
            <p:cNvPr id="103" name="Group 102">
              <a:extLst>
                <a:ext uri="{FF2B5EF4-FFF2-40B4-BE49-F238E27FC236}">
                  <a16:creationId xmlns:a16="http://schemas.microsoft.com/office/drawing/2014/main" id="{C5B2D2ED-0959-43B0-B69A-14B52B247B89}"/>
                </a:ext>
              </a:extLst>
            </p:cNvPr>
            <p:cNvGrpSpPr/>
            <p:nvPr/>
          </p:nvGrpSpPr>
          <p:grpSpPr>
            <a:xfrm>
              <a:off x="5038725" y="4488187"/>
              <a:ext cx="7034441" cy="1499987"/>
              <a:chOff x="5038725" y="4488187"/>
              <a:chExt cx="7034441" cy="1499987"/>
            </a:xfrm>
          </p:grpSpPr>
          <p:grpSp>
            <p:nvGrpSpPr>
              <p:cNvPr id="88" name="Group 87">
                <a:extLst>
                  <a:ext uri="{FF2B5EF4-FFF2-40B4-BE49-F238E27FC236}">
                    <a16:creationId xmlns:a16="http://schemas.microsoft.com/office/drawing/2014/main" id="{5F23F55D-B803-4EEE-8DB2-F7DA56D8B295}"/>
                  </a:ext>
                </a:extLst>
              </p:cNvPr>
              <p:cNvGrpSpPr/>
              <p:nvPr/>
            </p:nvGrpSpPr>
            <p:grpSpPr>
              <a:xfrm>
                <a:off x="5347769" y="4488187"/>
                <a:ext cx="1209675" cy="1068647"/>
                <a:chOff x="5292725" y="4379737"/>
                <a:chExt cx="1209675" cy="1068647"/>
              </a:xfrm>
            </p:grpSpPr>
            <p:sp>
              <p:nvSpPr>
                <p:cNvPr id="62" name="Rectangle: Rounded Corners 61">
                  <a:extLst>
                    <a:ext uri="{FF2B5EF4-FFF2-40B4-BE49-F238E27FC236}">
                      <a16:creationId xmlns:a16="http://schemas.microsoft.com/office/drawing/2014/main" id="{F7068CCA-D166-4E45-983F-B7AC25DD79AE}"/>
                    </a:ext>
                  </a:extLst>
                </p:cNvPr>
                <p:cNvSpPr/>
                <p:nvPr/>
              </p:nvSpPr>
              <p:spPr bwMode="auto">
                <a:xfrm>
                  <a:off x="5454650" y="4473659"/>
                  <a:ext cx="425450" cy="425450"/>
                </a:xfrm>
                <a:prstGeom prst="roundRect">
                  <a:avLst/>
                </a:prstGeom>
                <a:gradFill flip="none" rotWithShape="1">
                  <a:gsLst>
                    <a:gs pos="0">
                      <a:srgbClr val="243A5E">
                        <a:shade val="30000"/>
                        <a:satMod val="115000"/>
                      </a:srgbClr>
                    </a:gs>
                    <a:gs pos="50000">
                      <a:srgbClr val="243A5E">
                        <a:shade val="67500"/>
                        <a:satMod val="115000"/>
                      </a:srgbClr>
                    </a:gs>
                    <a:gs pos="100000">
                      <a:srgbClr val="243A5E">
                        <a:shade val="100000"/>
                        <a:satMod val="115000"/>
                      </a:srgbClr>
                    </a:gs>
                  </a:gsLst>
                  <a:path path="circle">
                    <a:fillToRect t="100000" r="100000"/>
                  </a:path>
                  <a:tileRect l="-100000" b="-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94A7FB38-18A8-4F71-8564-DF0A4620A6EA}"/>
                    </a:ext>
                  </a:extLst>
                </p:cNvPr>
                <p:cNvSpPr/>
                <p:nvPr/>
              </p:nvSpPr>
              <p:spPr bwMode="auto">
                <a:xfrm>
                  <a:off x="5454650" y="4937209"/>
                  <a:ext cx="425450" cy="425450"/>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02EEAAAA-2370-43DF-BA64-F7CD0CA37776}"/>
                    </a:ext>
                  </a:extLst>
                </p:cNvPr>
                <p:cNvSpPr/>
                <p:nvPr/>
              </p:nvSpPr>
              <p:spPr bwMode="auto">
                <a:xfrm>
                  <a:off x="5918200" y="4473659"/>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273009AE-6173-480B-B2D4-95D9D6B9F0FE}"/>
                    </a:ext>
                  </a:extLst>
                </p:cNvPr>
                <p:cNvSpPr/>
                <p:nvPr/>
              </p:nvSpPr>
              <p:spPr bwMode="auto">
                <a:xfrm>
                  <a:off x="5918200" y="4937209"/>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28AAD6AB-CAB3-4D57-965A-41630D018582}"/>
                    </a:ext>
                  </a:extLst>
                </p:cNvPr>
                <p:cNvSpPr/>
                <p:nvPr/>
              </p:nvSpPr>
              <p:spPr bwMode="auto">
                <a:xfrm>
                  <a:off x="5292725" y="4379737"/>
                  <a:ext cx="1209675" cy="106864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5C2CDCF0-DE43-4D5D-95AA-7FC033CA29E0}"/>
                  </a:ext>
                </a:extLst>
              </p:cNvPr>
              <p:cNvGrpSpPr/>
              <p:nvPr/>
            </p:nvGrpSpPr>
            <p:grpSpPr>
              <a:xfrm>
                <a:off x="8830583" y="4519530"/>
                <a:ext cx="1209675" cy="1068647"/>
                <a:chOff x="5275262" y="5466565"/>
                <a:chExt cx="1209675" cy="1068647"/>
              </a:xfrm>
            </p:grpSpPr>
            <p:sp>
              <p:nvSpPr>
                <p:cNvPr id="80" name="Rectangle: Rounded Corners 79">
                  <a:extLst>
                    <a:ext uri="{FF2B5EF4-FFF2-40B4-BE49-F238E27FC236}">
                      <a16:creationId xmlns:a16="http://schemas.microsoft.com/office/drawing/2014/main" id="{9FEC2744-9082-4A4E-95B0-2C6551DFD5EB}"/>
                    </a:ext>
                  </a:extLst>
                </p:cNvPr>
                <p:cNvSpPr/>
                <p:nvPr/>
              </p:nvSpPr>
              <p:spPr bwMode="auto">
                <a:xfrm>
                  <a:off x="5454650" y="5542306"/>
                  <a:ext cx="425450" cy="425450"/>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D7BEAD43-26B9-42A8-9207-4932C9741B2D}"/>
                    </a:ext>
                  </a:extLst>
                </p:cNvPr>
                <p:cNvSpPr/>
                <p:nvPr/>
              </p:nvSpPr>
              <p:spPr bwMode="auto">
                <a:xfrm>
                  <a:off x="5454650" y="6005856"/>
                  <a:ext cx="425450" cy="425450"/>
                </a:xfrm>
                <a:prstGeom prst="roundRect">
                  <a:avLst/>
                </a:prstGeom>
                <a:solidFill>
                  <a:srgbClr val="0078D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Rounded Corners 83">
                  <a:extLst>
                    <a:ext uri="{FF2B5EF4-FFF2-40B4-BE49-F238E27FC236}">
                      <a16:creationId xmlns:a16="http://schemas.microsoft.com/office/drawing/2014/main" id="{3AA425D9-CB4E-4AF2-B26B-477754A7D9BF}"/>
                    </a:ext>
                  </a:extLst>
                </p:cNvPr>
                <p:cNvSpPr/>
                <p:nvPr/>
              </p:nvSpPr>
              <p:spPr bwMode="auto">
                <a:xfrm>
                  <a:off x="5918200" y="5542306"/>
                  <a:ext cx="425450" cy="425450"/>
                </a:xfrm>
                <a:prstGeom prst="roundRect">
                  <a:avLst/>
                </a:prstGeom>
                <a:gradFill flip="none" rotWithShape="1">
                  <a:gsLst>
                    <a:gs pos="0">
                      <a:srgbClr val="0078D4">
                        <a:shade val="30000"/>
                        <a:satMod val="115000"/>
                        <a:tint val="66000"/>
                        <a:satMod val="160000"/>
                      </a:srgbClr>
                    </a:gs>
                    <a:gs pos="50000">
                      <a:srgbClr val="0078D4">
                        <a:shade val="30000"/>
                        <a:satMod val="115000"/>
                        <a:tint val="44500"/>
                        <a:satMod val="160000"/>
                      </a:srgbClr>
                    </a:gs>
                    <a:gs pos="100000">
                      <a:srgbClr val="0078D4">
                        <a:shade val="30000"/>
                        <a:satMod val="115000"/>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A76682A9-F873-4380-AE53-596A2BD86D69}"/>
                    </a:ext>
                  </a:extLst>
                </p:cNvPr>
                <p:cNvSpPr/>
                <p:nvPr/>
              </p:nvSpPr>
              <p:spPr bwMode="auto">
                <a:xfrm>
                  <a:off x="5918200" y="6005856"/>
                  <a:ext cx="425450" cy="425450"/>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1F94A49E-7C2A-472A-81E9-FD9B05D8BCF7}"/>
                    </a:ext>
                  </a:extLst>
                </p:cNvPr>
                <p:cNvSpPr/>
                <p:nvPr/>
              </p:nvSpPr>
              <p:spPr bwMode="auto">
                <a:xfrm>
                  <a:off x="5275262" y="5466565"/>
                  <a:ext cx="1209675" cy="106864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1" name="Graphic 90" descr="Repeat">
                <a:extLst>
                  <a:ext uri="{FF2B5EF4-FFF2-40B4-BE49-F238E27FC236}">
                    <a16:creationId xmlns:a16="http://schemas.microsoft.com/office/drawing/2014/main" id="{4EB8F895-7173-4B16-A1CD-060280E954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0155" y="4734801"/>
                <a:ext cx="621716" cy="621716"/>
              </a:xfrm>
              <a:prstGeom prst="rect">
                <a:avLst/>
              </a:prstGeom>
            </p:spPr>
          </p:pic>
          <p:sp>
            <p:nvSpPr>
              <p:cNvPr id="94" name="TextBox 93">
                <a:extLst>
                  <a:ext uri="{FF2B5EF4-FFF2-40B4-BE49-F238E27FC236}">
                    <a16:creationId xmlns:a16="http://schemas.microsoft.com/office/drawing/2014/main" id="{BC041023-49B2-4C87-A505-85618BCCFD99}"/>
                  </a:ext>
                </a:extLst>
              </p:cNvPr>
              <p:cNvSpPr txBox="1"/>
              <p:nvPr/>
            </p:nvSpPr>
            <p:spPr>
              <a:xfrm>
                <a:off x="5038725" y="5471109"/>
                <a:ext cx="1758950" cy="517065"/>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Input 1</a:t>
                </a:r>
              </a:p>
            </p:txBody>
          </p:sp>
          <p:cxnSp>
            <p:nvCxnSpPr>
              <p:cNvPr id="96" name="Straight Arrow Connector 95">
                <a:extLst>
                  <a:ext uri="{FF2B5EF4-FFF2-40B4-BE49-F238E27FC236}">
                    <a16:creationId xmlns:a16="http://schemas.microsoft.com/office/drawing/2014/main" id="{3D14948D-CCA0-4ECC-B184-F931AC6EC0B4}"/>
                  </a:ext>
                </a:extLst>
              </p:cNvPr>
              <p:cNvCxnSpPr>
                <a:cxnSpLocks/>
              </p:cNvCxnSpPr>
              <p:nvPr/>
            </p:nvCxnSpPr>
            <p:spPr>
              <a:xfrm>
                <a:off x="6615663" y="5045659"/>
                <a:ext cx="501650" cy="8196"/>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0A378999-4FE0-4A13-A776-952DE2C6B87F}"/>
                  </a:ext>
                </a:extLst>
              </p:cNvPr>
              <p:cNvSpPr/>
              <p:nvPr/>
            </p:nvSpPr>
            <p:spPr bwMode="auto">
              <a:xfrm>
                <a:off x="7175532" y="4605256"/>
                <a:ext cx="1345911" cy="89719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System Upload</a:t>
                </a:r>
              </a:p>
            </p:txBody>
          </p:sp>
          <p:cxnSp>
            <p:nvCxnSpPr>
              <p:cNvPr id="100" name="Straight Arrow Connector 99">
                <a:extLst>
                  <a:ext uri="{FF2B5EF4-FFF2-40B4-BE49-F238E27FC236}">
                    <a16:creationId xmlns:a16="http://schemas.microsoft.com/office/drawing/2014/main" id="{59998A22-B48A-494E-9BC6-3BE16F1A7F31}"/>
                  </a:ext>
                </a:extLst>
              </p:cNvPr>
              <p:cNvCxnSpPr>
                <a:cxnSpLocks/>
              </p:cNvCxnSpPr>
              <p:nvPr/>
            </p:nvCxnSpPr>
            <p:spPr>
              <a:xfrm>
                <a:off x="10167386" y="5045659"/>
                <a:ext cx="501650" cy="8196"/>
              </a:xfrm>
              <a:prstGeom prst="straightConnector1">
                <a:avLst/>
              </a:prstGeom>
              <a:ln w="381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7B13A470-54A9-4CB8-B28C-170BA8155A5B}"/>
                  </a:ext>
                </a:extLst>
              </p:cNvPr>
              <p:cNvSpPr/>
              <p:nvPr/>
            </p:nvSpPr>
            <p:spPr bwMode="auto">
              <a:xfrm>
                <a:off x="10727255" y="4605256"/>
                <a:ext cx="1345911" cy="897197"/>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System Upload</a:t>
                </a:r>
              </a:p>
            </p:txBody>
          </p:sp>
          <p:sp>
            <p:nvSpPr>
              <p:cNvPr id="102" name="TextBox 101">
                <a:extLst>
                  <a:ext uri="{FF2B5EF4-FFF2-40B4-BE49-F238E27FC236}">
                    <a16:creationId xmlns:a16="http://schemas.microsoft.com/office/drawing/2014/main" id="{DB543198-638E-4FEB-B743-945C0E9CDB38}"/>
                  </a:ext>
                </a:extLst>
              </p:cNvPr>
              <p:cNvSpPr txBox="1"/>
              <p:nvPr/>
            </p:nvSpPr>
            <p:spPr>
              <a:xfrm>
                <a:off x="8594046" y="5471109"/>
                <a:ext cx="1758950" cy="517065"/>
              </a:xfrm>
              <a:prstGeom prst="rect">
                <a:avLst/>
              </a:prstGeom>
              <a:noFill/>
            </p:spPr>
            <p:txBody>
              <a:bodyPr wrap="square" lIns="182880" tIns="146304" rIns="182880" bIns="146304" rtlCol="0" anchor="ctr">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Input 2</a:t>
                </a:r>
              </a:p>
            </p:txBody>
          </p:sp>
        </p:grpSp>
        <p:grpSp>
          <p:nvGrpSpPr>
            <p:cNvPr id="120" name="Group 119">
              <a:extLst>
                <a:ext uri="{FF2B5EF4-FFF2-40B4-BE49-F238E27FC236}">
                  <a16:creationId xmlns:a16="http://schemas.microsoft.com/office/drawing/2014/main" id="{92BFBC9E-E1A7-4339-99FD-EC216EF22D3A}"/>
                </a:ext>
              </a:extLst>
            </p:cNvPr>
            <p:cNvGrpSpPr/>
            <p:nvPr/>
          </p:nvGrpSpPr>
          <p:grpSpPr>
            <a:xfrm>
              <a:off x="7357107" y="5267244"/>
              <a:ext cx="982760" cy="203946"/>
              <a:chOff x="2277544" y="4158504"/>
              <a:chExt cx="982760" cy="203946"/>
            </a:xfrm>
          </p:grpSpPr>
          <p:sp>
            <p:nvSpPr>
              <p:cNvPr id="113" name="Rectangle: Rounded Corners 112">
                <a:extLst>
                  <a:ext uri="{FF2B5EF4-FFF2-40B4-BE49-F238E27FC236}">
                    <a16:creationId xmlns:a16="http://schemas.microsoft.com/office/drawing/2014/main" id="{0950B048-9383-47B2-B5A6-E9BB0709E256}"/>
                  </a:ext>
                </a:extLst>
              </p:cNvPr>
              <p:cNvSpPr/>
              <p:nvPr/>
            </p:nvSpPr>
            <p:spPr bwMode="auto">
              <a:xfrm>
                <a:off x="2277544" y="4158505"/>
                <a:ext cx="203945" cy="203945"/>
              </a:xfrm>
              <a:prstGeom prst="roundRect">
                <a:avLst/>
              </a:prstGeom>
              <a:gradFill flip="none" rotWithShape="1">
                <a:gsLst>
                  <a:gs pos="0">
                    <a:srgbClr val="243A5E">
                      <a:shade val="30000"/>
                      <a:satMod val="115000"/>
                    </a:srgbClr>
                  </a:gs>
                  <a:gs pos="50000">
                    <a:srgbClr val="243A5E">
                      <a:shade val="67500"/>
                      <a:satMod val="115000"/>
                    </a:srgbClr>
                  </a:gs>
                  <a:gs pos="100000">
                    <a:srgbClr val="243A5E">
                      <a:shade val="100000"/>
                      <a:satMod val="115000"/>
                    </a:srgbClr>
                  </a:gs>
                </a:gsLst>
                <a:path path="circle">
                  <a:fillToRect t="100000" r="100000"/>
                </a:path>
                <a:tileRect l="-100000" b="-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E4E10DF9-305C-4F2A-A958-A53EDBC1A3B3}"/>
                  </a:ext>
                </a:extLst>
              </p:cNvPr>
              <p:cNvSpPr/>
              <p:nvPr/>
            </p:nvSpPr>
            <p:spPr bwMode="auto">
              <a:xfrm>
                <a:off x="2796754" y="4158505"/>
                <a:ext cx="203945" cy="203945"/>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0A22E81B-2260-441E-9184-4B187502AF58}"/>
                  </a:ext>
                </a:extLst>
              </p:cNvPr>
              <p:cNvSpPr/>
              <p:nvPr/>
            </p:nvSpPr>
            <p:spPr bwMode="auto">
              <a:xfrm>
                <a:off x="2537149" y="4158505"/>
                <a:ext cx="203945" cy="203945"/>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1822F233-C7F0-408B-A3C2-D93941A4D5BD}"/>
                  </a:ext>
                </a:extLst>
              </p:cNvPr>
              <p:cNvSpPr/>
              <p:nvPr/>
            </p:nvSpPr>
            <p:spPr bwMode="auto">
              <a:xfrm>
                <a:off x="3056359" y="4158504"/>
                <a:ext cx="203945" cy="203945"/>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66D854C5-063B-43A4-88EF-565F184E5DFB}"/>
                </a:ext>
              </a:extLst>
            </p:cNvPr>
            <p:cNvGrpSpPr/>
            <p:nvPr/>
          </p:nvGrpSpPr>
          <p:grpSpPr>
            <a:xfrm>
              <a:off x="10908830" y="5267244"/>
              <a:ext cx="982760" cy="203946"/>
              <a:chOff x="2277544" y="4158504"/>
              <a:chExt cx="982760" cy="203946"/>
            </a:xfrm>
          </p:grpSpPr>
          <p:sp>
            <p:nvSpPr>
              <p:cNvPr id="122" name="Rectangle: Rounded Corners 121">
                <a:extLst>
                  <a:ext uri="{FF2B5EF4-FFF2-40B4-BE49-F238E27FC236}">
                    <a16:creationId xmlns:a16="http://schemas.microsoft.com/office/drawing/2014/main" id="{1F1992EC-B0A5-4FAB-BF82-8E175ABD688C}"/>
                  </a:ext>
                </a:extLst>
              </p:cNvPr>
              <p:cNvSpPr/>
              <p:nvPr/>
            </p:nvSpPr>
            <p:spPr bwMode="auto">
              <a:xfrm>
                <a:off x="2277544" y="4158505"/>
                <a:ext cx="203945" cy="203945"/>
              </a:xfrm>
              <a:prstGeom prst="roundRect">
                <a:avLst/>
              </a:prstGeom>
              <a:gradFill flip="none" rotWithShape="1">
                <a:gsLst>
                  <a:gs pos="0">
                    <a:srgbClr val="75757A">
                      <a:tint val="66000"/>
                      <a:satMod val="160000"/>
                    </a:srgbClr>
                  </a:gs>
                  <a:gs pos="50000">
                    <a:srgbClr val="75757A">
                      <a:tint val="44500"/>
                      <a:satMod val="160000"/>
                    </a:srgbClr>
                  </a:gs>
                  <a:gs pos="100000">
                    <a:srgbClr val="75757A">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E147BDFF-EC98-4C69-AAB8-07F8A999FA12}"/>
                  </a:ext>
                </a:extLst>
              </p:cNvPr>
              <p:cNvSpPr/>
              <p:nvPr/>
            </p:nvSpPr>
            <p:spPr bwMode="auto">
              <a:xfrm>
                <a:off x="2796754" y="4158505"/>
                <a:ext cx="203945" cy="203945"/>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Rounded Corners 123">
                <a:extLst>
                  <a:ext uri="{FF2B5EF4-FFF2-40B4-BE49-F238E27FC236}">
                    <a16:creationId xmlns:a16="http://schemas.microsoft.com/office/drawing/2014/main" id="{622FEED9-9ED8-429A-A934-478DB42C0532}"/>
                  </a:ext>
                </a:extLst>
              </p:cNvPr>
              <p:cNvSpPr/>
              <p:nvPr/>
            </p:nvSpPr>
            <p:spPr bwMode="auto">
              <a:xfrm>
                <a:off x="2537149" y="4158505"/>
                <a:ext cx="203945" cy="203945"/>
              </a:xfrm>
              <a:prstGeom prst="round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Rounded Corners 124">
                <a:extLst>
                  <a:ext uri="{FF2B5EF4-FFF2-40B4-BE49-F238E27FC236}">
                    <a16:creationId xmlns:a16="http://schemas.microsoft.com/office/drawing/2014/main" id="{DE85B477-C630-43D8-8DA5-53A577A0DA56}"/>
                  </a:ext>
                </a:extLst>
              </p:cNvPr>
              <p:cNvSpPr/>
              <p:nvPr/>
            </p:nvSpPr>
            <p:spPr bwMode="auto">
              <a:xfrm>
                <a:off x="3056359" y="4158504"/>
                <a:ext cx="203945" cy="203945"/>
              </a:xfrm>
              <a:prstGeom prst="roundRect">
                <a:avLst/>
              </a:prstGeom>
              <a:gradFill flip="none" rotWithShape="1">
                <a:gsLst>
                  <a:gs pos="0">
                    <a:srgbClr val="243A5E">
                      <a:tint val="66000"/>
                      <a:satMod val="160000"/>
                    </a:srgbClr>
                  </a:gs>
                  <a:gs pos="50000">
                    <a:srgbClr val="243A5E">
                      <a:tint val="44500"/>
                      <a:satMod val="160000"/>
                    </a:srgbClr>
                  </a:gs>
                  <a:gs pos="100000">
                    <a:srgbClr val="243A5E">
                      <a:tint val="23500"/>
                      <a:satMod val="160000"/>
                    </a:srgbClr>
                  </a:gs>
                </a:gsLst>
                <a:lin ang="189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5723163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4 objectives</a:t>
            </a:r>
          </a:p>
        </p:txBody>
      </p:sp>
      <p:pic>
        <p:nvPicPr>
          <p:cNvPr id="11" name="Picture 10" descr="Icon of a screen with line charts">
            <a:extLst>
              <a:ext uri="{FF2B5EF4-FFF2-40B4-BE49-F238E27FC236}">
                <a16:creationId xmlns:a16="http://schemas.microsoft.com/office/drawing/2014/main" id="{005AD704-D8C4-4588-9DEE-F7A89F97F7B1}"/>
              </a:ext>
            </a:extLst>
          </p:cNvPr>
          <p:cNvPicPr>
            <a:picLocks noChangeAspect="1"/>
          </p:cNvPicPr>
          <p:nvPr/>
        </p:nvPicPr>
        <p:blipFill>
          <a:blip r:embed="rId3"/>
          <a:stretch>
            <a:fillRect/>
          </a:stretch>
        </p:blipFill>
        <p:spPr>
          <a:xfrm>
            <a:off x="2999679" y="1550493"/>
            <a:ext cx="841248" cy="841248"/>
          </a:xfrm>
          <a:prstGeom prst="rect">
            <a:avLst/>
          </a:prstGeom>
        </p:spPr>
      </p:pic>
      <p:sp>
        <p:nvSpPr>
          <p:cNvPr id="6" name="Text Placeholder 5">
            <a:extLst>
              <a:ext uri="{FF2B5EF4-FFF2-40B4-BE49-F238E27FC236}">
                <a16:creationId xmlns:a16="http://schemas.microsoft.com/office/drawing/2014/main" id="{FC7170A2-D94E-45E0-A1A7-2D303AC8F437}"/>
              </a:ext>
            </a:extLst>
          </p:cNvPr>
          <p:cNvSpPr txBox="1">
            <a:spLocks noGrp="1"/>
          </p:cNvSpPr>
          <p:nvPr>
            <p:ph type="body" sz="quarter" idx="21"/>
          </p:nvPr>
        </p:nvSpPr>
        <p:spPr>
          <a:xfrm>
            <a:off x="4078287" y="1358899"/>
            <a:ext cx="7695069" cy="1224436"/>
          </a:xfrm>
        </p:spPr>
        <p:txBody>
          <a:bodyPr/>
          <a:lstStyle/>
          <a:p>
            <a:r>
              <a:rPr lang="en-US" sz="2200" dirty="0"/>
              <a:t>Learn how Power BI services and applications work together</a:t>
            </a:r>
          </a:p>
        </p:txBody>
      </p:sp>
      <p:pic>
        <p:nvPicPr>
          <p:cNvPr id="14" name="Picture 13" descr="Icon of a magnifying glass">
            <a:extLst>
              <a:ext uri="{FF2B5EF4-FFF2-40B4-BE49-F238E27FC236}">
                <a16:creationId xmlns:a16="http://schemas.microsoft.com/office/drawing/2014/main" id="{02E6F545-EDF6-4A15-8B04-AB46957A794E}"/>
              </a:ext>
            </a:extLst>
          </p:cNvPr>
          <p:cNvPicPr>
            <a:picLocks noChangeAspect="1"/>
          </p:cNvPicPr>
          <p:nvPr/>
        </p:nvPicPr>
        <p:blipFill>
          <a:blip r:embed="rId4"/>
          <a:stretch>
            <a:fillRect/>
          </a:stretch>
        </p:blipFill>
        <p:spPr>
          <a:xfrm>
            <a:off x="2999679" y="3021076"/>
            <a:ext cx="841248" cy="841248"/>
          </a:xfrm>
          <a:prstGeom prst="rect">
            <a:avLst/>
          </a:prstGeom>
        </p:spPr>
      </p:pic>
      <p:sp>
        <p:nvSpPr>
          <p:cNvPr id="7" name="Text Placeholder 6">
            <a:extLst>
              <a:ext uri="{FF2B5EF4-FFF2-40B4-BE49-F238E27FC236}">
                <a16:creationId xmlns:a16="http://schemas.microsoft.com/office/drawing/2014/main" id="{F4D851B9-823D-4E04-BAE2-8D681D356DCC}"/>
              </a:ext>
            </a:extLst>
          </p:cNvPr>
          <p:cNvSpPr txBox="1">
            <a:spLocks noGrp="1"/>
          </p:cNvSpPr>
          <p:nvPr>
            <p:ph type="body" sz="quarter" idx="22"/>
          </p:nvPr>
        </p:nvSpPr>
        <p:spPr>
          <a:xfrm>
            <a:off x="4078287" y="2829482"/>
            <a:ext cx="7695069" cy="1224436"/>
          </a:xfrm>
        </p:spPr>
        <p:txBody>
          <a:bodyPr/>
          <a:lstStyle/>
          <a:p>
            <a:r>
              <a:rPr lang="en-US" sz="2200" dirty="0"/>
              <a:t>Explore how Power BI can make your business more efficient</a:t>
            </a:r>
          </a:p>
        </p:txBody>
      </p:sp>
      <p:pic>
        <p:nvPicPr>
          <p:cNvPr id="47" name="Picture 46" descr="Icon of a series of bars forming a chart">
            <a:extLst>
              <a:ext uri="{FF2B5EF4-FFF2-40B4-BE49-F238E27FC236}">
                <a16:creationId xmlns:a16="http://schemas.microsoft.com/office/drawing/2014/main" id="{843E0021-886E-4AA4-BF92-DAFA52118A4E}"/>
              </a:ext>
            </a:extLst>
          </p:cNvPr>
          <p:cNvPicPr>
            <a:picLocks noChangeAspect="1"/>
          </p:cNvPicPr>
          <p:nvPr/>
        </p:nvPicPr>
        <p:blipFill>
          <a:blip r:embed="rId5"/>
          <a:stretch>
            <a:fillRect/>
          </a:stretch>
        </p:blipFill>
        <p:spPr>
          <a:xfrm>
            <a:off x="2999679" y="4491658"/>
            <a:ext cx="841248" cy="841248"/>
          </a:xfrm>
          <a:prstGeom prst="rect">
            <a:avLst/>
          </a:prstGeom>
        </p:spPr>
      </p:pic>
      <p:sp>
        <p:nvSpPr>
          <p:cNvPr id="8" name="Text Placeholder 7">
            <a:extLst>
              <a:ext uri="{FF2B5EF4-FFF2-40B4-BE49-F238E27FC236}">
                <a16:creationId xmlns:a16="http://schemas.microsoft.com/office/drawing/2014/main" id="{12FC5224-52BA-44B6-B582-DAA68B962B0F}"/>
              </a:ext>
            </a:extLst>
          </p:cNvPr>
          <p:cNvSpPr txBox="1">
            <a:spLocks noGrp="1"/>
          </p:cNvSpPr>
          <p:nvPr>
            <p:ph type="body" sz="quarter" idx="23"/>
          </p:nvPr>
        </p:nvSpPr>
        <p:spPr>
          <a:xfrm>
            <a:off x="4078287" y="4300064"/>
            <a:ext cx="7695069" cy="1224436"/>
          </a:xfrm>
        </p:spPr>
        <p:txBody>
          <a:bodyPr/>
          <a:lstStyle/>
          <a:p>
            <a:r>
              <a:rPr lang="en-US" sz="2200" dirty="0"/>
              <a:t>Learn how to create compelling visuals and reports</a:t>
            </a:r>
          </a:p>
        </p:txBody>
      </p:sp>
    </p:spTree>
    <p:extLst>
      <p:ext uri="{BB962C8B-B14F-4D97-AF65-F5344CB8AC3E}">
        <p14:creationId xmlns:p14="http://schemas.microsoft.com/office/powerpoint/2010/main" val="176327693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What is Power BI?</a:t>
            </a:r>
          </a:p>
        </p:txBody>
      </p:sp>
      <p:pic>
        <p:nvPicPr>
          <p:cNvPr id="7" name="Picture 6" descr="Image showing how Power BI works with other applications such as Excel, Access, SQL, Microsoft Edge, Cloud and Mail Chimp">
            <a:extLst>
              <a:ext uri="{FF2B5EF4-FFF2-40B4-BE49-F238E27FC236}">
                <a16:creationId xmlns:a16="http://schemas.microsoft.com/office/drawing/2014/main" id="{6C6D042B-38F7-405C-B161-51E92B8FA801}"/>
              </a:ext>
            </a:extLst>
          </p:cNvPr>
          <p:cNvPicPr>
            <a:picLocks noChangeAspect="1"/>
          </p:cNvPicPr>
          <p:nvPr/>
        </p:nvPicPr>
        <p:blipFill rotWithShape="1">
          <a:blip r:embed="rId3"/>
          <a:srcRect l="-40433" t="-3162" r="-40433" b="-3162"/>
          <a:stretch/>
        </p:blipFill>
        <p:spPr>
          <a:xfrm>
            <a:off x="422796" y="1475938"/>
            <a:ext cx="11346408" cy="404856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02636255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How can you use Power BI?</a:t>
            </a:r>
            <a:br>
              <a:rPr lang="en-US" dirty="0"/>
            </a:br>
            <a:endParaRPr lang="en-US" dirty="0"/>
          </a:p>
        </p:txBody>
      </p:sp>
      <p:sp>
        <p:nvSpPr>
          <p:cNvPr id="2" name="TextBox 1">
            <a:extLst>
              <a:ext uri="{FF2B5EF4-FFF2-40B4-BE49-F238E27FC236}">
                <a16:creationId xmlns:a16="http://schemas.microsoft.com/office/drawing/2014/main" id="{AEAAFB03-6AE1-4FDC-A52C-ED13F2A725A9}"/>
              </a:ext>
            </a:extLst>
          </p:cNvPr>
          <p:cNvSpPr txBox="1"/>
          <p:nvPr/>
        </p:nvSpPr>
        <p:spPr>
          <a:xfrm>
            <a:off x="292614" y="1953609"/>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Desktop</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4338" name="Picture 2" descr="Power BI Desktop">
            <a:extLst>
              <a:ext uri="{FF2B5EF4-FFF2-40B4-BE49-F238E27FC236}">
                <a16:creationId xmlns:a16="http://schemas.microsoft.com/office/drawing/2014/main" id="{8253D5E6-7F60-498D-81C0-888D66018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275" y="1639077"/>
            <a:ext cx="7175369" cy="40314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91FBC27-EA03-43BF-BAA7-03385F875668}"/>
              </a:ext>
            </a:extLst>
          </p:cNvPr>
          <p:cNvSpPr txBox="1"/>
          <p:nvPr/>
        </p:nvSpPr>
        <p:spPr>
          <a:xfrm>
            <a:off x="292614" y="3219815"/>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Service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B2E0C08-09F8-4F2F-B581-A9CD16D30ADD}"/>
              </a:ext>
            </a:extLst>
          </p:cNvPr>
          <p:cNvSpPr txBox="1"/>
          <p:nvPr/>
        </p:nvSpPr>
        <p:spPr>
          <a:xfrm>
            <a:off x="292614" y="448602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Mobile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4340" name="Picture 4" descr="Screenshot of a full Home.">
            <a:extLst>
              <a:ext uri="{FF2B5EF4-FFF2-40B4-BE49-F238E27FC236}">
                <a16:creationId xmlns:a16="http://schemas.microsoft.com/office/drawing/2014/main" id="{A6287864-8B66-451B-A5E8-130C09F41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607" y="1639077"/>
            <a:ext cx="3099228" cy="402062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Mobile-optimized report">
            <a:extLst>
              <a:ext uri="{FF2B5EF4-FFF2-40B4-BE49-F238E27FC236}">
                <a16:creationId xmlns:a16="http://schemas.microsoft.com/office/drawing/2014/main" id="{96ABE0E3-BD53-48D2-8D1A-E231DDB405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038" y="1649931"/>
            <a:ext cx="5989661" cy="40206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78AC572-917E-4364-8010-E80772F505F5}"/>
              </a:ext>
            </a:extLst>
          </p:cNvPr>
          <p:cNvSpPr txBox="1"/>
          <p:nvPr/>
        </p:nvSpPr>
        <p:spPr>
          <a:xfrm rot="16200000">
            <a:off x="-1529181" y="4134441"/>
            <a:ext cx="2575449" cy="6278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Segoe UI"/>
                <a:ea typeface="+mn-ea"/>
                <a:cs typeface="+mn-cs"/>
              </a:rPr>
              <a:t>Animated Slide</a:t>
            </a:r>
          </a:p>
        </p:txBody>
      </p:sp>
    </p:spTree>
    <p:extLst>
      <p:ext uri="{BB962C8B-B14F-4D97-AF65-F5344CB8AC3E}">
        <p14:creationId xmlns:p14="http://schemas.microsoft.com/office/powerpoint/2010/main" val="1003605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4338"/>
                                        </p:tgtEl>
                                      </p:cBhvr>
                                    </p:animEffect>
                                    <p:set>
                                      <p:cBhvr>
                                        <p:cTn id="13" dur="1" fill="hold">
                                          <p:stCondLst>
                                            <p:cond delay="499"/>
                                          </p:stCondLst>
                                        </p:cTn>
                                        <p:tgtEl>
                                          <p:spTgt spid="14338"/>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4340"/>
                                        </p:tgtEl>
                                        <p:attrNameLst>
                                          <p:attrName>style.visibility</p:attrName>
                                        </p:attrNameLst>
                                      </p:cBhvr>
                                      <p:to>
                                        <p:strVal val="visible"/>
                                      </p:to>
                                    </p:set>
                                    <p:anim calcmode="lin" valueType="num">
                                      <p:cBhvr additive="base">
                                        <p:cTn id="17" dur="500" fill="hold"/>
                                        <p:tgtEl>
                                          <p:spTgt spid="14340"/>
                                        </p:tgtEl>
                                        <p:attrNameLst>
                                          <p:attrName>ppt_x</p:attrName>
                                        </p:attrNameLst>
                                      </p:cBhvr>
                                      <p:tavLst>
                                        <p:tav tm="0">
                                          <p:val>
                                            <p:strVal val="#ppt_x"/>
                                          </p:val>
                                        </p:tav>
                                        <p:tav tm="100000">
                                          <p:val>
                                            <p:strVal val="#ppt_x"/>
                                          </p:val>
                                        </p:tav>
                                      </p:tavLst>
                                    </p:anim>
                                    <p:anim calcmode="lin" valueType="num">
                                      <p:cBhvr additive="base">
                                        <p:cTn id="18" dur="500" fill="hold"/>
                                        <p:tgtEl>
                                          <p:spTgt spid="1434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14340"/>
                                        </p:tgtEl>
                                      </p:cBhvr>
                                    </p:animEffect>
                                    <p:anim calcmode="lin" valueType="num">
                                      <p:cBhvr>
                                        <p:cTn id="27" dur="1000"/>
                                        <p:tgtEl>
                                          <p:spTgt spid="14340"/>
                                        </p:tgtEl>
                                        <p:attrNameLst>
                                          <p:attrName>ppt_x</p:attrName>
                                        </p:attrNameLst>
                                      </p:cBhvr>
                                      <p:tavLst>
                                        <p:tav tm="0">
                                          <p:val>
                                            <p:strVal val="ppt_x"/>
                                          </p:val>
                                        </p:tav>
                                        <p:tav tm="100000">
                                          <p:val>
                                            <p:strVal val="ppt_x"/>
                                          </p:val>
                                        </p:tav>
                                      </p:tavLst>
                                    </p:anim>
                                    <p:anim calcmode="lin" valueType="num">
                                      <p:cBhvr>
                                        <p:cTn id="28" dur="1000"/>
                                        <p:tgtEl>
                                          <p:spTgt spid="14340"/>
                                        </p:tgtEl>
                                        <p:attrNameLst>
                                          <p:attrName>ppt_y</p:attrName>
                                        </p:attrNameLst>
                                      </p:cBhvr>
                                      <p:tavLst>
                                        <p:tav tm="0">
                                          <p:val>
                                            <p:strVal val="ppt_y"/>
                                          </p:val>
                                        </p:tav>
                                        <p:tav tm="100000">
                                          <p:val>
                                            <p:strVal val="ppt_y+.1"/>
                                          </p:val>
                                        </p:tav>
                                      </p:tavLst>
                                    </p:anim>
                                    <p:set>
                                      <p:cBhvr>
                                        <p:cTn id="29" dur="1" fill="hold">
                                          <p:stCondLst>
                                            <p:cond delay="999"/>
                                          </p:stCondLst>
                                        </p:cTn>
                                        <p:tgtEl>
                                          <p:spTgt spid="14340"/>
                                        </p:tgtEl>
                                        <p:attrNameLst>
                                          <p:attrName>style.visibility</p:attrName>
                                        </p:attrNameLst>
                                      </p:cBhvr>
                                      <p:to>
                                        <p:strVal val="hidden"/>
                                      </p:to>
                                    </p:set>
                                  </p:childTnLst>
                                </p:cTn>
                              </p:par>
                            </p:childTnLst>
                          </p:cTn>
                        </p:par>
                        <p:par>
                          <p:cTn id="30" fill="hold">
                            <p:stCondLst>
                              <p:cond delay="1000"/>
                            </p:stCondLst>
                            <p:childTnLst>
                              <p:par>
                                <p:cTn id="31" presetID="6" presetClass="entr" presetSubtype="16"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circle(in)">
                                      <p:cBhvr>
                                        <p:cTn id="33" dur="2000"/>
                                        <p:tgtEl>
                                          <p:spTgt spid="13"/>
                                        </p:tgtEl>
                                      </p:cBhvr>
                                    </p:animEffect>
                                  </p:childTnLst>
                                </p:cTn>
                              </p:par>
                              <p:par>
                                <p:cTn id="34" presetID="6" presetClass="entr" presetSubtype="16" fill="hold" nodeType="withEffect">
                                  <p:stCondLst>
                                    <p:cond delay="0"/>
                                  </p:stCondLst>
                                  <p:childTnLst>
                                    <p:set>
                                      <p:cBhvr>
                                        <p:cTn id="35" dur="1" fill="hold">
                                          <p:stCondLst>
                                            <p:cond delay="0"/>
                                          </p:stCondLst>
                                        </p:cTn>
                                        <p:tgtEl>
                                          <p:spTgt spid="14342"/>
                                        </p:tgtEl>
                                        <p:attrNameLst>
                                          <p:attrName>style.visibility</p:attrName>
                                        </p:attrNameLst>
                                      </p:cBhvr>
                                      <p:to>
                                        <p:strVal val="visible"/>
                                      </p:to>
                                    </p:set>
                                    <p:animEffect transition="in" filter="circle(in)">
                                      <p:cBhvr>
                                        <p:cTn id="36" dur="20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The anatomy of a Power BI app</a:t>
            </a:r>
            <a:endParaRPr lang="en-US" dirty="0"/>
          </a:p>
        </p:txBody>
      </p:sp>
      <p:sp>
        <p:nvSpPr>
          <p:cNvPr id="2" name="TextBox 1">
            <a:extLst>
              <a:ext uri="{FF2B5EF4-FFF2-40B4-BE49-F238E27FC236}">
                <a16:creationId xmlns:a16="http://schemas.microsoft.com/office/drawing/2014/main" id="{AEAAFB03-6AE1-4FDC-A52C-ED13F2A725A9}"/>
              </a:ext>
            </a:extLst>
          </p:cNvPr>
          <p:cNvSpPr txBox="1"/>
          <p:nvPr/>
        </p:nvSpPr>
        <p:spPr>
          <a:xfrm>
            <a:off x="292614" y="138542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Visualizations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91FBC27-EA03-43BF-BAA7-03385F875668}"/>
              </a:ext>
            </a:extLst>
          </p:cNvPr>
          <p:cNvSpPr txBox="1"/>
          <p:nvPr/>
        </p:nvSpPr>
        <p:spPr>
          <a:xfrm>
            <a:off x="292614" y="3008190"/>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Reports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B2E0C08-09F8-4F2F-B581-A9CD16D30ADD}"/>
              </a:ext>
            </a:extLst>
          </p:cNvPr>
          <p:cNvSpPr txBox="1"/>
          <p:nvPr/>
        </p:nvSpPr>
        <p:spPr>
          <a:xfrm>
            <a:off x="292614" y="4844714"/>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Tiles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78AC572-917E-4364-8010-E80772F505F5}"/>
              </a:ext>
            </a:extLst>
          </p:cNvPr>
          <p:cNvSpPr txBox="1"/>
          <p:nvPr/>
        </p:nvSpPr>
        <p:spPr>
          <a:xfrm rot="16200000">
            <a:off x="-1529181" y="4134441"/>
            <a:ext cx="2575449" cy="6278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Segoe UI"/>
                <a:ea typeface="+mn-ea"/>
                <a:cs typeface="+mn-cs"/>
              </a:rPr>
              <a:t>Animated Slide</a:t>
            </a:r>
          </a:p>
        </p:txBody>
      </p:sp>
      <p:sp>
        <p:nvSpPr>
          <p:cNvPr id="10" name="TextBox 9">
            <a:extLst>
              <a:ext uri="{FF2B5EF4-FFF2-40B4-BE49-F238E27FC236}">
                <a16:creationId xmlns:a16="http://schemas.microsoft.com/office/drawing/2014/main" id="{4D28B5BF-A1BE-4820-AA9D-0BF3F0F5DBD4}"/>
              </a:ext>
            </a:extLst>
          </p:cNvPr>
          <p:cNvSpPr txBox="1"/>
          <p:nvPr/>
        </p:nvSpPr>
        <p:spPr>
          <a:xfrm>
            <a:off x="292614" y="2116069"/>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Datasets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A4AD44B-3F18-4D76-A1A3-5A3EAEC780BA}"/>
              </a:ext>
            </a:extLst>
          </p:cNvPr>
          <p:cNvSpPr txBox="1"/>
          <p:nvPr/>
        </p:nvSpPr>
        <p:spPr>
          <a:xfrm>
            <a:off x="292614" y="3952593"/>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Dashboards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5" name="Picture 2" descr="Power BI datasets">
            <a:extLst>
              <a:ext uri="{FF2B5EF4-FFF2-40B4-BE49-F238E27FC236}">
                <a16:creationId xmlns:a16="http://schemas.microsoft.com/office/drawing/2014/main" id="{DD3D1188-6D89-4CD3-9C92-D8DBD8C62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379" y="1267420"/>
            <a:ext cx="6296031" cy="43231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ower BI reports">
            <a:extLst>
              <a:ext uri="{FF2B5EF4-FFF2-40B4-BE49-F238E27FC236}">
                <a16:creationId xmlns:a16="http://schemas.microsoft.com/office/drawing/2014/main" id="{39724915-5E2E-47EA-AB9A-59D7DD897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699" y="1189433"/>
            <a:ext cx="6567151" cy="44791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aracterísticas | Microsoft Power BI">
            <a:extLst>
              <a:ext uri="{FF2B5EF4-FFF2-40B4-BE49-F238E27FC236}">
                <a16:creationId xmlns:a16="http://schemas.microsoft.com/office/drawing/2014/main" id="{3319CF13-C7D0-4C27-9C81-707297DE8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7515" y="1068015"/>
            <a:ext cx="6778779" cy="4721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descr="Screenshot of Power BI chart.">
            <a:extLst>
              <a:ext uri="{FF2B5EF4-FFF2-40B4-BE49-F238E27FC236}">
                <a16:creationId xmlns:a16="http://schemas.microsoft.com/office/drawing/2014/main" id="{032E2795-57A6-4BAD-A5B2-3E82859A3F0D}"/>
              </a:ext>
            </a:extLst>
          </p:cNvPr>
          <p:cNvGrpSpPr/>
          <p:nvPr/>
        </p:nvGrpSpPr>
        <p:grpSpPr>
          <a:xfrm>
            <a:off x="3681351" y="1239813"/>
            <a:ext cx="7385847" cy="4378373"/>
            <a:chOff x="3681351" y="1239813"/>
            <a:chExt cx="7385847" cy="4378373"/>
          </a:xfrm>
        </p:grpSpPr>
        <p:grpSp>
          <p:nvGrpSpPr>
            <p:cNvPr id="14" name="Group 13">
              <a:extLst>
                <a:ext uri="{FF2B5EF4-FFF2-40B4-BE49-F238E27FC236}">
                  <a16:creationId xmlns:a16="http://schemas.microsoft.com/office/drawing/2014/main" id="{D8C1E829-910E-4F0A-BEEE-2D4A7DCFDE0A}"/>
                </a:ext>
              </a:extLst>
            </p:cNvPr>
            <p:cNvGrpSpPr/>
            <p:nvPr/>
          </p:nvGrpSpPr>
          <p:grpSpPr>
            <a:xfrm>
              <a:off x="3681351" y="1666651"/>
              <a:ext cx="7385847" cy="3524697"/>
              <a:chOff x="320948" y="1595276"/>
              <a:chExt cx="10378115" cy="3886707"/>
            </a:xfrm>
          </p:grpSpPr>
          <p:pic>
            <p:nvPicPr>
              <p:cNvPr id="15" name="Picture 14" descr="example of a dot plot">
                <a:extLst>
                  <a:ext uri="{FF2B5EF4-FFF2-40B4-BE49-F238E27FC236}">
                    <a16:creationId xmlns:a16="http://schemas.microsoft.com/office/drawing/2014/main" id="{B411F229-576B-4CB9-AEED-8F415B505FD6}"/>
                  </a:ext>
                </a:extLst>
              </p:cNvPr>
              <p:cNvPicPr>
                <a:picLocks noChangeAspect="1"/>
              </p:cNvPicPr>
              <p:nvPr/>
            </p:nvPicPr>
            <p:blipFill rotWithShape="1">
              <a:blip r:embed="rId6"/>
              <a:srcRect l="1306" t="6696" r="3048" b="2637"/>
              <a:stretch/>
            </p:blipFill>
            <p:spPr>
              <a:xfrm>
                <a:off x="8220288" y="1734813"/>
                <a:ext cx="1706895" cy="1508825"/>
              </a:xfrm>
              <a:prstGeom prst="rect">
                <a:avLst/>
              </a:prstGeom>
            </p:spPr>
          </p:pic>
          <p:grpSp>
            <p:nvGrpSpPr>
              <p:cNvPr id="17" name="Group 16">
                <a:extLst>
                  <a:ext uri="{FF2B5EF4-FFF2-40B4-BE49-F238E27FC236}">
                    <a16:creationId xmlns:a16="http://schemas.microsoft.com/office/drawing/2014/main" id="{BC450138-D9D6-4BE1-BEC7-6D43E8E223D3}"/>
                  </a:ext>
                </a:extLst>
              </p:cNvPr>
              <p:cNvGrpSpPr/>
              <p:nvPr/>
            </p:nvGrpSpPr>
            <p:grpSpPr>
              <a:xfrm>
                <a:off x="320948" y="1595276"/>
                <a:ext cx="10378115" cy="3886707"/>
                <a:chOff x="320948" y="1595276"/>
                <a:chExt cx="10378115" cy="3886707"/>
              </a:xfrm>
            </p:grpSpPr>
            <p:grpSp>
              <p:nvGrpSpPr>
                <p:cNvPr id="18" name="Group 17" descr="Example of a line chart">
                  <a:extLst>
                    <a:ext uri="{FF2B5EF4-FFF2-40B4-BE49-F238E27FC236}">
                      <a16:creationId xmlns:a16="http://schemas.microsoft.com/office/drawing/2014/main" id="{62796346-6B91-4B9E-BF7F-44F36E4EDA2C}"/>
                    </a:ext>
                  </a:extLst>
                </p:cNvPr>
                <p:cNvGrpSpPr/>
                <p:nvPr/>
              </p:nvGrpSpPr>
              <p:grpSpPr>
                <a:xfrm>
                  <a:off x="320948" y="1595276"/>
                  <a:ext cx="3274809" cy="1766359"/>
                  <a:chOff x="320948" y="1595276"/>
                  <a:chExt cx="3649658" cy="2153325"/>
                </a:xfrm>
              </p:grpSpPr>
              <p:pic>
                <p:nvPicPr>
                  <p:cNvPr id="32" name="Picture 31" descr="Chart, line chart&#10;&#10;Description automatically generated">
                    <a:extLst>
                      <a:ext uri="{FF2B5EF4-FFF2-40B4-BE49-F238E27FC236}">
                        <a16:creationId xmlns:a16="http://schemas.microsoft.com/office/drawing/2014/main" id="{690FA371-49C8-4770-A23F-0FC1395EFDAA}"/>
                      </a:ext>
                    </a:extLst>
                  </p:cNvPr>
                  <p:cNvPicPr>
                    <a:picLocks noChangeAspect="1"/>
                  </p:cNvPicPr>
                  <p:nvPr/>
                </p:nvPicPr>
                <p:blipFill>
                  <a:blip r:embed="rId7"/>
                  <a:stretch>
                    <a:fillRect/>
                  </a:stretch>
                </p:blipFill>
                <p:spPr>
                  <a:xfrm>
                    <a:off x="418644" y="1639506"/>
                    <a:ext cx="3105310" cy="2040633"/>
                  </a:xfrm>
                  <a:prstGeom prst="rect">
                    <a:avLst/>
                  </a:prstGeom>
                </p:spPr>
              </p:pic>
              <p:sp>
                <p:nvSpPr>
                  <p:cNvPr id="33" name="Rectangle 32">
                    <a:extLst>
                      <a:ext uri="{FF2B5EF4-FFF2-40B4-BE49-F238E27FC236}">
                        <a16:creationId xmlns:a16="http://schemas.microsoft.com/office/drawing/2014/main" id="{2D55F865-619C-4883-8D1D-C30C59B7192B}"/>
                      </a:ext>
                      <a:ext uri="{C183D7F6-B498-43B3-948B-1728B52AA6E4}">
                        <adec:decorative xmlns:adec="http://schemas.microsoft.com/office/drawing/2017/decorative" val="1"/>
                      </a:ext>
                    </a:extLst>
                  </p:cNvPr>
                  <p:cNvSpPr/>
                  <p:nvPr/>
                </p:nvSpPr>
                <p:spPr bwMode="auto">
                  <a:xfrm>
                    <a:off x="320948" y="1595276"/>
                    <a:ext cx="3649658" cy="21533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descr="example of a treemap ">
                  <a:extLst>
                    <a:ext uri="{FF2B5EF4-FFF2-40B4-BE49-F238E27FC236}">
                      <a16:creationId xmlns:a16="http://schemas.microsoft.com/office/drawing/2014/main" id="{50C9440A-4DCA-497E-8C75-FBCAA23DE8A0}"/>
                    </a:ext>
                  </a:extLst>
                </p:cNvPr>
                <p:cNvGrpSpPr/>
                <p:nvPr/>
              </p:nvGrpSpPr>
              <p:grpSpPr>
                <a:xfrm>
                  <a:off x="320948" y="3746884"/>
                  <a:ext cx="3274809" cy="1735099"/>
                  <a:chOff x="320948" y="3746884"/>
                  <a:chExt cx="3274809" cy="1735099"/>
                </a:xfrm>
              </p:grpSpPr>
              <p:pic>
                <p:nvPicPr>
                  <p:cNvPr id="30" name="Picture 29" descr="Chart, treemap chart&#10;&#10;Description automatically generated">
                    <a:extLst>
                      <a:ext uri="{FF2B5EF4-FFF2-40B4-BE49-F238E27FC236}">
                        <a16:creationId xmlns:a16="http://schemas.microsoft.com/office/drawing/2014/main" id="{34AC2C17-E43C-4B80-B16E-72D3C8B9EBA8}"/>
                      </a:ext>
                    </a:extLst>
                  </p:cNvPr>
                  <p:cNvPicPr>
                    <a:picLocks noChangeAspect="1"/>
                  </p:cNvPicPr>
                  <p:nvPr/>
                </p:nvPicPr>
                <p:blipFill>
                  <a:blip r:embed="rId8"/>
                  <a:stretch>
                    <a:fillRect/>
                  </a:stretch>
                </p:blipFill>
                <p:spPr>
                  <a:xfrm>
                    <a:off x="544810" y="3810054"/>
                    <a:ext cx="2827084" cy="1607399"/>
                  </a:xfrm>
                  <a:prstGeom prst="rect">
                    <a:avLst/>
                  </a:prstGeom>
                </p:spPr>
              </p:pic>
              <p:sp>
                <p:nvSpPr>
                  <p:cNvPr id="31" name="Rectangle 30">
                    <a:extLst>
                      <a:ext uri="{FF2B5EF4-FFF2-40B4-BE49-F238E27FC236}">
                        <a16:creationId xmlns:a16="http://schemas.microsoft.com/office/drawing/2014/main" id="{F8981B14-18A2-4715-91CE-2404E14CD2A5}"/>
                      </a:ext>
                      <a:ext uri="{C183D7F6-B498-43B3-948B-1728B52AA6E4}">
                        <adec:decorative xmlns:adec="http://schemas.microsoft.com/office/drawing/2017/decorative" val="1"/>
                      </a:ext>
                    </a:extLst>
                  </p:cNvPr>
                  <p:cNvSpPr/>
                  <p:nvPr/>
                </p:nvSpPr>
                <p:spPr bwMode="auto">
                  <a:xfrm>
                    <a:off x="320948" y="3746884"/>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descr="example of a bar chart">
                  <a:extLst>
                    <a:ext uri="{FF2B5EF4-FFF2-40B4-BE49-F238E27FC236}">
                      <a16:creationId xmlns:a16="http://schemas.microsoft.com/office/drawing/2014/main" id="{EF863271-F0E4-4FA3-B66C-85B67AA3BF4B}"/>
                    </a:ext>
                  </a:extLst>
                </p:cNvPr>
                <p:cNvGrpSpPr/>
                <p:nvPr/>
              </p:nvGrpSpPr>
              <p:grpSpPr>
                <a:xfrm>
                  <a:off x="3872601" y="1610905"/>
                  <a:ext cx="3274809" cy="1735099"/>
                  <a:chOff x="3872601" y="1610905"/>
                  <a:chExt cx="3274809" cy="1735099"/>
                </a:xfrm>
              </p:grpSpPr>
              <p:pic>
                <p:nvPicPr>
                  <p:cNvPr id="28" name="Picture 27" descr="Chart, bar chart&#10;&#10;Description automatically generated">
                    <a:extLst>
                      <a:ext uri="{FF2B5EF4-FFF2-40B4-BE49-F238E27FC236}">
                        <a16:creationId xmlns:a16="http://schemas.microsoft.com/office/drawing/2014/main" id="{05399633-8BE3-4EFB-8BDF-5A143F4CB363}"/>
                      </a:ext>
                    </a:extLst>
                  </p:cNvPr>
                  <p:cNvPicPr>
                    <a:picLocks noChangeAspect="1"/>
                  </p:cNvPicPr>
                  <p:nvPr/>
                </p:nvPicPr>
                <p:blipFill>
                  <a:blip r:embed="rId9"/>
                  <a:stretch>
                    <a:fillRect/>
                  </a:stretch>
                </p:blipFill>
                <p:spPr>
                  <a:xfrm>
                    <a:off x="3954149" y="1666534"/>
                    <a:ext cx="3047418" cy="1623839"/>
                  </a:xfrm>
                  <a:prstGeom prst="rect">
                    <a:avLst/>
                  </a:prstGeom>
                </p:spPr>
              </p:pic>
              <p:sp>
                <p:nvSpPr>
                  <p:cNvPr id="29" name="Rectangle 28">
                    <a:extLst>
                      <a:ext uri="{FF2B5EF4-FFF2-40B4-BE49-F238E27FC236}">
                        <a16:creationId xmlns:a16="http://schemas.microsoft.com/office/drawing/2014/main" id="{389FF96D-369D-4764-A9F9-BB7ED64649BE}"/>
                      </a:ext>
                      <a:ext uri="{C183D7F6-B498-43B3-948B-1728B52AA6E4}">
                        <adec:decorative xmlns:adec="http://schemas.microsoft.com/office/drawing/2017/decorative" val="1"/>
                      </a:ext>
                    </a:extLst>
                  </p:cNvPr>
                  <p:cNvSpPr/>
                  <p:nvPr/>
                </p:nvSpPr>
                <p:spPr bwMode="auto">
                  <a:xfrm>
                    <a:off x="3872601" y="1610905"/>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 name="Group 20" descr="example of a bubble chart">
                  <a:extLst>
                    <a:ext uri="{FF2B5EF4-FFF2-40B4-BE49-F238E27FC236}">
                      <a16:creationId xmlns:a16="http://schemas.microsoft.com/office/drawing/2014/main" id="{27D87CA6-769E-4A93-A3AE-3D99B9A6DB68}"/>
                    </a:ext>
                  </a:extLst>
                </p:cNvPr>
                <p:cNvGrpSpPr/>
                <p:nvPr/>
              </p:nvGrpSpPr>
              <p:grpSpPr>
                <a:xfrm>
                  <a:off x="3872601" y="3744490"/>
                  <a:ext cx="3274809" cy="1735099"/>
                  <a:chOff x="3872601" y="3744490"/>
                  <a:chExt cx="3274809" cy="1735099"/>
                </a:xfrm>
              </p:grpSpPr>
              <p:pic>
                <p:nvPicPr>
                  <p:cNvPr id="26" name="Picture 25" descr="Chart, scatter chart, bubble chart&#10;&#10;Description automatically generated">
                    <a:extLst>
                      <a:ext uri="{FF2B5EF4-FFF2-40B4-BE49-F238E27FC236}">
                        <a16:creationId xmlns:a16="http://schemas.microsoft.com/office/drawing/2014/main" id="{D4B0E88B-92D4-4E76-B935-5772913DDE90}"/>
                      </a:ext>
                    </a:extLst>
                  </p:cNvPr>
                  <p:cNvPicPr>
                    <a:picLocks noChangeAspect="1"/>
                  </p:cNvPicPr>
                  <p:nvPr/>
                </p:nvPicPr>
                <p:blipFill>
                  <a:blip r:embed="rId10"/>
                  <a:stretch>
                    <a:fillRect/>
                  </a:stretch>
                </p:blipFill>
                <p:spPr>
                  <a:xfrm>
                    <a:off x="4320209" y="3810054"/>
                    <a:ext cx="2358887" cy="1607413"/>
                  </a:xfrm>
                  <a:prstGeom prst="rect">
                    <a:avLst/>
                  </a:prstGeom>
                </p:spPr>
              </p:pic>
              <p:sp>
                <p:nvSpPr>
                  <p:cNvPr id="27" name="Rectangle 26">
                    <a:extLst>
                      <a:ext uri="{FF2B5EF4-FFF2-40B4-BE49-F238E27FC236}">
                        <a16:creationId xmlns:a16="http://schemas.microsoft.com/office/drawing/2014/main" id="{4B086E86-76A2-4190-ABB6-4A316AA5EA49}"/>
                      </a:ext>
                      <a:ext uri="{C183D7F6-B498-43B3-948B-1728B52AA6E4}">
                        <adec:decorative xmlns:adec="http://schemas.microsoft.com/office/drawing/2017/decorative" val="1"/>
                      </a:ext>
                    </a:extLst>
                  </p:cNvPr>
                  <p:cNvSpPr/>
                  <p:nvPr/>
                </p:nvSpPr>
                <p:spPr bwMode="auto">
                  <a:xfrm>
                    <a:off x="3872601" y="3744490"/>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810C40A3-CF52-4428-B1DC-CEDE757920EF}"/>
                    </a:ext>
                    <a:ext uri="{C183D7F6-B498-43B3-948B-1728B52AA6E4}">
                      <adec:decorative xmlns:adec="http://schemas.microsoft.com/office/drawing/2017/decorative" val="1"/>
                    </a:ext>
                  </a:extLst>
                </p:cNvPr>
                <p:cNvSpPr/>
                <p:nvPr/>
              </p:nvSpPr>
              <p:spPr bwMode="auto">
                <a:xfrm>
                  <a:off x="7424254" y="1595276"/>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descr="example of a matrix">
                  <a:extLst>
                    <a:ext uri="{FF2B5EF4-FFF2-40B4-BE49-F238E27FC236}">
                      <a16:creationId xmlns:a16="http://schemas.microsoft.com/office/drawing/2014/main" id="{D7A02260-763B-4354-9AFF-EF341F88A35B}"/>
                    </a:ext>
                  </a:extLst>
                </p:cNvPr>
                <p:cNvGrpSpPr/>
                <p:nvPr/>
              </p:nvGrpSpPr>
              <p:grpSpPr>
                <a:xfrm>
                  <a:off x="7424254" y="3728861"/>
                  <a:ext cx="3274809" cy="1735099"/>
                  <a:chOff x="7424254" y="3728861"/>
                  <a:chExt cx="3274809" cy="1735099"/>
                </a:xfrm>
              </p:grpSpPr>
              <p:sp>
                <p:nvSpPr>
                  <p:cNvPr id="24" name="Rectangle 23">
                    <a:extLst>
                      <a:ext uri="{FF2B5EF4-FFF2-40B4-BE49-F238E27FC236}">
                        <a16:creationId xmlns:a16="http://schemas.microsoft.com/office/drawing/2014/main" id="{D0476659-D5DF-4A40-80E6-848E2D1CA079}"/>
                      </a:ext>
                      <a:ext uri="{C183D7F6-B498-43B3-948B-1728B52AA6E4}">
                        <adec:decorative xmlns:adec="http://schemas.microsoft.com/office/drawing/2017/decorative" val="1"/>
                      </a:ext>
                    </a:extLst>
                  </p:cNvPr>
                  <p:cNvSpPr/>
                  <p:nvPr/>
                </p:nvSpPr>
                <p:spPr bwMode="auto">
                  <a:xfrm>
                    <a:off x="7424254" y="3728861"/>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descr="Table&#10;&#10;Description automatically generated">
                    <a:extLst>
                      <a:ext uri="{FF2B5EF4-FFF2-40B4-BE49-F238E27FC236}">
                        <a16:creationId xmlns:a16="http://schemas.microsoft.com/office/drawing/2014/main" id="{0B00753A-4AF8-4720-BEE8-BE3D6D06FBD9}"/>
                      </a:ext>
                    </a:extLst>
                  </p:cNvPr>
                  <p:cNvPicPr>
                    <a:picLocks noChangeAspect="1"/>
                  </p:cNvPicPr>
                  <p:nvPr/>
                </p:nvPicPr>
                <p:blipFill>
                  <a:blip r:embed="rId11"/>
                  <a:stretch>
                    <a:fillRect/>
                  </a:stretch>
                </p:blipFill>
                <p:spPr>
                  <a:xfrm>
                    <a:off x="7561515" y="3982332"/>
                    <a:ext cx="2946078" cy="1186849"/>
                  </a:xfrm>
                  <a:prstGeom prst="rect">
                    <a:avLst/>
                  </a:prstGeom>
                </p:spPr>
              </p:pic>
            </p:grpSp>
          </p:grpSp>
        </p:grpSp>
        <p:pic>
          <p:nvPicPr>
            <p:cNvPr id="38" name="Picture 2" descr="Power BI tiles">
              <a:extLst>
                <a:ext uri="{FF2B5EF4-FFF2-40B4-BE49-F238E27FC236}">
                  <a16:creationId xmlns:a16="http://schemas.microsoft.com/office/drawing/2014/main" id="{08425739-5086-407F-8A80-EF6E639AD7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3317" y="1239813"/>
              <a:ext cx="6087174" cy="43783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916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1" presetClass="exit" presetSubtype="0" fill="hold"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0" grpId="0"/>
      <p:bldP spid="1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4: Knowledge check</a:t>
            </a:r>
          </a:p>
        </p:txBody>
      </p:sp>
      <p:pic>
        <p:nvPicPr>
          <p:cNvPr id="45" name="Picture 44" descr="Icon of five circles connected by lines">
            <a:extLst>
              <a:ext uri="{FF2B5EF4-FFF2-40B4-BE49-F238E27FC236}">
                <a16:creationId xmlns:a16="http://schemas.microsoft.com/office/drawing/2014/main" id="{E77EE89B-FF2E-46FD-878B-FC30C62B00C8}"/>
              </a:ext>
            </a:extLst>
          </p:cNvPr>
          <p:cNvPicPr>
            <a:picLocks noChangeAspect="1"/>
          </p:cNvPicPr>
          <p:nvPr/>
        </p:nvPicPr>
        <p:blipFill>
          <a:blip r:embed="rId3"/>
          <a:stretch>
            <a:fillRect/>
          </a:stretch>
        </p:blipFill>
        <p:spPr>
          <a:xfrm>
            <a:off x="427038" y="1195592"/>
            <a:ext cx="952500" cy="952500"/>
          </a:xfrm>
          <a:prstGeom prst="rect">
            <a:avLst/>
          </a:prstGeom>
        </p:spPr>
      </p:pic>
      <p:sp>
        <p:nvSpPr>
          <p:cNvPr id="16" name="TextBox 15">
            <a:extLst>
              <a:ext uri="{FF2B5EF4-FFF2-40B4-BE49-F238E27FC236}">
                <a16:creationId xmlns:a16="http://schemas.microsoft.com/office/drawing/2014/main" id="{6F7E710F-7ECA-492E-BA0C-B091B91BE50C}"/>
              </a:ext>
            </a:extLst>
          </p:cNvPr>
          <p:cNvSpPr txBox="1"/>
          <p:nvPr/>
        </p:nvSpPr>
        <p:spPr>
          <a:xfrm>
            <a:off x="1615067" y="1195592"/>
            <a:ext cx="10157834" cy="1477328"/>
          </a:xfrm>
          <a:prstGeom prst="rect">
            <a:avLst/>
          </a:prstGeom>
          <a:noFill/>
        </p:spPr>
        <p:txBody>
          <a:bodyPr wrap="square" lIns="0" tIns="0" rIns="0" bIns="0">
            <a:spAutoFit/>
          </a:bodyPr>
          <a:lstStyle/>
          <a:p>
            <a:pPr marL="0" lvl="1">
              <a:spcAft>
                <a:spcPts val="300"/>
              </a:spcAft>
            </a:pPr>
            <a:r>
              <a:rPr lang="en-US" sz="1600" dirty="0">
                <a:latin typeface="+mj-lt"/>
              </a:rPr>
              <a:t>What is the common flow of activity in Power BI?</a:t>
            </a:r>
          </a:p>
          <a:p>
            <a:pPr marL="349724" lvl="1" indent="-349724">
              <a:spcAft>
                <a:spcPts val="300"/>
              </a:spcAft>
              <a:buFont typeface="Wingdings" panose="05000000000000000000" pitchFamily="2" charset="2"/>
              <a:buChar char="q"/>
              <a:defRPr/>
            </a:pPr>
            <a:r>
              <a:rPr lang="en-US" sz="1400" dirty="0"/>
              <a:t>Create a report in Power BI mobile, share it to the Power BI Desktop, view and interact in the Power BI service</a:t>
            </a:r>
          </a:p>
          <a:p>
            <a:pPr marL="349724" lvl="1" indent="-349724">
              <a:spcAft>
                <a:spcPts val="300"/>
              </a:spcAft>
              <a:buFont typeface="Wingdings" panose="05000000000000000000" pitchFamily="2" charset="2"/>
              <a:buChar char="q"/>
              <a:defRPr/>
            </a:pPr>
            <a:r>
              <a:rPr lang="en-US" sz="1400" dirty="0"/>
              <a:t>Create a report in the Power BI service, share it to Power BI mobile, interact with it in Power BI Desktop</a:t>
            </a:r>
          </a:p>
          <a:p>
            <a:pPr marL="349724" lvl="1" indent="-349724">
              <a:spcAft>
                <a:spcPts val="300"/>
              </a:spcAft>
              <a:buFont typeface="Wingdings" panose="05000000000000000000" pitchFamily="2" charset="2"/>
              <a:buChar char="q"/>
              <a:defRPr/>
            </a:pPr>
            <a:r>
              <a:rPr lang="en-US" sz="1400" dirty="0"/>
              <a:t>Bring data into Power BI Desktop and create a report, share it to the Power BI service, view and interact with reports and dashboards in the service and Power BI mobile</a:t>
            </a:r>
          </a:p>
          <a:p>
            <a:pPr marL="349724" lvl="1" indent="-349724">
              <a:spcAft>
                <a:spcPts val="300"/>
              </a:spcAft>
              <a:buFont typeface="Wingdings" panose="05000000000000000000" pitchFamily="2" charset="2"/>
              <a:buChar char="q"/>
              <a:defRPr/>
            </a:pPr>
            <a:r>
              <a:rPr lang="en-US" sz="1400" dirty="0"/>
              <a:t>Bring data into Power BI mobile, create a report, then share it to Power BI Desktop</a:t>
            </a:r>
          </a:p>
        </p:txBody>
      </p:sp>
      <p:pic>
        <p:nvPicPr>
          <p:cNvPr id="14" name="Graphic 13" descr="Checkmark on Bring data into Power BI Desktop and create a report, share it to the Power BI service, view and interact with reports and dashboards in the service and Power BI mobile&#10;">
            <a:extLst>
              <a:ext uri="{FF2B5EF4-FFF2-40B4-BE49-F238E27FC236}">
                <a16:creationId xmlns:a16="http://schemas.microsoft.com/office/drawing/2014/main" id="{B0FAE25E-2092-4C36-B546-E7A45DD272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923" y="1916061"/>
            <a:ext cx="225870" cy="225870"/>
          </a:xfrm>
          <a:prstGeom prst="rect">
            <a:avLst/>
          </a:prstGeom>
        </p:spPr>
      </p:pic>
      <p:cxnSp>
        <p:nvCxnSpPr>
          <p:cNvPr id="20" name="Straight Connector 19">
            <a:extLst>
              <a:ext uri="{FF2B5EF4-FFF2-40B4-BE49-F238E27FC236}">
                <a16:creationId xmlns:a16="http://schemas.microsoft.com/office/drawing/2014/main" id="{9C68E9C8-6275-4F71-9DA2-FE9CD164D8F4}"/>
              </a:ext>
              <a:ext uri="{C183D7F6-B498-43B3-948B-1728B52AA6E4}">
                <adec:decorative xmlns:adec="http://schemas.microsoft.com/office/drawing/2017/decorative" val="1"/>
              </a:ext>
            </a:extLst>
          </p:cNvPr>
          <p:cNvCxnSpPr>
            <a:cxnSpLocks/>
          </p:cNvCxnSpPr>
          <p:nvPr/>
        </p:nvCxnSpPr>
        <p:spPr>
          <a:xfrm>
            <a:off x="1629854" y="288183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descr="Icon of a square with two smaller squares inside it">
            <a:extLst>
              <a:ext uri="{FF2B5EF4-FFF2-40B4-BE49-F238E27FC236}">
                <a16:creationId xmlns:a16="http://schemas.microsoft.com/office/drawing/2014/main" id="{7B6CEDBD-5F9C-4CCB-8B31-95A05465AE98}"/>
              </a:ext>
            </a:extLst>
          </p:cNvPr>
          <p:cNvPicPr>
            <a:picLocks noChangeAspect="1"/>
          </p:cNvPicPr>
          <p:nvPr/>
        </p:nvPicPr>
        <p:blipFill>
          <a:blip r:embed="rId6"/>
          <a:stretch>
            <a:fillRect/>
          </a:stretch>
        </p:blipFill>
        <p:spPr>
          <a:xfrm>
            <a:off x="427038" y="3090742"/>
            <a:ext cx="952500" cy="952500"/>
          </a:xfrm>
          <a:prstGeom prst="rect">
            <a:avLst/>
          </a:prstGeom>
        </p:spPr>
      </p:pic>
      <p:sp>
        <p:nvSpPr>
          <p:cNvPr id="21" name="TextBox 20">
            <a:extLst>
              <a:ext uri="{FF2B5EF4-FFF2-40B4-BE49-F238E27FC236}">
                <a16:creationId xmlns:a16="http://schemas.microsoft.com/office/drawing/2014/main" id="{E9591C59-7463-4E67-B9FF-4848DB724831}"/>
              </a:ext>
            </a:extLst>
          </p:cNvPr>
          <p:cNvSpPr txBox="1"/>
          <p:nvPr/>
        </p:nvSpPr>
        <p:spPr>
          <a:xfrm>
            <a:off x="1630991" y="3090742"/>
            <a:ext cx="10142080" cy="1007968"/>
          </a:xfrm>
          <a:prstGeom prst="rect">
            <a:avLst/>
          </a:prstGeom>
          <a:noFill/>
        </p:spPr>
        <p:txBody>
          <a:bodyPr wrap="square" lIns="0" tIns="0" rIns="0" bIns="0">
            <a:spAutoFit/>
          </a:bodyPr>
          <a:lstStyle/>
          <a:p>
            <a:pPr marL="0" lvl="1">
              <a:spcAft>
                <a:spcPts val="300"/>
              </a:spcAft>
            </a:pPr>
            <a:r>
              <a:rPr lang="en-US" sz="1600" dirty="0">
                <a:latin typeface="+mj-lt"/>
              </a:rPr>
              <a:t>Which of the following are building blocks of Power BI? </a:t>
            </a:r>
          </a:p>
          <a:p>
            <a:pPr marL="349724" lvl="1" indent="-349724">
              <a:spcAft>
                <a:spcPts val="300"/>
              </a:spcAft>
              <a:buFont typeface="Wingdings" panose="05000000000000000000" pitchFamily="2" charset="2"/>
              <a:buChar char="q"/>
              <a:defRPr/>
            </a:pPr>
            <a:r>
              <a:rPr lang="en-US" sz="1400" dirty="0"/>
              <a:t>Tiles, dashboards, databases, mobile devices</a:t>
            </a:r>
          </a:p>
          <a:p>
            <a:pPr marL="349724" lvl="1" indent="-349724">
              <a:spcAft>
                <a:spcPts val="300"/>
              </a:spcAft>
              <a:buFont typeface="Wingdings" panose="05000000000000000000" pitchFamily="2" charset="2"/>
              <a:buChar char="q"/>
              <a:defRPr/>
            </a:pPr>
            <a:r>
              <a:rPr lang="en-US" sz="1400" dirty="0"/>
              <a:t>Visualizations, datasets, reports, dashboards, tiles</a:t>
            </a:r>
          </a:p>
          <a:p>
            <a:pPr marL="349724" lvl="1" indent="-349724">
              <a:spcAft>
                <a:spcPts val="300"/>
              </a:spcAft>
              <a:buFont typeface="Wingdings" panose="05000000000000000000" pitchFamily="2" charset="2"/>
              <a:buChar char="q"/>
              <a:defRPr/>
            </a:pPr>
            <a:r>
              <a:rPr lang="en-US" sz="1400" dirty="0"/>
              <a:t>Visual Studio, C#, and JSON files</a:t>
            </a:r>
          </a:p>
        </p:txBody>
      </p:sp>
      <p:pic>
        <p:nvPicPr>
          <p:cNvPr id="15" name="Graphic 14" descr="Checkmark on Visualizations, datasets, reports, dashboards, tiles">
            <a:extLst>
              <a:ext uri="{FF2B5EF4-FFF2-40B4-BE49-F238E27FC236}">
                <a16:creationId xmlns:a16="http://schemas.microsoft.com/office/drawing/2014/main" id="{BE7ABB98-9177-4C17-B399-59F5220E7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923" y="3560951"/>
            <a:ext cx="225870" cy="225870"/>
          </a:xfrm>
          <a:prstGeom prst="rect">
            <a:avLst/>
          </a:prstGeom>
        </p:spPr>
      </p:pic>
      <p:cxnSp>
        <p:nvCxnSpPr>
          <p:cNvPr id="23" name="Straight Connector 22">
            <a:extLst>
              <a:ext uri="{FF2B5EF4-FFF2-40B4-BE49-F238E27FC236}">
                <a16:creationId xmlns:a16="http://schemas.microsoft.com/office/drawing/2014/main" id="{A5A4104D-D649-40C3-8A25-6ECBDD252C65}"/>
              </a:ext>
              <a:ext uri="{C183D7F6-B498-43B3-948B-1728B52AA6E4}">
                <adec:decorative xmlns:adec="http://schemas.microsoft.com/office/drawing/2017/decorative" val="1"/>
              </a:ext>
            </a:extLst>
          </p:cNvPr>
          <p:cNvCxnSpPr>
            <a:cxnSpLocks/>
          </p:cNvCxnSpPr>
          <p:nvPr/>
        </p:nvCxnSpPr>
        <p:spPr>
          <a:xfrm>
            <a:off x="1630422" y="430762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9" name="Picture 48" descr="Icon of a screen with three circles enclosed by outward pointing chevrons on left and right">
            <a:extLst>
              <a:ext uri="{FF2B5EF4-FFF2-40B4-BE49-F238E27FC236}">
                <a16:creationId xmlns:a16="http://schemas.microsoft.com/office/drawing/2014/main" id="{C4BE7D6C-5C37-4CA9-ADFC-60EBBA2B1261}"/>
              </a:ext>
            </a:extLst>
          </p:cNvPr>
          <p:cNvPicPr>
            <a:picLocks noChangeAspect="1"/>
          </p:cNvPicPr>
          <p:nvPr/>
        </p:nvPicPr>
        <p:blipFill>
          <a:blip r:embed="rId7"/>
          <a:stretch>
            <a:fillRect/>
          </a:stretch>
        </p:blipFill>
        <p:spPr>
          <a:xfrm>
            <a:off x="427038" y="4516532"/>
            <a:ext cx="952500" cy="952500"/>
          </a:xfrm>
          <a:prstGeom prst="rect">
            <a:avLst/>
          </a:prstGeom>
        </p:spPr>
      </p:pic>
      <p:sp>
        <p:nvSpPr>
          <p:cNvPr id="24" name="TextBox 23">
            <a:extLst>
              <a:ext uri="{FF2B5EF4-FFF2-40B4-BE49-F238E27FC236}">
                <a16:creationId xmlns:a16="http://schemas.microsoft.com/office/drawing/2014/main" id="{4A2D168F-23B2-46AB-BA29-F476EB8CED63}"/>
              </a:ext>
            </a:extLst>
          </p:cNvPr>
          <p:cNvSpPr txBox="1"/>
          <p:nvPr/>
        </p:nvSpPr>
        <p:spPr>
          <a:xfrm>
            <a:off x="1626779" y="4516532"/>
            <a:ext cx="10149290" cy="1007968"/>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600" dirty="0">
                <a:latin typeface="+mj-lt"/>
              </a:rPr>
              <a:t>A collection of ready-made visuals, pre-arranged in dashboards and reports is called what in Power BI?</a:t>
            </a:r>
          </a:p>
          <a:p>
            <a:pPr marL="349724" lvl="1" indent="-349724">
              <a:spcAft>
                <a:spcPts val="300"/>
              </a:spcAft>
              <a:buFont typeface="Wingdings" panose="05000000000000000000" pitchFamily="2" charset="2"/>
              <a:buChar char="q"/>
              <a:defRPr/>
            </a:pPr>
            <a:r>
              <a:rPr lang="en-US" sz="1400" dirty="0"/>
              <a:t>The canvas</a:t>
            </a:r>
          </a:p>
          <a:p>
            <a:pPr marL="349724" lvl="1" indent="-349724">
              <a:spcAft>
                <a:spcPts val="300"/>
              </a:spcAft>
              <a:buFont typeface="Wingdings" panose="05000000000000000000" pitchFamily="2" charset="2"/>
              <a:buChar char="q"/>
              <a:defRPr/>
            </a:pPr>
            <a:r>
              <a:rPr lang="en-US" sz="1400" dirty="0"/>
              <a:t>Scheduled refresh</a:t>
            </a:r>
          </a:p>
          <a:p>
            <a:pPr marL="349724" lvl="1" indent="-349724">
              <a:spcAft>
                <a:spcPts val="300"/>
              </a:spcAft>
              <a:buFont typeface="Wingdings" panose="05000000000000000000" pitchFamily="2" charset="2"/>
              <a:buChar char="q"/>
              <a:defRPr/>
            </a:pPr>
            <a:r>
              <a:rPr lang="en-US" sz="1400" dirty="0"/>
              <a:t>An app</a:t>
            </a:r>
          </a:p>
        </p:txBody>
      </p:sp>
      <p:pic>
        <p:nvPicPr>
          <p:cNvPr id="19" name="Graphic 18" descr="Checkmark on app">
            <a:extLst>
              <a:ext uri="{FF2B5EF4-FFF2-40B4-BE49-F238E27FC236}">
                <a16:creationId xmlns:a16="http://schemas.microsoft.com/office/drawing/2014/main" id="{1DABC5AA-D2CB-45DB-96EE-C6C854207A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923" y="5238400"/>
            <a:ext cx="225870" cy="225870"/>
          </a:xfrm>
          <a:prstGeom prst="rect">
            <a:avLst/>
          </a:prstGeom>
        </p:spPr>
      </p:pic>
    </p:spTree>
    <p:extLst>
      <p:ext uri="{BB962C8B-B14F-4D97-AF65-F5344CB8AC3E}">
        <p14:creationId xmlns:p14="http://schemas.microsoft.com/office/powerpoint/2010/main" val="176005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B87B9B-757A-4F14-8693-756B6ED30849}"/>
              </a:ext>
            </a:extLst>
          </p:cNvPr>
          <p:cNvSpPr>
            <a:spLocks noGrp="1"/>
          </p:cNvSpPr>
          <p:nvPr>
            <p:ph type="title" idx="4294967295"/>
          </p:nvPr>
        </p:nvSpPr>
        <p:spPr>
          <a:xfrm>
            <a:off x="0" y="-443198"/>
            <a:ext cx="7454900" cy="443198"/>
          </a:xfrm>
        </p:spPr>
        <p:txBody>
          <a:bodyPr tIns="0" rIns="0" bIns="0">
            <a:spAutoFit/>
          </a:bodyPr>
          <a:lstStyle/>
          <a:p>
            <a:r>
              <a:rPr lang="en-US" dirty="0">
                <a:solidFill>
                  <a:schemeClr val="bg1"/>
                </a:solidFill>
              </a:rPr>
              <a:t>Closing slide</a:t>
            </a:r>
          </a:p>
        </p:txBody>
      </p:sp>
    </p:spTree>
    <p:extLst>
      <p:ext uri="{BB962C8B-B14F-4D97-AF65-F5344CB8AC3E}">
        <p14:creationId xmlns:p14="http://schemas.microsoft.com/office/powerpoint/2010/main" val="34636072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Lesson 1: Knowledge check</a:t>
            </a:r>
          </a:p>
        </p:txBody>
      </p:sp>
      <p:pic>
        <p:nvPicPr>
          <p:cNvPr id="14" name="Picture 13" descr="Icon of a document">
            <a:extLst>
              <a:ext uri="{FF2B5EF4-FFF2-40B4-BE49-F238E27FC236}">
                <a16:creationId xmlns:a16="http://schemas.microsoft.com/office/drawing/2014/main" id="{5FF34736-E5DA-42F0-BCA1-FD7CC3AD6840}"/>
              </a:ext>
            </a:extLst>
          </p:cNvPr>
          <p:cNvPicPr>
            <a:picLocks noChangeAspect="1"/>
          </p:cNvPicPr>
          <p:nvPr/>
        </p:nvPicPr>
        <p:blipFill>
          <a:blip r:embed="rId2"/>
          <a:stretch>
            <a:fillRect/>
          </a:stretch>
        </p:blipFill>
        <p:spPr>
          <a:xfrm>
            <a:off x="427038" y="1174580"/>
            <a:ext cx="730315" cy="730315"/>
          </a:xfrm>
          <a:prstGeom prst="rect">
            <a:avLst/>
          </a:prstGeom>
        </p:spPr>
      </p:pic>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89459" y="1174580"/>
            <a:ext cx="10383899" cy="1443714"/>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j-lt"/>
                <a:ea typeface="+mn-ea"/>
                <a:cs typeface="+mn-cs"/>
              </a:rPr>
              <a:t>How is data in a relational table organized?</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Rows and Columns</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Header and Footer</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Pages and Paragraphs</a:t>
            </a:r>
            <a:endParaRPr lang="en-US" sz="1400" dirty="0"/>
          </a:p>
        </p:txBody>
      </p:sp>
      <p:sp>
        <p:nvSpPr>
          <p:cNvPr id="19" name="Graphic 26" descr="Checkmark on Rows and Columns">
            <a:extLst>
              <a:ext uri="{FF2B5EF4-FFF2-40B4-BE49-F238E27FC236}">
                <a16:creationId xmlns:a16="http://schemas.microsoft.com/office/drawing/2014/main" id="{2A802B18-90EE-4B3D-97B9-9C05EE0CED14}"/>
              </a:ext>
            </a:extLst>
          </p:cNvPr>
          <p:cNvSpPr/>
          <p:nvPr/>
        </p:nvSpPr>
        <p:spPr>
          <a:xfrm>
            <a:off x="1389459" y="163935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89459" y="2678616"/>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Icon of a matrix of nine circles connected to each other by lines">
            <a:extLst>
              <a:ext uri="{FF2B5EF4-FFF2-40B4-BE49-F238E27FC236}">
                <a16:creationId xmlns:a16="http://schemas.microsoft.com/office/drawing/2014/main" id="{8A4956F3-E94E-42BB-A10B-4246D8297AA7}"/>
              </a:ext>
            </a:extLst>
          </p:cNvPr>
          <p:cNvPicPr>
            <a:picLocks noChangeAspect="1"/>
          </p:cNvPicPr>
          <p:nvPr/>
        </p:nvPicPr>
        <p:blipFill>
          <a:blip r:embed="rId3"/>
          <a:stretch>
            <a:fillRect/>
          </a:stretch>
        </p:blipFill>
        <p:spPr>
          <a:xfrm>
            <a:off x="427038" y="2738938"/>
            <a:ext cx="729210" cy="729210"/>
          </a:xfrm>
          <a:prstGeom prst="rect">
            <a:avLst/>
          </a:prstGeom>
        </p:spPr>
      </p:pic>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89459" y="2738938"/>
            <a:ext cx="10383899" cy="1443714"/>
          </a:xfrm>
        </p:spPr>
        <p:txBody>
          <a:bodyPr/>
          <a:lstStyle/>
          <a:p>
            <a:pPr>
              <a:spcAft>
                <a:spcPts val="0"/>
              </a:spcAft>
              <a:defRPr/>
            </a:pPr>
            <a:r>
              <a:rPr lang="en-US" sz="1800" dirty="0">
                <a:latin typeface="+mj-lt"/>
              </a:rPr>
              <a:t>Which of the following is an example of unstructured data?</a:t>
            </a:r>
          </a:p>
          <a:p>
            <a:pPr marL="288925" indent="-288925">
              <a:spcBef>
                <a:spcPts val="300"/>
              </a:spcBef>
              <a:spcAft>
                <a:spcPts val="600"/>
              </a:spcAft>
              <a:buFont typeface="Wingdings" panose="05000000000000000000" pitchFamily="2" charset="2"/>
              <a:buChar char="q"/>
              <a:defRPr/>
            </a:pPr>
            <a:r>
              <a:rPr lang="en-US" sz="1400" dirty="0"/>
              <a:t>An Employee table with columns Employee ID, Employee Name, and Employee Designation</a:t>
            </a:r>
          </a:p>
          <a:p>
            <a:pPr marL="288925" indent="-288925">
              <a:spcBef>
                <a:spcPts val="300"/>
              </a:spcBef>
              <a:spcAft>
                <a:spcPts val="600"/>
              </a:spcAft>
              <a:buFont typeface="Wingdings" panose="05000000000000000000" pitchFamily="2" charset="2"/>
              <a:buChar char="q"/>
              <a:defRPr/>
            </a:pPr>
            <a:r>
              <a:rPr lang="en-US" sz="1400" dirty="0"/>
              <a:t>Audio and Video files</a:t>
            </a:r>
          </a:p>
          <a:p>
            <a:pPr marL="288925" indent="-288925">
              <a:spcBef>
                <a:spcPts val="300"/>
              </a:spcBef>
              <a:spcAft>
                <a:spcPts val="600"/>
              </a:spcAft>
              <a:buFont typeface="Wingdings" panose="05000000000000000000" pitchFamily="2" charset="2"/>
              <a:buChar char="q"/>
              <a:defRPr/>
            </a:pPr>
            <a:r>
              <a:rPr lang="en-US" sz="1400" dirty="0"/>
              <a:t>A table within SQL Server database </a:t>
            </a:r>
          </a:p>
        </p:txBody>
      </p:sp>
      <p:sp>
        <p:nvSpPr>
          <p:cNvPr id="20" name="Graphic 26" descr="Checkmark on Rows and Columns">
            <a:extLst>
              <a:ext uri="{FF2B5EF4-FFF2-40B4-BE49-F238E27FC236}">
                <a16:creationId xmlns:a16="http://schemas.microsoft.com/office/drawing/2014/main" id="{A6D58C0B-F1D4-4714-863A-BC2F0F1C195B}"/>
              </a:ext>
            </a:extLst>
          </p:cNvPr>
          <p:cNvSpPr/>
          <p:nvPr/>
        </p:nvSpPr>
        <p:spPr>
          <a:xfrm>
            <a:off x="1389459" y="350863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cxnSp>
        <p:nvCxnSpPr>
          <p:cNvPr id="12" name="Straight Connector 11">
            <a:extLst>
              <a:ext uri="{FF2B5EF4-FFF2-40B4-BE49-F238E27FC236}">
                <a16:creationId xmlns:a16="http://schemas.microsoft.com/office/drawing/2014/main" id="{12B62408-88E8-4661-BCD3-EDF001718874}"/>
              </a:ext>
              <a:ext uri="{C183D7F6-B498-43B3-948B-1728B52AA6E4}">
                <adec:decorative xmlns:adec="http://schemas.microsoft.com/office/drawing/2017/decorative" val="1"/>
              </a:ext>
            </a:extLst>
          </p:cNvPr>
          <p:cNvCxnSpPr>
            <a:cxnSpLocks/>
          </p:cNvCxnSpPr>
          <p:nvPr/>
        </p:nvCxnSpPr>
        <p:spPr>
          <a:xfrm>
            <a:off x="1389459" y="4242974"/>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four servers">
            <a:extLst>
              <a:ext uri="{FF2B5EF4-FFF2-40B4-BE49-F238E27FC236}">
                <a16:creationId xmlns:a16="http://schemas.microsoft.com/office/drawing/2014/main" id="{174D91C8-4FFF-47BB-AF37-3AB46B7CB6FC}"/>
              </a:ext>
            </a:extLst>
          </p:cNvPr>
          <p:cNvPicPr>
            <a:picLocks noChangeAspect="1"/>
          </p:cNvPicPr>
          <p:nvPr/>
        </p:nvPicPr>
        <p:blipFill>
          <a:blip r:embed="rId4"/>
          <a:stretch>
            <a:fillRect/>
          </a:stretch>
        </p:blipFill>
        <p:spPr>
          <a:xfrm>
            <a:off x="427038" y="4303295"/>
            <a:ext cx="730315" cy="730315"/>
          </a:xfrm>
          <a:prstGeom prst="rect">
            <a:avLst/>
          </a:prstGeom>
        </p:spPr>
      </p:pic>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17"/>
          </p:nvPr>
        </p:nvSpPr>
        <p:spPr>
          <a:xfrm>
            <a:off x="1389459" y="4303295"/>
            <a:ext cx="10383899" cy="1443714"/>
          </a:xfrm>
        </p:spPr>
        <p:txBody>
          <a:bodyPr/>
          <a:lstStyle/>
          <a:p>
            <a:pPr>
              <a:defRPr/>
            </a:pPr>
            <a:r>
              <a:rPr lang="en-US" sz="1800" dirty="0">
                <a:latin typeface="+mj-lt"/>
              </a:rPr>
              <a:t>What of the following is an example of a streaming dataset?</a:t>
            </a:r>
          </a:p>
          <a:p>
            <a:pPr marL="288925" indent="-288925">
              <a:spcBef>
                <a:spcPts val="300"/>
              </a:spcBef>
              <a:spcAft>
                <a:spcPts val="600"/>
              </a:spcAft>
              <a:buFont typeface="Wingdings" panose="05000000000000000000" pitchFamily="2" charset="2"/>
              <a:buChar char="q"/>
              <a:defRPr/>
            </a:pPr>
            <a:r>
              <a:rPr lang="en-US" sz="1400" dirty="0"/>
              <a:t>Data from sensor feeds</a:t>
            </a:r>
          </a:p>
          <a:p>
            <a:pPr marL="288925" indent="-288925">
              <a:spcBef>
                <a:spcPts val="300"/>
              </a:spcBef>
              <a:spcAft>
                <a:spcPts val="600"/>
              </a:spcAft>
              <a:buFont typeface="Wingdings" panose="05000000000000000000" pitchFamily="2" charset="2"/>
              <a:buChar char="q"/>
              <a:defRPr/>
            </a:pPr>
            <a:r>
              <a:rPr lang="en-US" sz="1400" dirty="0"/>
              <a:t>Sales data for the past month</a:t>
            </a:r>
          </a:p>
          <a:p>
            <a:pPr marL="288925" indent="-288925">
              <a:spcBef>
                <a:spcPts val="300"/>
              </a:spcBef>
              <a:spcAft>
                <a:spcPts val="600"/>
              </a:spcAft>
              <a:buFont typeface="Wingdings" panose="05000000000000000000" pitchFamily="2" charset="2"/>
              <a:buChar char="q"/>
              <a:defRPr/>
            </a:pPr>
            <a:r>
              <a:rPr lang="en-US" sz="1400" dirty="0"/>
              <a:t>List of employees working for a company </a:t>
            </a:r>
          </a:p>
        </p:txBody>
      </p:sp>
      <p:sp>
        <p:nvSpPr>
          <p:cNvPr id="21" name="Graphic 26" descr="Checkmark on Rows and Columns">
            <a:extLst>
              <a:ext uri="{FF2B5EF4-FFF2-40B4-BE49-F238E27FC236}">
                <a16:creationId xmlns:a16="http://schemas.microsoft.com/office/drawing/2014/main" id="{962197A6-871C-4723-B214-AF9644775C2D}"/>
              </a:ext>
            </a:extLst>
          </p:cNvPr>
          <p:cNvSpPr/>
          <p:nvPr/>
        </p:nvSpPr>
        <p:spPr>
          <a:xfrm>
            <a:off x="1389459" y="471920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spTree>
    <p:extLst>
      <p:ext uri="{BB962C8B-B14F-4D97-AF65-F5344CB8AC3E}">
        <p14:creationId xmlns:p14="http://schemas.microsoft.com/office/powerpoint/2010/main" val="1955478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E390E-A57F-4B90-A2BD-02B05AB5E888}"/>
              </a:ext>
            </a:extLst>
          </p:cNvPr>
          <p:cNvSpPr>
            <a:spLocks noGrp="1"/>
          </p:cNvSpPr>
          <p:nvPr>
            <p:ph type="title"/>
          </p:nvPr>
        </p:nvSpPr>
        <p:spPr/>
        <p:txBody>
          <a:bodyPr/>
          <a:lstStyle/>
          <a:p>
            <a:r>
              <a:rPr lang="en-US" sz="2400" dirty="0"/>
              <a:t>Lesson 2: Explore roles and responsibilities in the world of data</a:t>
            </a:r>
          </a:p>
        </p:txBody>
      </p:sp>
      <p:pic>
        <p:nvPicPr>
          <p:cNvPr id="3" name="Picture 2">
            <a:extLst>
              <a:ext uri="{FF2B5EF4-FFF2-40B4-BE49-F238E27FC236}">
                <a16:creationId xmlns:a16="http://schemas.microsoft.com/office/drawing/2014/main" id="{54F1A5BD-9431-4EB1-A021-F6DB3C311BE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182216" y="2794333"/>
            <a:ext cx="1149172" cy="1149172"/>
          </a:xfrm>
          <a:prstGeom prst="rect">
            <a:avLst/>
          </a:prstGeom>
        </p:spPr>
      </p:pic>
    </p:spTree>
    <p:extLst>
      <p:ext uri="{BB962C8B-B14F-4D97-AF65-F5344CB8AC3E}">
        <p14:creationId xmlns:p14="http://schemas.microsoft.com/office/powerpoint/2010/main" val="27825025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39EB-6A06-4C74-8D37-AC742103D207}"/>
              </a:ext>
            </a:extLst>
          </p:cNvPr>
          <p:cNvSpPr>
            <a:spLocks noGrp="1"/>
          </p:cNvSpPr>
          <p:nvPr>
            <p:ph type="title"/>
          </p:nvPr>
        </p:nvSpPr>
        <p:spPr/>
        <p:txBody>
          <a:bodyPr/>
          <a:lstStyle/>
          <a:p>
            <a:r>
              <a:rPr lang="en-US" dirty="0"/>
              <a:t>Lesson 2 objectives</a:t>
            </a:r>
          </a:p>
        </p:txBody>
      </p:sp>
      <p:pic>
        <p:nvPicPr>
          <p:cNvPr id="11" name="Picture 10" descr="Icon of small circles connected by lines forming a big circle">
            <a:extLst>
              <a:ext uri="{FF2B5EF4-FFF2-40B4-BE49-F238E27FC236}">
                <a16:creationId xmlns:a16="http://schemas.microsoft.com/office/drawing/2014/main" id="{91B4BE5D-E320-4E3D-A5F2-24A7368257F5}"/>
              </a:ext>
            </a:extLst>
          </p:cNvPr>
          <p:cNvPicPr>
            <a:picLocks noChangeAspect="1"/>
          </p:cNvPicPr>
          <p:nvPr/>
        </p:nvPicPr>
        <p:blipFill>
          <a:blip r:embed="rId3"/>
          <a:stretch>
            <a:fillRect/>
          </a:stretch>
        </p:blipFill>
        <p:spPr>
          <a:xfrm>
            <a:off x="2951897" y="1580166"/>
            <a:ext cx="781903" cy="781903"/>
          </a:xfrm>
          <a:prstGeom prst="rect">
            <a:avLst/>
          </a:prstGeom>
        </p:spPr>
      </p:pic>
      <p:sp>
        <p:nvSpPr>
          <p:cNvPr id="7" name="Text Placeholder 6">
            <a:extLst>
              <a:ext uri="{FF2B5EF4-FFF2-40B4-BE49-F238E27FC236}">
                <a16:creationId xmlns:a16="http://schemas.microsoft.com/office/drawing/2014/main" id="{BF5F3EF5-11C1-4195-9F77-6292C3660644}"/>
              </a:ext>
            </a:extLst>
          </p:cNvPr>
          <p:cNvSpPr>
            <a:spLocks noGrp="1"/>
          </p:cNvSpPr>
          <p:nvPr>
            <p:ph type="body" sz="quarter" idx="21"/>
          </p:nvPr>
        </p:nvSpPr>
        <p:spPr>
          <a:xfrm>
            <a:off x="4078287" y="1358899"/>
            <a:ext cx="7695069" cy="1224436"/>
          </a:xfrm>
        </p:spPr>
        <p:txBody>
          <a:bodyPr/>
          <a:lstStyle/>
          <a:p>
            <a:r>
              <a:rPr lang="en-US" sz="2400" dirty="0"/>
              <a:t>Explore data job roles</a:t>
            </a:r>
          </a:p>
        </p:txBody>
      </p:sp>
      <p:pic>
        <p:nvPicPr>
          <p:cNvPr id="13" name="Picture 12" descr="Icon of two gears with different sizes">
            <a:extLst>
              <a:ext uri="{FF2B5EF4-FFF2-40B4-BE49-F238E27FC236}">
                <a16:creationId xmlns:a16="http://schemas.microsoft.com/office/drawing/2014/main" id="{EEB3A25C-4E3D-4E92-8380-B4DBAB6C8D69}"/>
              </a:ext>
            </a:extLst>
          </p:cNvPr>
          <p:cNvPicPr>
            <a:picLocks noChangeAspect="1"/>
          </p:cNvPicPr>
          <p:nvPr/>
        </p:nvPicPr>
        <p:blipFill>
          <a:blip r:embed="rId4"/>
          <a:stretch>
            <a:fillRect/>
          </a:stretch>
        </p:blipFill>
        <p:spPr>
          <a:xfrm>
            <a:off x="2951965" y="3050783"/>
            <a:ext cx="781835" cy="781835"/>
          </a:xfrm>
          <a:prstGeom prst="rect">
            <a:avLst/>
          </a:prstGeom>
        </p:spPr>
      </p:pic>
      <p:sp>
        <p:nvSpPr>
          <p:cNvPr id="8" name="Text Placeholder 7">
            <a:extLst>
              <a:ext uri="{FF2B5EF4-FFF2-40B4-BE49-F238E27FC236}">
                <a16:creationId xmlns:a16="http://schemas.microsoft.com/office/drawing/2014/main" id="{5DD1D9B5-6292-4A35-B661-FD579898C86F}"/>
              </a:ext>
            </a:extLst>
          </p:cNvPr>
          <p:cNvSpPr>
            <a:spLocks noGrp="1"/>
          </p:cNvSpPr>
          <p:nvPr>
            <p:ph type="body" sz="quarter" idx="22"/>
          </p:nvPr>
        </p:nvSpPr>
        <p:spPr>
          <a:xfrm>
            <a:off x="4078287" y="2829482"/>
            <a:ext cx="7695069" cy="1224436"/>
          </a:xfrm>
        </p:spPr>
        <p:txBody>
          <a:bodyPr/>
          <a:lstStyle/>
          <a:p>
            <a:r>
              <a:rPr lang="en-US" sz="2400" dirty="0"/>
              <a:t>Explore common tasks and tools for data job roles</a:t>
            </a:r>
          </a:p>
        </p:txBody>
      </p:sp>
    </p:spTree>
    <p:extLst>
      <p:ext uri="{BB962C8B-B14F-4D97-AF65-F5344CB8AC3E}">
        <p14:creationId xmlns:p14="http://schemas.microsoft.com/office/powerpoint/2010/main" val="18401557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189-381B-447E-8965-030FD20C0500}"/>
              </a:ext>
            </a:extLst>
          </p:cNvPr>
          <p:cNvSpPr>
            <a:spLocks noGrp="1"/>
          </p:cNvSpPr>
          <p:nvPr>
            <p:ph type="title"/>
          </p:nvPr>
        </p:nvSpPr>
        <p:spPr/>
        <p:txBody>
          <a:bodyPr/>
          <a:lstStyle/>
          <a:p>
            <a:r>
              <a:rPr lang="en-US" dirty="0"/>
              <a:t>Roles in data</a:t>
            </a:r>
          </a:p>
        </p:txBody>
      </p:sp>
      <p:sp>
        <p:nvSpPr>
          <p:cNvPr id="3" name="Text Placeholder 2">
            <a:extLst>
              <a:ext uri="{FF2B5EF4-FFF2-40B4-BE49-F238E27FC236}">
                <a16:creationId xmlns:a16="http://schemas.microsoft.com/office/drawing/2014/main" id="{3D2D8983-F857-4FAC-8530-C03B4DB889CE}"/>
              </a:ext>
            </a:extLst>
          </p:cNvPr>
          <p:cNvSpPr>
            <a:spLocks noGrp="1"/>
          </p:cNvSpPr>
          <p:nvPr>
            <p:ph type="body" sz="quarter" idx="24"/>
          </p:nvPr>
        </p:nvSpPr>
        <p:spPr/>
        <p:txBody>
          <a:bodyPr/>
          <a:lstStyle/>
          <a:p>
            <a:r>
              <a:rPr lang="en-US" sz="2400" dirty="0">
                <a:solidFill>
                  <a:schemeClr val="bg1"/>
                </a:solidFill>
                <a:latin typeface="+mj-lt"/>
              </a:rPr>
              <a:t>Database Administrator</a:t>
            </a:r>
          </a:p>
        </p:txBody>
      </p:sp>
      <p:sp>
        <p:nvSpPr>
          <p:cNvPr id="4" name="Text Placeholder 3">
            <a:extLst>
              <a:ext uri="{FF2B5EF4-FFF2-40B4-BE49-F238E27FC236}">
                <a16:creationId xmlns:a16="http://schemas.microsoft.com/office/drawing/2014/main" id="{55654228-B239-4EF3-9127-5A4A021D9323}"/>
              </a:ext>
            </a:extLst>
          </p:cNvPr>
          <p:cNvSpPr>
            <a:spLocks noGrp="1"/>
          </p:cNvSpPr>
          <p:nvPr>
            <p:ph type="body" sz="quarter" idx="12"/>
          </p:nvPr>
        </p:nvSpPr>
        <p:spPr>
          <a:xfrm>
            <a:off x="418643" y="2628196"/>
            <a:ext cx="3618381" cy="2553405"/>
          </a:xfrm>
        </p:spPr>
        <p:txBody>
          <a:bodyPr anchor="t"/>
          <a:lstStyle/>
          <a:p>
            <a:pPr>
              <a:spcBef>
                <a:spcPts val="800"/>
              </a:spcBef>
            </a:pPr>
            <a:r>
              <a:rPr lang="en-US" sz="1800" dirty="0">
                <a:solidFill>
                  <a:schemeClr val="tx1"/>
                </a:solidFill>
              </a:rPr>
              <a:t>Database Management</a:t>
            </a:r>
          </a:p>
          <a:p>
            <a:pPr>
              <a:spcBef>
                <a:spcPts val="800"/>
              </a:spcBef>
            </a:pPr>
            <a:r>
              <a:rPr lang="en-US" sz="1800" dirty="0">
                <a:solidFill>
                  <a:schemeClr val="tx1"/>
                </a:solidFill>
              </a:rPr>
              <a:t>Implements Data Security</a:t>
            </a:r>
          </a:p>
          <a:p>
            <a:pPr>
              <a:spcBef>
                <a:spcPts val="800"/>
              </a:spcBef>
            </a:pPr>
            <a:r>
              <a:rPr lang="en-US" sz="1800" dirty="0">
                <a:solidFill>
                  <a:schemeClr val="tx1"/>
                </a:solidFill>
              </a:rPr>
              <a:t>Backups</a:t>
            </a:r>
          </a:p>
          <a:p>
            <a:pPr>
              <a:spcBef>
                <a:spcPts val="800"/>
              </a:spcBef>
            </a:pPr>
            <a:r>
              <a:rPr lang="en-US" sz="1800" dirty="0">
                <a:solidFill>
                  <a:schemeClr val="tx1"/>
                </a:solidFill>
              </a:rPr>
              <a:t>User Access</a:t>
            </a:r>
          </a:p>
          <a:p>
            <a:pPr>
              <a:spcBef>
                <a:spcPts val="800"/>
              </a:spcBef>
            </a:pPr>
            <a:r>
              <a:rPr lang="en-US" sz="1800" dirty="0">
                <a:solidFill>
                  <a:schemeClr val="tx1"/>
                </a:solidFill>
              </a:rPr>
              <a:t>Monitors performance</a:t>
            </a:r>
          </a:p>
        </p:txBody>
      </p:sp>
      <p:sp>
        <p:nvSpPr>
          <p:cNvPr id="7" name="Text Placeholder 6">
            <a:extLst>
              <a:ext uri="{FF2B5EF4-FFF2-40B4-BE49-F238E27FC236}">
                <a16:creationId xmlns:a16="http://schemas.microsoft.com/office/drawing/2014/main" id="{58CF58C9-7C7B-4B01-AF70-6B2DD5243D80}"/>
              </a:ext>
            </a:extLst>
          </p:cNvPr>
          <p:cNvSpPr>
            <a:spLocks noGrp="1"/>
          </p:cNvSpPr>
          <p:nvPr>
            <p:ph type="body" sz="quarter" idx="25"/>
          </p:nvPr>
        </p:nvSpPr>
        <p:spPr/>
        <p:txBody>
          <a:bodyPr/>
          <a:lstStyle/>
          <a:p>
            <a:r>
              <a:rPr lang="en-US" sz="2400" dirty="0">
                <a:solidFill>
                  <a:schemeClr val="bg1"/>
                </a:solidFill>
                <a:latin typeface="+mj-lt"/>
              </a:rPr>
              <a:t>Data Engineer</a:t>
            </a:r>
          </a:p>
        </p:txBody>
      </p:sp>
      <p:sp>
        <p:nvSpPr>
          <p:cNvPr id="8" name="Text Placeholder 7">
            <a:extLst>
              <a:ext uri="{FF2B5EF4-FFF2-40B4-BE49-F238E27FC236}">
                <a16:creationId xmlns:a16="http://schemas.microsoft.com/office/drawing/2014/main" id="{C88DEE6C-903D-4BF2-AE7A-05789BA32027}"/>
              </a:ext>
            </a:extLst>
          </p:cNvPr>
          <p:cNvSpPr>
            <a:spLocks noGrp="1"/>
          </p:cNvSpPr>
          <p:nvPr>
            <p:ph type="body" sz="quarter" idx="18"/>
          </p:nvPr>
        </p:nvSpPr>
        <p:spPr>
          <a:xfrm>
            <a:off x="4303152" y="2628196"/>
            <a:ext cx="3607487" cy="2553405"/>
          </a:xfrm>
        </p:spPr>
        <p:txBody>
          <a:bodyPr anchor="t"/>
          <a:lstStyle/>
          <a:p>
            <a:pPr defTabSz="932472" fontAlgn="base">
              <a:spcBef>
                <a:spcPts val="800"/>
              </a:spcBef>
            </a:pPr>
            <a:r>
              <a:rPr lang="en-US" sz="1800" dirty="0">
                <a:solidFill>
                  <a:schemeClr val="tx1"/>
                </a:solidFill>
                <a:ea typeface="Segoe UI" pitchFamily="34" charset="0"/>
                <a:cs typeface="Segoe UI" pitchFamily="34" charset="0"/>
              </a:rPr>
              <a:t>Data Pipelines and processes</a:t>
            </a:r>
          </a:p>
          <a:p>
            <a:pPr defTabSz="932472" fontAlgn="base">
              <a:spcBef>
                <a:spcPts val="800"/>
              </a:spcBef>
            </a:pPr>
            <a:r>
              <a:rPr lang="en-US" sz="1800" dirty="0">
                <a:solidFill>
                  <a:schemeClr val="tx1"/>
                </a:solidFill>
                <a:ea typeface="Segoe UI" pitchFamily="34" charset="0"/>
                <a:cs typeface="Segoe UI" pitchFamily="34" charset="0"/>
              </a:rPr>
              <a:t>Data Ingestion storage</a:t>
            </a:r>
          </a:p>
          <a:p>
            <a:pPr defTabSz="932472" fontAlgn="base">
              <a:spcBef>
                <a:spcPts val="800"/>
              </a:spcBef>
            </a:pPr>
            <a:r>
              <a:rPr lang="en-US" sz="1800" dirty="0">
                <a:solidFill>
                  <a:schemeClr val="tx1"/>
                </a:solidFill>
                <a:ea typeface="Segoe UI" pitchFamily="34" charset="0"/>
                <a:cs typeface="Segoe UI" pitchFamily="34" charset="0"/>
              </a:rPr>
              <a:t>Prepare data for Analytics</a:t>
            </a:r>
          </a:p>
          <a:p>
            <a:pPr defTabSz="932472" fontAlgn="base">
              <a:spcBef>
                <a:spcPts val="800"/>
              </a:spcBef>
            </a:pPr>
            <a:r>
              <a:rPr lang="en-US" sz="1800" dirty="0">
                <a:solidFill>
                  <a:schemeClr val="tx1"/>
                </a:solidFill>
                <a:ea typeface="Segoe UI" pitchFamily="34" charset="0"/>
                <a:cs typeface="Segoe UI" pitchFamily="34" charset="0"/>
              </a:rPr>
              <a:t>Prepare data for analytical processing</a:t>
            </a:r>
          </a:p>
        </p:txBody>
      </p:sp>
      <p:sp>
        <p:nvSpPr>
          <p:cNvPr id="11" name="Text Placeholder 10">
            <a:extLst>
              <a:ext uri="{FF2B5EF4-FFF2-40B4-BE49-F238E27FC236}">
                <a16:creationId xmlns:a16="http://schemas.microsoft.com/office/drawing/2014/main" id="{754358A3-93DA-4746-87B9-ACBE345EC3E2}"/>
              </a:ext>
            </a:extLst>
          </p:cNvPr>
          <p:cNvSpPr>
            <a:spLocks noGrp="1"/>
          </p:cNvSpPr>
          <p:nvPr>
            <p:ph type="body" sz="quarter" idx="26"/>
          </p:nvPr>
        </p:nvSpPr>
        <p:spPr/>
        <p:txBody>
          <a:bodyPr/>
          <a:lstStyle/>
          <a:p>
            <a:r>
              <a:rPr lang="en-US" sz="2400" dirty="0">
                <a:solidFill>
                  <a:schemeClr val="bg1"/>
                </a:solidFill>
                <a:latin typeface="+mj-lt"/>
                <a:ea typeface="Segoe UI" pitchFamily="34" charset="0"/>
                <a:cs typeface="Segoe UI" pitchFamily="34" charset="0"/>
              </a:rPr>
              <a:t>Data Analyst</a:t>
            </a:r>
          </a:p>
        </p:txBody>
      </p:sp>
      <p:sp>
        <p:nvSpPr>
          <p:cNvPr id="12" name="Text Placeholder 11">
            <a:extLst>
              <a:ext uri="{FF2B5EF4-FFF2-40B4-BE49-F238E27FC236}">
                <a16:creationId xmlns:a16="http://schemas.microsoft.com/office/drawing/2014/main" id="{F674E8CE-E19D-4221-B710-251D3AC8FB9A}"/>
              </a:ext>
            </a:extLst>
          </p:cNvPr>
          <p:cNvSpPr>
            <a:spLocks noGrp="1"/>
          </p:cNvSpPr>
          <p:nvPr>
            <p:ph type="body" sz="quarter" idx="27"/>
          </p:nvPr>
        </p:nvSpPr>
        <p:spPr>
          <a:xfrm>
            <a:off x="8161204" y="2628194"/>
            <a:ext cx="3607487" cy="2553405"/>
          </a:xfrm>
        </p:spPr>
        <p:txBody>
          <a:bodyPr anchor="t"/>
          <a:lstStyle/>
          <a:p>
            <a:pPr defTabSz="932472" fontAlgn="base">
              <a:spcBef>
                <a:spcPts val="800"/>
              </a:spcBef>
            </a:pPr>
            <a:r>
              <a:rPr lang="en-US" sz="1800" dirty="0">
                <a:solidFill>
                  <a:schemeClr val="tx1"/>
                </a:solidFill>
                <a:ea typeface="Segoe UI" pitchFamily="34" charset="0"/>
                <a:cs typeface="Segoe UI" pitchFamily="34" charset="0"/>
              </a:rPr>
              <a:t>Provides insights into the data</a:t>
            </a:r>
          </a:p>
          <a:p>
            <a:pPr defTabSz="932472" fontAlgn="base">
              <a:spcBef>
                <a:spcPts val="800"/>
              </a:spcBef>
            </a:pPr>
            <a:r>
              <a:rPr lang="en-US" sz="1800" dirty="0">
                <a:solidFill>
                  <a:schemeClr val="tx1"/>
                </a:solidFill>
                <a:ea typeface="Segoe UI" pitchFamily="34" charset="0"/>
                <a:cs typeface="Segoe UI" pitchFamily="34" charset="0"/>
              </a:rPr>
              <a:t>Visual Reporting</a:t>
            </a:r>
          </a:p>
          <a:p>
            <a:pPr defTabSz="932472" fontAlgn="base">
              <a:spcBef>
                <a:spcPts val="800"/>
              </a:spcBef>
            </a:pPr>
            <a:r>
              <a:rPr lang="en-US" sz="1800" dirty="0">
                <a:solidFill>
                  <a:schemeClr val="tx1"/>
                </a:solidFill>
                <a:ea typeface="Segoe UI" pitchFamily="34" charset="0"/>
                <a:cs typeface="Segoe UI" pitchFamily="34" charset="0"/>
              </a:rPr>
              <a:t>Modeling Data for Analysis</a:t>
            </a:r>
          </a:p>
          <a:p>
            <a:pPr defTabSz="932472" fontAlgn="base">
              <a:spcBef>
                <a:spcPts val="800"/>
              </a:spcBef>
            </a:pPr>
            <a:r>
              <a:rPr lang="en-US" sz="1800" dirty="0">
                <a:solidFill>
                  <a:schemeClr val="tx1"/>
                </a:solidFill>
                <a:ea typeface="Segoe UI" pitchFamily="34" charset="0"/>
                <a:cs typeface="Segoe UI" pitchFamily="34" charset="0"/>
              </a:rPr>
              <a:t>Combines data for visualization</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and analysis</a:t>
            </a:r>
          </a:p>
        </p:txBody>
      </p:sp>
      <p:pic>
        <p:nvPicPr>
          <p:cNvPr id="5" name="Picture 4">
            <a:extLst>
              <a:ext uri="{FF2B5EF4-FFF2-40B4-BE49-F238E27FC236}">
                <a16:creationId xmlns:a16="http://schemas.microsoft.com/office/drawing/2014/main" id="{1EE22C3D-C58C-4268-8BEF-FAA42A8EC98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18643" y="4729161"/>
            <a:ext cx="1323975" cy="904875"/>
          </a:xfrm>
          <a:prstGeom prst="rect">
            <a:avLst/>
          </a:prstGeom>
        </p:spPr>
      </p:pic>
      <p:pic>
        <p:nvPicPr>
          <p:cNvPr id="6" name="Picture 5">
            <a:extLst>
              <a:ext uri="{FF2B5EF4-FFF2-40B4-BE49-F238E27FC236}">
                <a16:creationId xmlns:a16="http://schemas.microsoft.com/office/drawing/2014/main" id="{6F4BB034-39FC-4954-B7AE-24DA88B6E3E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2811" y="4781548"/>
            <a:ext cx="838200" cy="800100"/>
          </a:xfrm>
          <a:prstGeom prst="rect">
            <a:avLst/>
          </a:prstGeom>
        </p:spPr>
      </p:pic>
      <p:pic>
        <p:nvPicPr>
          <p:cNvPr id="10" name="Picture 9">
            <a:extLst>
              <a:ext uri="{FF2B5EF4-FFF2-40B4-BE49-F238E27FC236}">
                <a16:creationId xmlns:a16="http://schemas.microsoft.com/office/drawing/2014/main" id="{500F0503-5F38-4CDB-9DF0-81B46A27020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76767" y="4724398"/>
            <a:ext cx="1333500" cy="857250"/>
          </a:xfrm>
          <a:prstGeom prst="rect">
            <a:avLst/>
          </a:prstGeom>
        </p:spPr>
      </p:pic>
    </p:spTree>
    <p:extLst>
      <p:ext uri="{BB962C8B-B14F-4D97-AF65-F5344CB8AC3E}">
        <p14:creationId xmlns:p14="http://schemas.microsoft.com/office/powerpoint/2010/main" val="37308099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189-381B-447E-8965-030FD20C0500}"/>
              </a:ext>
            </a:extLst>
          </p:cNvPr>
          <p:cNvSpPr>
            <a:spLocks noGrp="1"/>
          </p:cNvSpPr>
          <p:nvPr>
            <p:ph type="title"/>
          </p:nvPr>
        </p:nvSpPr>
        <p:spPr/>
        <p:txBody>
          <a:bodyPr/>
          <a:lstStyle/>
          <a:p>
            <a:r>
              <a:rPr lang="en-US" dirty="0"/>
              <a:t>Common tools – Database administrator</a:t>
            </a:r>
          </a:p>
        </p:txBody>
      </p:sp>
      <p:sp>
        <p:nvSpPr>
          <p:cNvPr id="3" name="Text Placeholder 2">
            <a:extLst>
              <a:ext uri="{FF2B5EF4-FFF2-40B4-BE49-F238E27FC236}">
                <a16:creationId xmlns:a16="http://schemas.microsoft.com/office/drawing/2014/main" id="{3D2D8983-F857-4FAC-8530-C03B4DB889CE}"/>
              </a:ext>
            </a:extLst>
          </p:cNvPr>
          <p:cNvSpPr>
            <a:spLocks noGrp="1"/>
          </p:cNvSpPr>
          <p:nvPr>
            <p:ph type="body" sz="quarter" idx="24"/>
          </p:nvPr>
        </p:nvSpPr>
        <p:spPr/>
        <p:txBody>
          <a:bodyPr/>
          <a:lstStyle/>
          <a:p>
            <a:pPr>
              <a:spcAft>
                <a:spcPts val="600"/>
              </a:spcAft>
            </a:pPr>
            <a:r>
              <a:rPr lang="en-US" sz="2400" dirty="0">
                <a:solidFill>
                  <a:schemeClr val="bg1"/>
                </a:solidFill>
                <a:latin typeface="+mj-lt"/>
              </a:rPr>
              <a:t>Azure Data Studio</a:t>
            </a:r>
          </a:p>
        </p:txBody>
      </p:sp>
      <p:sp>
        <p:nvSpPr>
          <p:cNvPr id="4" name="Text Placeholder 3">
            <a:extLst>
              <a:ext uri="{FF2B5EF4-FFF2-40B4-BE49-F238E27FC236}">
                <a16:creationId xmlns:a16="http://schemas.microsoft.com/office/drawing/2014/main" id="{55654228-B239-4EF3-9127-5A4A021D9323}"/>
              </a:ext>
            </a:extLst>
          </p:cNvPr>
          <p:cNvSpPr>
            <a:spLocks noGrp="1"/>
          </p:cNvSpPr>
          <p:nvPr>
            <p:ph type="body" sz="quarter" idx="12"/>
          </p:nvPr>
        </p:nvSpPr>
        <p:spPr>
          <a:xfrm>
            <a:off x="418643" y="2628197"/>
            <a:ext cx="3618381" cy="2362904"/>
          </a:xfrm>
        </p:spPr>
        <p:txBody>
          <a:bodyPr anchor="t"/>
          <a:lstStyle/>
          <a:p>
            <a:pPr>
              <a:spcBef>
                <a:spcPts val="800"/>
              </a:spcBef>
            </a:pPr>
            <a:r>
              <a:rPr lang="en-US" sz="1800" dirty="0">
                <a:solidFill>
                  <a:schemeClr val="tx1"/>
                </a:solidFill>
              </a:rPr>
              <a:t>Graphical interface for managing on-premises and cloud-based data services</a:t>
            </a:r>
          </a:p>
          <a:p>
            <a:pPr>
              <a:spcBef>
                <a:spcPts val="800"/>
              </a:spcBef>
            </a:pPr>
            <a:r>
              <a:rPr lang="en-US" sz="1800" dirty="0">
                <a:solidFill>
                  <a:schemeClr val="tx1"/>
                </a:solidFill>
              </a:rPr>
              <a:t>Runs on Windows, macOS, Linux</a:t>
            </a:r>
          </a:p>
        </p:txBody>
      </p:sp>
      <p:sp>
        <p:nvSpPr>
          <p:cNvPr id="7" name="Text Placeholder 6">
            <a:extLst>
              <a:ext uri="{FF2B5EF4-FFF2-40B4-BE49-F238E27FC236}">
                <a16:creationId xmlns:a16="http://schemas.microsoft.com/office/drawing/2014/main" id="{58CF58C9-7C7B-4B01-AF70-6B2DD5243D80}"/>
              </a:ext>
            </a:extLst>
          </p:cNvPr>
          <p:cNvSpPr>
            <a:spLocks noGrp="1"/>
          </p:cNvSpPr>
          <p:nvPr>
            <p:ph type="body" sz="quarter" idx="25"/>
          </p:nvPr>
        </p:nvSpPr>
        <p:spPr/>
        <p:txBody>
          <a:bodyPr/>
          <a:lstStyle/>
          <a:p>
            <a:pPr>
              <a:spcAft>
                <a:spcPts val="600"/>
              </a:spcAft>
            </a:pPr>
            <a:r>
              <a:rPr lang="en-US" sz="2400" dirty="0">
                <a:solidFill>
                  <a:schemeClr val="bg1"/>
                </a:solidFill>
                <a:latin typeface="+mj-lt"/>
              </a:rPr>
              <a:t>SQL Server</a:t>
            </a:r>
            <a:br>
              <a:rPr lang="en-US" sz="2400" dirty="0">
                <a:solidFill>
                  <a:schemeClr val="bg1"/>
                </a:solidFill>
                <a:latin typeface="+mj-lt"/>
              </a:rPr>
            </a:br>
            <a:r>
              <a:rPr lang="en-US" sz="2400" dirty="0">
                <a:solidFill>
                  <a:schemeClr val="bg1"/>
                </a:solidFill>
                <a:latin typeface="+mj-lt"/>
              </a:rPr>
              <a:t>Management Studio</a:t>
            </a:r>
          </a:p>
        </p:txBody>
      </p:sp>
      <p:sp>
        <p:nvSpPr>
          <p:cNvPr id="8" name="Text Placeholder 7">
            <a:extLst>
              <a:ext uri="{FF2B5EF4-FFF2-40B4-BE49-F238E27FC236}">
                <a16:creationId xmlns:a16="http://schemas.microsoft.com/office/drawing/2014/main" id="{C88DEE6C-903D-4BF2-AE7A-05789BA32027}"/>
              </a:ext>
            </a:extLst>
          </p:cNvPr>
          <p:cNvSpPr>
            <a:spLocks noGrp="1"/>
          </p:cNvSpPr>
          <p:nvPr>
            <p:ph type="body" sz="quarter" idx="18"/>
          </p:nvPr>
        </p:nvSpPr>
        <p:spPr>
          <a:xfrm>
            <a:off x="4303152" y="2628197"/>
            <a:ext cx="3607487" cy="2362904"/>
          </a:xfrm>
        </p:spPr>
        <p:txBody>
          <a:bodyPr anchor="t"/>
          <a:lstStyle/>
          <a:p>
            <a:pPr defTabSz="932472" fontAlgn="base">
              <a:spcBef>
                <a:spcPts val="800"/>
              </a:spcBef>
            </a:pPr>
            <a:r>
              <a:rPr lang="en-US" sz="1800" dirty="0">
                <a:solidFill>
                  <a:schemeClr val="tx1"/>
                </a:solidFill>
                <a:ea typeface="Segoe UI" pitchFamily="34" charset="0"/>
                <a:cs typeface="Segoe UI" pitchFamily="34" charset="0"/>
              </a:rPr>
              <a:t>Graphical interface for managing on-premises and cloud-based data services</a:t>
            </a:r>
          </a:p>
          <a:p>
            <a:pPr defTabSz="932472" fontAlgn="base">
              <a:spcBef>
                <a:spcPts val="800"/>
              </a:spcBef>
            </a:pPr>
            <a:r>
              <a:rPr lang="en-US" sz="1800" dirty="0">
                <a:solidFill>
                  <a:schemeClr val="tx1"/>
                </a:solidFill>
                <a:ea typeface="Segoe UI" pitchFamily="34" charset="0"/>
                <a:cs typeface="Segoe UI" pitchFamily="34" charset="0"/>
              </a:rPr>
              <a:t>Runs on Windows</a:t>
            </a:r>
          </a:p>
          <a:p>
            <a:pPr defTabSz="932472" fontAlgn="base">
              <a:spcBef>
                <a:spcPts val="800"/>
              </a:spcBef>
            </a:pPr>
            <a:r>
              <a:rPr lang="en-US" sz="1800" dirty="0">
                <a:solidFill>
                  <a:schemeClr val="tx1"/>
                </a:solidFill>
                <a:ea typeface="Segoe UI" pitchFamily="34" charset="0"/>
                <a:cs typeface="Segoe UI" pitchFamily="34" charset="0"/>
              </a:rPr>
              <a:t>Comprehensive Database Administration tool </a:t>
            </a:r>
          </a:p>
        </p:txBody>
      </p:sp>
      <p:sp>
        <p:nvSpPr>
          <p:cNvPr id="11" name="Text Placeholder 10">
            <a:extLst>
              <a:ext uri="{FF2B5EF4-FFF2-40B4-BE49-F238E27FC236}">
                <a16:creationId xmlns:a16="http://schemas.microsoft.com/office/drawing/2014/main" id="{754358A3-93DA-4746-87B9-ACBE345EC3E2}"/>
              </a:ext>
            </a:extLst>
          </p:cNvPr>
          <p:cNvSpPr>
            <a:spLocks noGrp="1"/>
          </p:cNvSpPr>
          <p:nvPr>
            <p:ph type="body" sz="quarter" idx="26"/>
          </p:nvPr>
        </p:nvSpPr>
        <p:spPr/>
        <p:txBody>
          <a:bodyPr/>
          <a:lstStyle/>
          <a:p>
            <a:pPr defTabSz="932472" fontAlgn="base">
              <a:spcBef>
                <a:spcPct val="0"/>
              </a:spcBef>
              <a:spcAft>
                <a:spcPct val="0"/>
              </a:spcAft>
            </a:pPr>
            <a:r>
              <a:rPr lang="en-US" sz="2400" dirty="0">
                <a:solidFill>
                  <a:schemeClr val="bg1"/>
                </a:solidFill>
                <a:latin typeface="+mj-lt"/>
                <a:ea typeface="Segoe UI" pitchFamily="34" charset="0"/>
                <a:cs typeface="Segoe UI" pitchFamily="34" charset="0"/>
              </a:rPr>
              <a:t>Azure Portal/CLI</a:t>
            </a:r>
          </a:p>
        </p:txBody>
      </p:sp>
      <p:sp>
        <p:nvSpPr>
          <p:cNvPr id="12" name="Text Placeholder 11">
            <a:extLst>
              <a:ext uri="{FF2B5EF4-FFF2-40B4-BE49-F238E27FC236}">
                <a16:creationId xmlns:a16="http://schemas.microsoft.com/office/drawing/2014/main" id="{F674E8CE-E19D-4221-B710-251D3AC8FB9A}"/>
              </a:ext>
            </a:extLst>
          </p:cNvPr>
          <p:cNvSpPr>
            <a:spLocks noGrp="1"/>
          </p:cNvSpPr>
          <p:nvPr>
            <p:ph type="body" sz="quarter" idx="27"/>
          </p:nvPr>
        </p:nvSpPr>
        <p:spPr>
          <a:xfrm>
            <a:off x="8161204" y="2628195"/>
            <a:ext cx="3607487" cy="2362904"/>
          </a:xfrm>
        </p:spPr>
        <p:txBody>
          <a:bodyPr anchor="t"/>
          <a:lstStyle/>
          <a:p>
            <a:pPr defTabSz="932472" fontAlgn="base">
              <a:spcBef>
                <a:spcPts val="800"/>
              </a:spcBef>
            </a:pPr>
            <a:r>
              <a:rPr lang="en-US" sz="1800" dirty="0">
                <a:solidFill>
                  <a:schemeClr val="tx1"/>
                </a:solidFill>
                <a:ea typeface="Segoe UI" pitchFamily="34" charset="0"/>
                <a:cs typeface="Segoe UI" pitchFamily="34" charset="0"/>
              </a:rPr>
              <a:t>Tools for management and provisioning of Azure</a:t>
            </a:r>
            <a:br>
              <a:rPr lang="en-US" sz="1800" dirty="0">
                <a:solidFill>
                  <a:schemeClr val="tx1"/>
                </a:solidFill>
                <a:ea typeface="Segoe UI" pitchFamily="34" charset="0"/>
                <a:cs typeface="Segoe UI" pitchFamily="34" charset="0"/>
              </a:rPr>
            </a:br>
            <a:r>
              <a:rPr lang="en-US" sz="1800" dirty="0">
                <a:solidFill>
                  <a:schemeClr val="tx1"/>
                </a:solidFill>
                <a:ea typeface="Segoe UI" pitchFamily="34" charset="0"/>
                <a:cs typeface="Segoe UI" pitchFamily="34" charset="0"/>
              </a:rPr>
              <a:t>Data Services</a:t>
            </a:r>
          </a:p>
          <a:p>
            <a:pPr defTabSz="932472" fontAlgn="base">
              <a:spcBef>
                <a:spcPts val="800"/>
              </a:spcBef>
            </a:pPr>
            <a:r>
              <a:rPr lang="en-US" sz="1800" dirty="0">
                <a:solidFill>
                  <a:schemeClr val="tx1"/>
                </a:solidFill>
                <a:ea typeface="Segoe UI" pitchFamily="34" charset="0"/>
                <a:cs typeface="Segoe UI" pitchFamily="34" charset="0"/>
              </a:rPr>
              <a:t>Manual and automation of scripts using Azure Resource Manager or Command Line Interface scripting</a:t>
            </a:r>
          </a:p>
        </p:txBody>
      </p:sp>
    </p:spTree>
    <p:extLst>
      <p:ext uri="{BB962C8B-B14F-4D97-AF65-F5344CB8AC3E}">
        <p14:creationId xmlns:p14="http://schemas.microsoft.com/office/powerpoint/2010/main" val="38267179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3088902"/>
            <a:ext cx="2324557" cy="680196"/>
          </a:xfrm>
        </p:spPr>
        <p:txBody>
          <a:bodyPr/>
          <a:lstStyle/>
          <a:p>
            <a:r>
              <a:rPr lang="en-US" dirty="0"/>
              <a:t>About</a:t>
            </a:r>
            <a:br>
              <a:rPr lang="en-US" dirty="0"/>
            </a:br>
            <a:r>
              <a:rPr lang="en-US" dirty="0"/>
              <a:t>this course</a:t>
            </a:r>
          </a:p>
        </p:txBody>
      </p:sp>
      <p:pic>
        <p:nvPicPr>
          <p:cNvPr id="82" name="Picture 81" descr="Icon of a document with a checkmark">
            <a:extLst>
              <a:ext uri="{FF2B5EF4-FFF2-40B4-BE49-F238E27FC236}">
                <a16:creationId xmlns:a16="http://schemas.microsoft.com/office/drawing/2014/main" id="{61E2A2B6-5B85-430A-B5FF-F9C7619D4FAF}"/>
              </a:ext>
            </a:extLst>
          </p:cNvPr>
          <p:cNvPicPr>
            <a:picLocks noChangeAspect="1"/>
          </p:cNvPicPr>
          <p:nvPr/>
        </p:nvPicPr>
        <p:blipFill>
          <a:blip r:embed="rId3"/>
          <a:stretch>
            <a:fillRect/>
          </a:stretch>
        </p:blipFill>
        <p:spPr>
          <a:xfrm>
            <a:off x="3118059" y="1457325"/>
            <a:ext cx="702132" cy="702132"/>
          </a:xfrm>
          <a:prstGeom prst="rect">
            <a:avLst/>
          </a:prstGeom>
        </p:spPr>
      </p:pic>
      <p:sp>
        <p:nvSpPr>
          <p:cNvPr id="81" name="Text Placeholder 67">
            <a:extLst>
              <a:ext uri="{FF2B5EF4-FFF2-40B4-BE49-F238E27FC236}">
                <a16:creationId xmlns:a16="http://schemas.microsoft.com/office/drawing/2014/main" id="{2FF08900-FF99-47D3-A646-031DF35E24B7}"/>
              </a:ext>
            </a:extLst>
          </p:cNvPr>
          <p:cNvSpPr>
            <a:spLocks noGrp="1"/>
          </p:cNvSpPr>
          <p:nvPr>
            <p:ph type="body" sz="quarter" idx="21"/>
          </p:nvPr>
        </p:nvSpPr>
        <p:spPr>
          <a:xfrm>
            <a:off x="3952568" y="1457325"/>
            <a:ext cx="7820333" cy="1446550"/>
          </a:xfrm>
        </p:spPr>
        <p:txBody>
          <a:bodyPr wrap="square" lIns="0" tIns="0" rIns="0" bIns="0" anchor="t">
            <a:spAutoFit/>
          </a:bodyPr>
          <a:lstStyle/>
          <a:p>
            <a:r>
              <a:rPr lang="en-US" sz="2400" spc="-49" dirty="0">
                <a:latin typeface="+mj-lt"/>
              </a:rPr>
              <a:t>Course format:</a:t>
            </a:r>
          </a:p>
          <a:p>
            <a:pPr lvl="1"/>
            <a:r>
              <a:rPr lang="en-US" dirty="0"/>
              <a:t>One-day instructor-led with hands-on exercises</a:t>
            </a:r>
          </a:p>
          <a:p>
            <a:pPr lvl="1"/>
            <a:r>
              <a:rPr lang="en-US" dirty="0"/>
              <a:t>Supplemented by online training at </a:t>
            </a:r>
            <a:r>
              <a:rPr lang="en-US" dirty="0">
                <a:solidFill>
                  <a:schemeClr val="tx2"/>
                </a:solidFill>
              </a:rPr>
              <a:t>https://aka.ms/AzureLearn_DataFundamentals</a:t>
            </a:r>
          </a:p>
        </p:txBody>
      </p:sp>
      <p:pic>
        <p:nvPicPr>
          <p:cNvPr id="83" name="Picture 82" descr="Icon of a gear and a arrow going across it">
            <a:extLst>
              <a:ext uri="{FF2B5EF4-FFF2-40B4-BE49-F238E27FC236}">
                <a16:creationId xmlns:a16="http://schemas.microsoft.com/office/drawing/2014/main" id="{1C22B125-3312-4230-91F7-CC2F230FEBF4}"/>
              </a:ext>
            </a:extLst>
          </p:cNvPr>
          <p:cNvPicPr>
            <a:picLocks noChangeAspect="1"/>
          </p:cNvPicPr>
          <p:nvPr/>
        </p:nvPicPr>
        <p:blipFill>
          <a:blip r:embed="rId4"/>
          <a:stretch>
            <a:fillRect/>
          </a:stretch>
        </p:blipFill>
        <p:spPr>
          <a:xfrm>
            <a:off x="3118059" y="3352894"/>
            <a:ext cx="702132" cy="702132"/>
          </a:xfrm>
          <a:prstGeom prst="rect">
            <a:avLst/>
          </a:prstGeom>
        </p:spPr>
      </p:pic>
      <p:sp>
        <p:nvSpPr>
          <p:cNvPr id="84" name="Text Placeholder 5">
            <a:extLst>
              <a:ext uri="{FF2B5EF4-FFF2-40B4-BE49-F238E27FC236}">
                <a16:creationId xmlns:a16="http://schemas.microsoft.com/office/drawing/2014/main" id="{51766477-F96C-45B0-86FA-86743E97F36F}"/>
              </a:ext>
            </a:extLst>
          </p:cNvPr>
          <p:cNvSpPr txBox="1">
            <a:spLocks/>
          </p:cNvSpPr>
          <p:nvPr/>
        </p:nvSpPr>
        <p:spPr>
          <a:xfrm>
            <a:off x="3952569" y="3352894"/>
            <a:ext cx="7820333" cy="1908215"/>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lang="en-US" sz="1600"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spc="-49" dirty="0">
                <a:latin typeface="+mj-lt"/>
              </a:rPr>
              <a:t>Course objectives:</a:t>
            </a:r>
          </a:p>
          <a:p>
            <a:pPr lvl="1"/>
            <a:r>
              <a:rPr lang="en-US" dirty="0"/>
              <a:t>Describe core data concepts in Azure</a:t>
            </a:r>
          </a:p>
          <a:p>
            <a:pPr lvl="1"/>
            <a:r>
              <a:rPr lang="en-US" dirty="0"/>
              <a:t>Explain concepts of relational data in Azure</a:t>
            </a:r>
          </a:p>
          <a:p>
            <a:pPr lvl="1"/>
            <a:r>
              <a:rPr lang="en-US" dirty="0"/>
              <a:t>Explain concepts of non-relational data in Azure</a:t>
            </a:r>
          </a:p>
          <a:p>
            <a:pPr lvl="1"/>
            <a:r>
              <a:rPr lang="en-US" dirty="0"/>
              <a:t>Identify components of a modern data warehouse in Azure</a:t>
            </a:r>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189-381B-447E-8965-030FD20C0500}"/>
              </a:ext>
            </a:extLst>
          </p:cNvPr>
          <p:cNvSpPr>
            <a:spLocks noGrp="1"/>
          </p:cNvSpPr>
          <p:nvPr>
            <p:ph type="title"/>
          </p:nvPr>
        </p:nvSpPr>
        <p:spPr/>
        <p:txBody>
          <a:bodyPr/>
          <a:lstStyle/>
          <a:p>
            <a:r>
              <a:rPr lang="en-US" dirty="0"/>
              <a:t>Common tools – Data engineering</a:t>
            </a:r>
          </a:p>
        </p:txBody>
      </p:sp>
      <p:sp>
        <p:nvSpPr>
          <p:cNvPr id="3" name="Text Placeholder 2">
            <a:extLst>
              <a:ext uri="{FF2B5EF4-FFF2-40B4-BE49-F238E27FC236}">
                <a16:creationId xmlns:a16="http://schemas.microsoft.com/office/drawing/2014/main" id="{3D2D8983-F857-4FAC-8530-C03B4DB889CE}"/>
              </a:ext>
            </a:extLst>
          </p:cNvPr>
          <p:cNvSpPr>
            <a:spLocks noGrp="1"/>
          </p:cNvSpPr>
          <p:nvPr>
            <p:ph type="body" sz="quarter" idx="24"/>
          </p:nvPr>
        </p:nvSpPr>
        <p:spPr/>
        <p:txBody>
          <a:bodyPr/>
          <a:lstStyle/>
          <a:p>
            <a:pPr>
              <a:spcAft>
                <a:spcPts val="600"/>
              </a:spcAft>
            </a:pPr>
            <a:r>
              <a:rPr lang="en-US" sz="2400" dirty="0">
                <a:solidFill>
                  <a:schemeClr val="bg1"/>
                </a:solidFill>
                <a:latin typeface="+mj-lt"/>
              </a:rPr>
              <a:t>Azure Synapse Studio</a:t>
            </a:r>
          </a:p>
        </p:txBody>
      </p:sp>
      <p:sp>
        <p:nvSpPr>
          <p:cNvPr id="4" name="Text Placeholder 3">
            <a:extLst>
              <a:ext uri="{FF2B5EF4-FFF2-40B4-BE49-F238E27FC236}">
                <a16:creationId xmlns:a16="http://schemas.microsoft.com/office/drawing/2014/main" id="{55654228-B239-4EF3-9127-5A4A021D9323}"/>
              </a:ext>
            </a:extLst>
          </p:cNvPr>
          <p:cNvSpPr>
            <a:spLocks noGrp="1"/>
          </p:cNvSpPr>
          <p:nvPr>
            <p:ph type="body" sz="quarter" idx="12"/>
          </p:nvPr>
        </p:nvSpPr>
        <p:spPr>
          <a:xfrm>
            <a:off x="418643" y="2628197"/>
            <a:ext cx="3618381" cy="2362904"/>
          </a:xfrm>
        </p:spPr>
        <p:txBody>
          <a:bodyPr anchor="t"/>
          <a:lstStyle/>
          <a:p>
            <a:pPr>
              <a:spcBef>
                <a:spcPts val="800"/>
              </a:spcBef>
            </a:pPr>
            <a:r>
              <a:rPr lang="en-US" sz="1800" dirty="0">
                <a:solidFill>
                  <a:schemeClr val="tx1"/>
                </a:solidFill>
              </a:rPr>
              <a:t>Azure Portal integrated to manage Azure Synapse</a:t>
            </a:r>
          </a:p>
          <a:p>
            <a:pPr>
              <a:spcBef>
                <a:spcPts val="800"/>
              </a:spcBef>
            </a:pPr>
            <a:r>
              <a:rPr lang="en-US" sz="1800" dirty="0">
                <a:solidFill>
                  <a:schemeClr val="tx1"/>
                </a:solidFill>
              </a:rPr>
              <a:t>Data Ingestion (Azure Data Factory)</a:t>
            </a:r>
          </a:p>
          <a:p>
            <a:pPr>
              <a:spcBef>
                <a:spcPts val="800"/>
              </a:spcBef>
            </a:pPr>
            <a:r>
              <a:rPr lang="en-US" sz="1800" dirty="0">
                <a:solidFill>
                  <a:schemeClr val="tx1"/>
                </a:solidFill>
              </a:rPr>
              <a:t>Management of Azure Synapse assets (SQL Pools/Spark Pool)</a:t>
            </a:r>
          </a:p>
        </p:txBody>
      </p:sp>
      <p:sp>
        <p:nvSpPr>
          <p:cNvPr id="7" name="Text Placeholder 6">
            <a:extLst>
              <a:ext uri="{FF2B5EF4-FFF2-40B4-BE49-F238E27FC236}">
                <a16:creationId xmlns:a16="http://schemas.microsoft.com/office/drawing/2014/main" id="{58CF58C9-7C7B-4B01-AF70-6B2DD5243D80}"/>
              </a:ext>
            </a:extLst>
          </p:cNvPr>
          <p:cNvSpPr>
            <a:spLocks noGrp="1"/>
          </p:cNvSpPr>
          <p:nvPr>
            <p:ph type="body" sz="quarter" idx="25"/>
          </p:nvPr>
        </p:nvSpPr>
        <p:spPr/>
        <p:txBody>
          <a:bodyPr/>
          <a:lstStyle/>
          <a:p>
            <a:pPr>
              <a:spcAft>
                <a:spcPts val="600"/>
              </a:spcAft>
            </a:pPr>
            <a:r>
              <a:rPr lang="en-US" sz="2400" dirty="0">
                <a:solidFill>
                  <a:schemeClr val="bg1"/>
                </a:solidFill>
                <a:latin typeface="+mj-lt"/>
              </a:rPr>
              <a:t>SQL Server</a:t>
            </a:r>
            <a:br>
              <a:rPr lang="en-US" sz="2400" dirty="0">
                <a:solidFill>
                  <a:schemeClr val="bg1"/>
                </a:solidFill>
                <a:latin typeface="+mj-lt"/>
              </a:rPr>
            </a:br>
            <a:r>
              <a:rPr lang="en-US" sz="2400" dirty="0">
                <a:solidFill>
                  <a:schemeClr val="bg1"/>
                </a:solidFill>
                <a:latin typeface="+mj-lt"/>
              </a:rPr>
              <a:t>Management Studio</a:t>
            </a:r>
          </a:p>
        </p:txBody>
      </p:sp>
      <p:sp>
        <p:nvSpPr>
          <p:cNvPr id="8" name="Text Placeholder 7">
            <a:extLst>
              <a:ext uri="{FF2B5EF4-FFF2-40B4-BE49-F238E27FC236}">
                <a16:creationId xmlns:a16="http://schemas.microsoft.com/office/drawing/2014/main" id="{C88DEE6C-903D-4BF2-AE7A-05789BA32027}"/>
              </a:ext>
            </a:extLst>
          </p:cNvPr>
          <p:cNvSpPr>
            <a:spLocks noGrp="1"/>
          </p:cNvSpPr>
          <p:nvPr>
            <p:ph type="body" sz="quarter" idx="18"/>
          </p:nvPr>
        </p:nvSpPr>
        <p:spPr>
          <a:xfrm>
            <a:off x="4303152" y="2628197"/>
            <a:ext cx="3607487" cy="2362904"/>
          </a:xfrm>
        </p:spPr>
        <p:txBody>
          <a:bodyPr anchor="t"/>
          <a:lstStyle/>
          <a:p>
            <a:pPr defTabSz="932472" fontAlgn="base">
              <a:spcBef>
                <a:spcPts val="800"/>
              </a:spcBef>
            </a:pPr>
            <a:r>
              <a:rPr lang="en-US" sz="1800" dirty="0">
                <a:solidFill>
                  <a:schemeClr val="tx1"/>
                </a:solidFill>
                <a:ea typeface="Segoe UI" pitchFamily="34" charset="0"/>
                <a:cs typeface="Segoe UI" pitchFamily="34" charset="0"/>
              </a:rPr>
              <a:t>Graphical interface for managing on-premises and cloud-based data services</a:t>
            </a:r>
          </a:p>
          <a:p>
            <a:pPr defTabSz="932472" fontAlgn="base">
              <a:spcBef>
                <a:spcPts val="800"/>
              </a:spcBef>
            </a:pPr>
            <a:r>
              <a:rPr lang="en-US" sz="1800" dirty="0">
                <a:solidFill>
                  <a:schemeClr val="tx1"/>
                </a:solidFill>
                <a:ea typeface="Segoe UI" pitchFamily="34" charset="0"/>
                <a:cs typeface="Segoe UI" pitchFamily="34" charset="0"/>
              </a:rPr>
              <a:t>Runs on Windows</a:t>
            </a:r>
          </a:p>
          <a:p>
            <a:pPr defTabSz="932472" fontAlgn="base">
              <a:spcBef>
                <a:spcPts val="800"/>
              </a:spcBef>
            </a:pPr>
            <a:r>
              <a:rPr lang="en-US" sz="1800" dirty="0">
                <a:solidFill>
                  <a:schemeClr val="tx1"/>
                </a:solidFill>
                <a:ea typeface="Segoe UI" pitchFamily="34" charset="0"/>
                <a:cs typeface="Segoe UI" pitchFamily="34" charset="0"/>
              </a:rPr>
              <a:t>Comprehensive Database Administration tool </a:t>
            </a:r>
          </a:p>
        </p:txBody>
      </p:sp>
      <p:sp>
        <p:nvSpPr>
          <p:cNvPr id="11" name="Text Placeholder 10">
            <a:extLst>
              <a:ext uri="{FF2B5EF4-FFF2-40B4-BE49-F238E27FC236}">
                <a16:creationId xmlns:a16="http://schemas.microsoft.com/office/drawing/2014/main" id="{754358A3-93DA-4746-87B9-ACBE345EC3E2}"/>
              </a:ext>
            </a:extLst>
          </p:cNvPr>
          <p:cNvSpPr>
            <a:spLocks noGrp="1"/>
          </p:cNvSpPr>
          <p:nvPr>
            <p:ph type="body" sz="quarter" idx="26"/>
          </p:nvPr>
        </p:nvSpPr>
        <p:spPr/>
        <p:txBody>
          <a:bodyPr/>
          <a:lstStyle/>
          <a:p>
            <a:pPr defTabSz="932472" fontAlgn="base">
              <a:spcBef>
                <a:spcPct val="0"/>
              </a:spcBef>
              <a:spcAft>
                <a:spcPct val="0"/>
              </a:spcAft>
            </a:pPr>
            <a:r>
              <a:rPr lang="en-US" sz="2400" dirty="0">
                <a:solidFill>
                  <a:schemeClr val="bg1"/>
                </a:solidFill>
                <a:latin typeface="+mj-lt"/>
                <a:ea typeface="Segoe UI" pitchFamily="34" charset="0"/>
                <a:cs typeface="Segoe UI" pitchFamily="34" charset="0"/>
              </a:rPr>
              <a:t>Azure Portal/CLI</a:t>
            </a:r>
          </a:p>
        </p:txBody>
      </p:sp>
      <p:sp>
        <p:nvSpPr>
          <p:cNvPr id="12" name="Text Placeholder 11">
            <a:extLst>
              <a:ext uri="{FF2B5EF4-FFF2-40B4-BE49-F238E27FC236}">
                <a16:creationId xmlns:a16="http://schemas.microsoft.com/office/drawing/2014/main" id="{F674E8CE-E19D-4221-B710-251D3AC8FB9A}"/>
              </a:ext>
            </a:extLst>
          </p:cNvPr>
          <p:cNvSpPr>
            <a:spLocks noGrp="1"/>
          </p:cNvSpPr>
          <p:nvPr>
            <p:ph type="body" sz="quarter" idx="27"/>
          </p:nvPr>
        </p:nvSpPr>
        <p:spPr>
          <a:xfrm>
            <a:off x="8161204" y="2628195"/>
            <a:ext cx="3607487" cy="2362904"/>
          </a:xfrm>
        </p:spPr>
        <p:txBody>
          <a:bodyPr anchor="t"/>
          <a:lstStyle/>
          <a:p>
            <a:pPr defTabSz="932472" fontAlgn="base">
              <a:spcBef>
                <a:spcPts val="800"/>
              </a:spcBef>
            </a:pPr>
            <a:r>
              <a:rPr lang="en-US" sz="1800" dirty="0">
                <a:solidFill>
                  <a:schemeClr val="tx1"/>
                </a:solidFill>
                <a:ea typeface="Segoe UI" pitchFamily="34" charset="0"/>
                <a:cs typeface="Segoe UI" pitchFamily="34" charset="0"/>
              </a:rPr>
              <a:t>Tools for management and provisioning of Azure resources</a:t>
            </a:r>
          </a:p>
          <a:p>
            <a:pPr defTabSz="932472" fontAlgn="base">
              <a:spcBef>
                <a:spcPts val="800"/>
              </a:spcBef>
            </a:pPr>
            <a:r>
              <a:rPr lang="en-US" sz="1800" dirty="0">
                <a:solidFill>
                  <a:schemeClr val="tx1"/>
                </a:solidFill>
                <a:ea typeface="Segoe UI" pitchFamily="34" charset="0"/>
                <a:cs typeface="Segoe UI" pitchFamily="34" charset="0"/>
              </a:rPr>
              <a:t>Manual and automation of scripts using Azure Resource Manager or Command Line Interface scripting</a:t>
            </a:r>
          </a:p>
        </p:txBody>
      </p:sp>
    </p:spTree>
    <p:extLst>
      <p:ext uri="{BB962C8B-B14F-4D97-AF65-F5344CB8AC3E}">
        <p14:creationId xmlns:p14="http://schemas.microsoft.com/office/powerpoint/2010/main" val="9778208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189-381B-447E-8965-030FD20C0500}"/>
              </a:ext>
            </a:extLst>
          </p:cNvPr>
          <p:cNvSpPr>
            <a:spLocks noGrp="1"/>
          </p:cNvSpPr>
          <p:nvPr>
            <p:ph type="title"/>
          </p:nvPr>
        </p:nvSpPr>
        <p:spPr/>
        <p:txBody>
          <a:bodyPr/>
          <a:lstStyle/>
          <a:p>
            <a:r>
              <a:rPr lang="en-US" dirty="0"/>
              <a:t>Common tools – Data analyst</a:t>
            </a:r>
          </a:p>
        </p:txBody>
      </p:sp>
      <p:sp>
        <p:nvSpPr>
          <p:cNvPr id="3" name="Text Placeholder 2">
            <a:extLst>
              <a:ext uri="{FF2B5EF4-FFF2-40B4-BE49-F238E27FC236}">
                <a16:creationId xmlns:a16="http://schemas.microsoft.com/office/drawing/2014/main" id="{3D2D8983-F857-4FAC-8530-C03B4DB889CE}"/>
              </a:ext>
            </a:extLst>
          </p:cNvPr>
          <p:cNvSpPr>
            <a:spLocks noGrp="1"/>
          </p:cNvSpPr>
          <p:nvPr>
            <p:ph type="body" sz="quarter" idx="24"/>
          </p:nvPr>
        </p:nvSpPr>
        <p:spPr/>
        <p:txBody>
          <a:bodyPr/>
          <a:lstStyle/>
          <a:p>
            <a:pPr>
              <a:spcAft>
                <a:spcPts val="600"/>
              </a:spcAft>
            </a:pPr>
            <a:r>
              <a:rPr lang="en-US" sz="2400" dirty="0">
                <a:solidFill>
                  <a:schemeClr val="bg1"/>
                </a:solidFill>
                <a:latin typeface="+mj-lt"/>
              </a:rPr>
              <a:t>Power BI Desktop</a:t>
            </a:r>
          </a:p>
        </p:txBody>
      </p:sp>
      <p:sp>
        <p:nvSpPr>
          <p:cNvPr id="4" name="Text Placeholder 3">
            <a:extLst>
              <a:ext uri="{FF2B5EF4-FFF2-40B4-BE49-F238E27FC236}">
                <a16:creationId xmlns:a16="http://schemas.microsoft.com/office/drawing/2014/main" id="{55654228-B239-4EF3-9127-5A4A021D9323}"/>
              </a:ext>
            </a:extLst>
          </p:cNvPr>
          <p:cNvSpPr>
            <a:spLocks noGrp="1"/>
          </p:cNvSpPr>
          <p:nvPr>
            <p:ph type="body" sz="quarter" idx="12"/>
          </p:nvPr>
        </p:nvSpPr>
        <p:spPr>
          <a:xfrm>
            <a:off x="418643" y="2628197"/>
            <a:ext cx="3618381" cy="2362904"/>
          </a:xfrm>
        </p:spPr>
        <p:txBody>
          <a:bodyPr anchor="t"/>
          <a:lstStyle/>
          <a:p>
            <a:pPr>
              <a:spcBef>
                <a:spcPts val="800"/>
              </a:spcBef>
            </a:pPr>
            <a:r>
              <a:rPr lang="en-US" sz="1800" dirty="0">
                <a:solidFill>
                  <a:schemeClr val="tx1"/>
                </a:solidFill>
              </a:rPr>
              <a:t>Data Visualization tool</a:t>
            </a:r>
          </a:p>
          <a:p>
            <a:pPr>
              <a:spcBef>
                <a:spcPts val="800"/>
              </a:spcBef>
            </a:pPr>
            <a:r>
              <a:rPr lang="en-US" sz="1800" dirty="0">
                <a:solidFill>
                  <a:schemeClr val="tx1"/>
                </a:solidFill>
              </a:rPr>
              <a:t>Model and Visualize Data</a:t>
            </a:r>
          </a:p>
          <a:p>
            <a:pPr>
              <a:spcBef>
                <a:spcPts val="800"/>
              </a:spcBef>
            </a:pPr>
            <a:r>
              <a:rPr lang="en-US" sz="1800" dirty="0">
                <a:solidFill>
                  <a:schemeClr val="tx1"/>
                </a:solidFill>
              </a:rPr>
              <a:t>Management of Azure Synapse assets (SQL Pools/Spark Pool)</a:t>
            </a:r>
          </a:p>
        </p:txBody>
      </p:sp>
      <p:sp>
        <p:nvSpPr>
          <p:cNvPr id="7" name="Text Placeholder 6">
            <a:extLst>
              <a:ext uri="{FF2B5EF4-FFF2-40B4-BE49-F238E27FC236}">
                <a16:creationId xmlns:a16="http://schemas.microsoft.com/office/drawing/2014/main" id="{58CF58C9-7C7B-4B01-AF70-6B2DD5243D80}"/>
              </a:ext>
            </a:extLst>
          </p:cNvPr>
          <p:cNvSpPr>
            <a:spLocks noGrp="1"/>
          </p:cNvSpPr>
          <p:nvPr>
            <p:ph type="body" sz="quarter" idx="25"/>
          </p:nvPr>
        </p:nvSpPr>
        <p:spPr/>
        <p:txBody>
          <a:bodyPr/>
          <a:lstStyle/>
          <a:p>
            <a:pPr>
              <a:spcAft>
                <a:spcPts val="600"/>
              </a:spcAft>
            </a:pPr>
            <a:r>
              <a:rPr lang="en-US" sz="2400" dirty="0">
                <a:solidFill>
                  <a:schemeClr val="bg1"/>
                </a:solidFill>
                <a:latin typeface="+mj-lt"/>
              </a:rPr>
              <a:t>Power BI Portal/</a:t>
            </a:r>
            <a:br>
              <a:rPr lang="en-US" sz="2400" dirty="0">
                <a:solidFill>
                  <a:schemeClr val="bg1"/>
                </a:solidFill>
                <a:latin typeface="+mj-lt"/>
              </a:rPr>
            </a:br>
            <a:r>
              <a:rPr lang="en-US" sz="2400" dirty="0">
                <a:solidFill>
                  <a:schemeClr val="bg1"/>
                </a:solidFill>
                <a:latin typeface="+mj-lt"/>
              </a:rPr>
              <a:t>Power BI Service</a:t>
            </a:r>
          </a:p>
        </p:txBody>
      </p:sp>
      <p:sp>
        <p:nvSpPr>
          <p:cNvPr id="8" name="Text Placeholder 7">
            <a:extLst>
              <a:ext uri="{FF2B5EF4-FFF2-40B4-BE49-F238E27FC236}">
                <a16:creationId xmlns:a16="http://schemas.microsoft.com/office/drawing/2014/main" id="{C88DEE6C-903D-4BF2-AE7A-05789BA32027}"/>
              </a:ext>
            </a:extLst>
          </p:cNvPr>
          <p:cNvSpPr>
            <a:spLocks noGrp="1"/>
          </p:cNvSpPr>
          <p:nvPr>
            <p:ph type="body" sz="quarter" idx="18"/>
          </p:nvPr>
        </p:nvSpPr>
        <p:spPr>
          <a:xfrm>
            <a:off x="4303152" y="2628197"/>
            <a:ext cx="3607487" cy="2362904"/>
          </a:xfrm>
        </p:spPr>
        <p:txBody>
          <a:bodyPr anchor="t"/>
          <a:lstStyle/>
          <a:p>
            <a:pPr defTabSz="932472" fontAlgn="base">
              <a:spcBef>
                <a:spcPts val="800"/>
              </a:spcBef>
            </a:pPr>
            <a:r>
              <a:rPr lang="en-US" sz="1800" dirty="0">
                <a:solidFill>
                  <a:schemeClr val="tx1"/>
                </a:solidFill>
                <a:ea typeface="Segoe UI" pitchFamily="34" charset="0"/>
                <a:cs typeface="Segoe UI" pitchFamily="34" charset="0"/>
              </a:rPr>
              <a:t>Authoring and management of Power BI reports</a:t>
            </a:r>
          </a:p>
          <a:p>
            <a:pPr defTabSz="932472" fontAlgn="base">
              <a:spcBef>
                <a:spcPts val="800"/>
              </a:spcBef>
            </a:pPr>
            <a:r>
              <a:rPr lang="en-US" sz="1800" dirty="0">
                <a:solidFill>
                  <a:schemeClr val="tx1"/>
                </a:solidFill>
                <a:ea typeface="Segoe UI" pitchFamily="34" charset="0"/>
                <a:cs typeface="Segoe UI" pitchFamily="34" charset="0"/>
              </a:rPr>
              <a:t>Authoring of Power BI dashboards</a:t>
            </a:r>
          </a:p>
          <a:p>
            <a:pPr defTabSz="932472" fontAlgn="base">
              <a:spcBef>
                <a:spcPts val="800"/>
              </a:spcBef>
            </a:pPr>
            <a:r>
              <a:rPr lang="en-US" sz="1800" dirty="0">
                <a:solidFill>
                  <a:schemeClr val="tx1"/>
                </a:solidFill>
                <a:ea typeface="Segoe UI" pitchFamily="34" charset="0"/>
                <a:cs typeface="Segoe UI" pitchFamily="34" charset="0"/>
              </a:rPr>
              <a:t>Share Reports/Datasets</a:t>
            </a:r>
          </a:p>
        </p:txBody>
      </p:sp>
      <p:sp>
        <p:nvSpPr>
          <p:cNvPr id="11" name="Text Placeholder 10">
            <a:extLst>
              <a:ext uri="{FF2B5EF4-FFF2-40B4-BE49-F238E27FC236}">
                <a16:creationId xmlns:a16="http://schemas.microsoft.com/office/drawing/2014/main" id="{754358A3-93DA-4746-87B9-ACBE345EC3E2}"/>
              </a:ext>
            </a:extLst>
          </p:cNvPr>
          <p:cNvSpPr>
            <a:spLocks noGrp="1"/>
          </p:cNvSpPr>
          <p:nvPr>
            <p:ph type="body" sz="quarter" idx="26"/>
          </p:nvPr>
        </p:nvSpPr>
        <p:spPr/>
        <p:txBody>
          <a:bodyPr/>
          <a:lstStyle/>
          <a:p>
            <a:pPr defTabSz="932472" fontAlgn="base">
              <a:spcBef>
                <a:spcPct val="0"/>
              </a:spcBef>
              <a:spcAft>
                <a:spcPct val="0"/>
              </a:spcAft>
            </a:pPr>
            <a:r>
              <a:rPr lang="en-US" sz="2400" dirty="0">
                <a:solidFill>
                  <a:schemeClr val="bg1"/>
                </a:solidFill>
                <a:latin typeface="+mj-lt"/>
                <a:ea typeface="Segoe UI" pitchFamily="34" charset="0"/>
                <a:cs typeface="Segoe UI" pitchFamily="34" charset="0"/>
              </a:rPr>
              <a:t>Power BI Report Builder</a:t>
            </a:r>
          </a:p>
        </p:txBody>
      </p:sp>
      <p:sp>
        <p:nvSpPr>
          <p:cNvPr id="12" name="Text Placeholder 11">
            <a:extLst>
              <a:ext uri="{FF2B5EF4-FFF2-40B4-BE49-F238E27FC236}">
                <a16:creationId xmlns:a16="http://schemas.microsoft.com/office/drawing/2014/main" id="{F674E8CE-E19D-4221-B710-251D3AC8FB9A}"/>
              </a:ext>
            </a:extLst>
          </p:cNvPr>
          <p:cNvSpPr>
            <a:spLocks noGrp="1"/>
          </p:cNvSpPr>
          <p:nvPr>
            <p:ph type="body" sz="quarter" idx="27"/>
          </p:nvPr>
        </p:nvSpPr>
        <p:spPr>
          <a:xfrm>
            <a:off x="8161204" y="2628195"/>
            <a:ext cx="3607487" cy="2362904"/>
          </a:xfrm>
        </p:spPr>
        <p:txBody>
          <a:bodyPr anchor="t"/>
          <a:lstStyle/>
          <a:p>
            <a:pPr defTabSz="932472" fontAlgn="base">
              <a:spcBef>
                <a:spcPts val="800"/>
              </a:spcBef>
            </a:pPr>
            <a:r>
              <a:rPr lang="en-US" sz="1800" dirty="0">
                <a:solidFill>
                  <a:schemeClr val="tx1"/>
                </a:solidFill>
                <a:ea typeface="Segoe UI" pitchFamily="34" charset="0"/>
                <a:cs typeface="Segoe UI" pitchFamily="34" charset="0"/>
              </a:rPr>
              <a:t>Data Visualization tool for paginated reports</a:t>
            </a:r>
          </a:p>
          <a:p>
            <a:pPr defTabSz="932472" fontAlgn="base">
              <a:spcBef>
                <a:spcPts val="800"/>
              </a:spcBef>
            </a:pPr>
            <a:r>
              <a:rPr lang="en-US" sz="1800" dirty="0">
                <a:solidFill>
                  <a:schemeClr val="tx1"/>
                </a:solidFill>
                <a:ea typeface="Segoe UI" pitchFamily="34" charset="0"/>
                <a:cs typeface="Segoe UI" pitchFamily="34" charset="0"/>
              </a:rPr>
              <a:t>Model and Visualize paginated reports</a:t>
            </a:r>
          </a:p>
        </p:txBody>
      </p:sp>
    </p:spTree>
    <p:extLst>
      <p:ext uri="{BB962C8B-B14F-4D97-AF65-F5344CB8AC3E}">
        <p14:creationId xmlns:p14="http://schemas.microsoft.com/office/powerpoint/2010/main" val="1440431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Lesson 2: Knowledge check</a:t>
            </a:r>
          </a:p>
        </p:txBody>
      </p:sp>
      <p:pic>
        <p:nvPicPr>
          <p:cNvPr id="2" name="Picture 1" descr="Icon of a computer screen">
            <a:extLst>
              <a:ext uri="{FF2B5EF4-FFF2-40B4-BE49-F238E27FC236}">
                <a16:creationId xmlns:a16="http://schemas.microsoft.com/office/drawing/2014/main" id="{48BDBEAA-2F89-4481-9ADA-6FA63484B631}"/>
              </a:ext>
            </a:extLst>
          </p:cNvPr>
          <p:cNvPicPr>
            <a:picLocks noChangeAspect="1"/>
          </p:cNvPicPr>
          <p:nvPr/>
        </p:nvPicPr>
        <p:blipFill>
          <a:blip r:embed="rId2"/>
          <a:stretch>
            <a:fillRect/>
          </a:stretch>
        </p:blipFill>
        <p:spPr>
          <a:xfrm>
            <a:off x="427038" y="1168400"/>
            <a:ext cx="730315" cy="730315"/>
          </a:xfrm>
          <a:prstGeom prst="rect">
            <a:avLst/>
          </a:prstGeom>
        </p:spPr>
      </p:pic>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89459" y="1168400"/>
            <a:ext cx="10383899" cy="1443714"/>
          </a:xfrm>
        </p:spPr>
        <p:txBody>
          <a:bodyPr/>
          <a:lstStyle/>
          <a:p>
            <a:pPr marL="0" marR="0" lvl="0" indent="0" algn="l" defTabSz="932742" rtl="0" eaLnBrk="1" fontAlgn="auto" latinLnBrk="0" hangingPunct="1">
              <a:lnSpc>
                <a:spcPct val="100000"/>
              </a:lnSpc>
              <a:spcBef>
                <a:spcPts val="0"/>
              </a:spcBef>
              <a:buClrTx/>
              <a:buSzTx/>
              <a:buFontTx/>
              <a:buNone/>
              <a:tabLst/>
              <a:defRPr/>
            </a:pPr>
            <a:r>
              <a:rPr kumimoji="0" lang="en-US" sz="1800" b="0" i="0" u="none" strike="noStrike" kern="1200" cap="none" spc="0" normalizeH="0" baseline="0" noProof="0" dirty="0">
                <a:ln>
                  <a:noFill/>
                </a:ln>
                <a:effectLst/>
                <a:uLnTx/>
                <a:uFillTx/>
                <a:latin typeface="+mj-lt"/>
                <a:ea typeface="+mn-ea"/>
                <a:cs typeface="+mn-cs"/>
              </a:rPr>
              <a:t>Which one of the following tasks is a role of a database administrator?</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400" dirty="0"/>
              <a:t>Backing up and restoring databases</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400" dirty="0"/>
              <a:t>Creating dashboards and reports </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400" dirty="0"/>
              <a:t>Identifying data quality issues </a:t>
            </a:r>
          </a:p>
        </p:txBody>
      </p:sp>
      <p:sp>
        <p:nvSpPr>
          <p:cNvPr id="20" name="Graphic 26" descr="Checkmark on Backing up and restoring databases">
            <a:extLst>
              <a:ext uri="{FF2B5EF4-FFF2-40B4-BE49-F238E27FC236}">
                <a16:creationId xmlns:a16="http://schemas.microsoft.com/office/drawing/2014/main" id="{B7F0EC01-67FB-4AC3-B3E9-F801C4692B70}"/>
              </a:ext>
            </a:extLst>
          </p:cNvPr>
          <p:cNvSpPr/>
          <p:nvPr/>
        </p:nvSpPr>
        <p:spPr>
          <a:xfrm>
            <a:off x="1389459" y="163317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89459" y="2672436"/>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wrench and screw driver">
            <a:extLst>
              <a:ext uri="{FF2B5EF4-FFF2-40B4-BE49-F238E27FC236}">
                <a16:creationId xmlns:a16="http://schemas.microsoft.com/office/drawing/2014/main" id="{C840527F-3761-427D-A87B-8E3188E4457E}"/>
              </a:ext>
            </a:extLst>
          </p:cNvPr>
          <p:cNvPicPr>
            <a:picLocks noChangeAspect="1"/>
          </p:cNvPicPr>
          <p:nvPr/>
        </p:nvPicPr>
        <p:blipFill>
          <a:blip r:embed="rId3"/>
          <a:stretch>
            <a:fillRect/>
          </a:stretch>
        </p:blipFill>
        <p:spPr>
          <a:xfrm>
            <a:off x="427038" y="2732758"/>
            <a:ext cx="730315" cy="730315"/>
          </a:xfrm>
          <a:prstGeom prst="rect">
            <a:avLst/>
          </a:prstGeom>
        </p:spPr>
      </p:pic>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89459" y="2732758"/>
            <a:ext cx="10383899" cy="1443714"/>
          </a:xfrm>
        </p:spPr>
        <p:txBody>
          <a:bodyPr/>
          <a:lstStyle/>
          <a:p>
            <a:pPr>
              <a:spcAft>
                <a:spcPts val="0"/>
              </a:spcAft>
              <a:defRPr/>
            </a:pPr>
            <a:r>
              <a:rPr lang="en-US" sz="1800" dirty="0">
                <a:latin typeface="+mj-lt"/>
              </a:rPr>
              <a:t>Which of the following tools is a visualization and reporting tool? </a:t>
            </a:r>
          </a:p>
          <a:p>
            <a:pPr marL="288925" indent="-288925">
              <a:spcBef>
                <a:spcPts val="300"/>
              </a:spcBef>
              <a:spcAft>
                <a:spcPts val="600"/>
              </a:spcAft>
              <a:buFont typeface="Wingdings" panose="05000000000000000000" pitchFamily="2" charset="2"/>
              <a:buChar char="q"/>
              <a:defRPr/>
            </a:pPr>
            <a:r>
              <a:rPr lang="en-US" sz="1400" dirty="0"/>
              <a:t>SQL Server Management Studio</a:t>
            </a:r>
          </a:p>
          <a:p>
            <a:pPr marL="288925" indent="-288925">
              <a:spcBef>
                <a:spcPts val="300"/>
              </a:spcBef>
              <a:spcAft>
                <a:spcPts val="600"/>
              </a:spcAft>
              <a:buFont typeface="Wingdings" panose="05000000000000000000" pitchFamily="2" charset="2"/>
              <a:buChar char="q"/>
              <a:defRPr/>
            </a:pPr>
            <a:r>
              <a:rPr lang="en-US" sz="1400" dirty="0"/>
              <a:t>Power BI </a:t>
            </a:r>
          </a:p>
          <a:p>
            <a:pPr marL="288925" indent="-288925">
              <a:spcBef>
                <a:spcPts val="300"/>
              </a:spcBef>
              <a:spcAft>
                <a:spcPts val="600"/>
              </a:spcAft>
              <a:buFont typeface="Wingdings" panose="05000000000000000000" pitchFamily="2" charset="2"/>
              <a:buChar char="q"/>
              <a:defRPr/>
            </a:pPr>
            <a:r>
              <a:rPr lang="en-US" sz="1400" dirty="0"/>
              <a:t>SQL </a:t>
            </a:r>
          </a:p>
        </p:txBody>
      </p:sp>
      <p:sp>
        <p:nvSpPr>
          <p:cNvPr id="21" name="Graphic 26" descr="Checkmark on Power BI">
            <a:extLst>
              <a:ext uri="{FF2B5EF4-FFF2-40B4-BE49-F238E27FC236}">
                <a16:creationId xmlns:a16="http://schemas.microsoft.com/office/drawing/2014/main" id="{1E980C49-3CFE-4EFA-B238-1413B2F7D4D9}"/>
              </a:ext>
            </a:extLst>
          </p:cNvPr>
          <p:cNvSpPr/>
          <p:nvPr/>
        </p:nvSpPr>
        <p:spPr>
          <a:xfrm>
            <a:off x="1389459" y="349054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cxnSp>
        <p:nvCxnSpPr>
          <p:cNvPr id="12" name="Straight Connector 11">
            <a:extLst>
              <a:ext uri="{FF2B5EF4-FFF2-40B4-BE49-F238E27FC236}">
                <a16:creationId xmlns:a16="http://schemas.microsoft.com/office/drawing/2014/main" id="{12B62408-88E8-4661-BCD3-EDF001718874}"/>
              </a:ext>
              <a:ext uri="{C183D7F6-B498-43B3-948B-1728B52AA6E4}">
                <adec:decorative xmlns:adec="http://schemas.microsoft.com/office/drawing/2017/decorative" val="1"/>
              </a:ext>
            </a:extLst>
          </p:cNvPr>
          <p:cNvCxnSpPr>
            <a:cxnSpLocks/>
          </p:cNvCxnSpPr>
          <p:nvPr/>
        </p:nvCxnSpPr>
        <p:spPr>
          <a:xfrm>
            <a:off x="1389459" y="4236794"/>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 of four servers">
            <a:extLst>
              <a:ext uri="{FF2B5EF4-FFF2-40B4-BE49-F238E27FC236}">
                <a16:creationId xmlns:a16="http://schemas.microsoft.com/office/drawing/2014/main" id="{D6C2F3F5-8010-47F3-84C4-EB69D700DFC7}"/>
              </a:ext>
            </a:extLst>
          </p:cNvPr>
          <p:cNvPicPr>
            <a:picLocks noChangeAspect="1"/>
          </p:cNvPicPr>
          <p:nvPr/>
        </p:nvPicPr>
        <p:blipFill>
          <a:blip r:embed="rId4"/>
          <a:stretch>
            <a:fillRect/>
          </a:stretch>
        </p:blipFill>
        <p:spPr>
          <a:xfrm>
            <a:off x="427038" y="4297115"/>
            <a:ext cx="730315" cy="730315"/>
          </a:xfrm>
          <a:prstGeom prst="rect">
            <a:avLst/>
          </a:prstGeom>
        </p:spPr>
      </p:pic>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17"/>
          </p:nvPr>
        </p:nvSpPr>
        <p:spPr>
          <a:xfrm>
            <a:off x="1389459" y="4297115"/>
            <a:ext cx="10383899" cy="1443714"/>
          </a:xfrm>
        </p:spPr>
        <p:txBody>
          <a:bodyPr/>
          <a:lstStyle/>
          <a:p>
            <a:pPr>
              <a:defRPr/>
            </a:pPr>
            <a:r>
              <a:rPr lang="en-US" sz="1800" dirty="0">
                <a:latin typeface="+mj-lt"/>
              </a:rPr>
              <a:t>Which one of the following roles is not a data job role?</a:t>
            </a:r>
          </a:p>
          <a:p>
            <a:pPr marL="288925" indent="-288925">
              <a:spcBef>
                <a:spcPts val="300"/>
              </a:spcBef>
              <a:spcAft>
                <a:spcPts val="600"/>
              </a:spcAft>
              <a:buFont typeface="Wingdings" panose="05000000000000000000" pitchFamily="2" charset="2"/>
              <a:buChar char="q"/>
              <a:defRPr/>
            </a:pPr>
            <a:r>
              <a:rPr lang="en-US" sz="1400" dirty="0"/>
              <a:t>Systems Administrator</a:t>
            </a:r>
          </a:p>
          <a:p>
            <a:pPr marL="288925" indent="-288925">
              <a:spcBef>
                <a:spcPts val="300"/>
              </a:spcBef>
              <a:spcAft>
                <a:spcPts val="600"/>
              </a:spcAft>
              <a:buFont typeface="Wingdings" panose="05000000000000000000" pitchFamily="2" charset="2"/>
              <a:buChar char="q"/>
              <a:defRPr/>
            </a:pPr>
            <a:r>
              <a:rPr lang="en-US" sz="1400" dirty="0"/>
              <a:t>Data Analyst</a:t>
            </a:r>
          </a:p>
          <a:p>
            <a:pPr marL="288925" indent="-288925">
              <a:spcBef>
                <a:spcPts val="300"/>
              </a:spcBef>
              <a:spcAft>
                <a:spcPts val="600"/>
              </a:spcAft>
              <a:buFont typeface="Wingdings" panose="05000000000000000000" pitchFamily="2" charset="2"/>
              <a:buChar char="q"/>
              <a:defRPr/>
            </a:pPr>
            <a:r>
              <a:rPr lang="en-US" sz="1400" dirty="0"/>
              <a:t>Database Administrator </a:t>
            </a:r>
          </a:p>
        </p:txBody>
      </p:sp>
      <p:sp>
        <p:nvSpPr>
          <p:cNvPr id="22" name="Graphic 26" descr="Checkmark on Systems Administrator">
            <a:extLst>
              <a:ext uri="{FF2B5EF4-FFF2-40B4-BE49-F238E27FC236}">
                <a16:creationId xmlns:a16="http://schemas.microsoft.com/office/drawing/2014/main" id="{CB0DD866-2734-4BB6-852C-43E8379606C5}"/>
              </a:ext>
            </a:extLst>
          </p:cNvPr>
          <p:cNvSpPr/>
          <p:nvPr/>
        </p:nvSpPr>
        <p:spPr>
          <a:xfrm>
            <a:off x="1389459" y="472879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spTree>
    <p:extLst>
      <p:ext uri="{BB962C8B-B14F-4D97-AF65-F5344CB8AC3E}">
        <p14:creationId xmlns:p14="http://schemas.microsoft.com/office/powerpoint/2010/main" val="4242927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E43-4773-4352-83C5-4EE64DB7A833}"/>
              </a:ext>
            </a:extLst>
          </p:cNvPr>
          <p:cNvSpPr>
            <a:spLocks noGrp="1"/>
          </p:cNvSpPr>
          <p:nvPr>
            <p:ph type="title"/>
          </p:nvPr>
        </p:nvSpPr>
        <p:spPr/>
        <p:txBody>
          <a:bodyPr/>
          <a:lstStyle/>
          <a:p>
            <a:r>
              <a:rPr lang="en-US" sz="2400" dirty="0"/>
              <a:t>Lesson 3: Describe concepts of relational data</a:t>
            </a:r>
          </a:p>
        </p:txBody>
      </p:sp>
      <p:pic>
        <p:nvPicPr>
          <p:cNvPr id="9" name="Picture Placeholder 8" descr="Icon of three dots and outward pointing chevrons on left and right">
            <a:extLst>
              <a:ext uri="{FF2B5EF4-FFF2-40B4-BE49-F238E27FC236}">
                <a16:creationId xmlns:a16="http://schemas.microsoft.com/office/drawing/2014/main" id="{EA092C4A-E6DF-4FEE-8337-337D3BDBD04D}"/>
              </a:ext>
            </a:extLst>
          </p:cNvPr>
          <p:cNvPicPr>
            <a:picLocks noGrp="1" noChangeAspect="1"/>
          </p:cNvPicPr>
          <p:nvPr>
            <p:ph type="pic" sz="quarter" idx="10"/>
          </p:nvPr>
        </p:nvPicPr>
        <p:blipFill>
          <a:blip r:embed="rId2"/>
          <a:srcRect l="27446" r="27446"/>
          <a:stretch>
            <a:fillRect/>
          </a:stretch>
        </p:blipFill>
        <p:spPr/>
      </p:pic>
    </p:spTree>
    <p:extLst>
      <p:ext uri="{BB962C8B-B14F-4D97-AF65-F5344CB8AC3E}">
        <p14:creationId xmlns:p14="http://schemas.microsoft.com/office/powerpoint/2010/main" val="3109864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39EB-6A06-4C74-8D37-AC742103D207}"/>
              </a:ext>
            </a:extLst>
          </p:cNvPr>
          <p:cNvSpPr>
            <a:spLocks noGrp="1"/>
          </p:cNvSpPr>
          <p:nvPr>
            <p:ph type="title"/>
          </p:nvPr>
        </p:nvSpPr>
        <p:spPr/>
        <p:txBody>
          <a:bodyPr/>
          <a:lstStyle/>
          <a:p>
            <a:r>
              <a:rPr lang="en-US" dirty="0"/>
              <a:t>Lesson 3 objectives</a:t>
            </a:r>
          </a:p>
        </p:txBody>
      </p:sp>
      <p:pic>
        <p:nvPicPr>
          <p:cNvPr id="3" name="Picture 2" descr="Icon of chart build by blocks of square">
            <a:extLst>
              <a:ext uri="{FF2B5EF4-FFF2-40B4-BE49-F238E27FC236}">
                <a16:creationId xmlns:a16="http://schemas.microsoft.com/office/drawing/2014/main" id="{97499C6C-EB25-4768-93A7-FEABA2DDC2D3}"/>
              </a:ext>
            </a:extLst>
          </p:cNvPr>
          <p:cNvPicPr>
            <a:picLocks noChangeAspect="1"/>
          </p:cNvPicPr>
          <p:nvPr/>
        </p:nvPicPr>
        <p:blipFill>
          <a:blip r:embed="rId3"/>
          <a:stretch>
            <a:fillRect/>
          </a:stretch>
        </p:blipFill>
        <p:spPr>
          <a:xfrm>
            <a:off x="2951897" y="1580166"/>
            <a:ext cx="781903" cy="781903"/>
          </a:xfrm>
          <a:prstGeom prst="rect">
            <a:avLst/>
          </a:prstGeom>
        </p:spPr>
      </p:pic>
      <p:sp>
        <p:nvSpPr>
          <p:cNvPr id="7" name="Text Placeholder 6">
            <a:extLst>
              <a:ext uri="{FF2B5EF4-FFF2-40B4-BE49-F238E27FC236}">
                <a16:creationId xmlns:a16="http://schemas.microsoft.com/office/drawing/2014/main" id="{BF5F3EF5-11C1-4195-9F77-6292C3660644}"/>
              </a:ext>
            </a:extLst>
          </p:cNvPr>
          <p:cNvSpPr>
            <a:spLocks noGrp="1"/>
          </p:cNvSpPr>
          <p:nvPr>
            <p:ph type="body" sz="quarter" idx="21"/>
          </p:nvPr>
        </p:nvSpPr>
        <p:spPr>
          <a:xfrm>
            <a:off x="4078287" y="1358899"/>
            <a:ext cx="7695069" cy="1224436"/>
          </a:xfrm>
        </p:spPr>
        <p:txBody>
          <a:bodyPr/>
          <a:lstStyle/>
          <a:p>
            <a:r>
              <a:rPr lang="en-US" sz="2400" dirty="0"/>
              <a:t>Explore the characteristics of relational data</a:t>
            </a:r>
          </a:p>
        </p:txBody>
      </p:sp>
      <p:pic>
        <p:nvPicPr>
          <p:cNvPr id="4" name="Picture 3" descr="Icon of check mark enclosed by an arc">
            <a:extLst>
              <a:ext uri="{FF2B5EF4-FFF2-40B4-BE49-F238E27FC236}">
                <a16:creationId xmlns:a16="http://schemas.microsoft.com/office/drawing/2014/main" id="{F1302194-4658-4644-A88A-8B4B7B6DF98A}"/>
              </a:ext>
            </a:extLst>
          </p:cNvPr>
          <p:cNvPicPr>
            <a:picLocks noChangeAspect="1"/>
          </p:cNvPicPr>
          <p:nvPr/>
        </p:nvPicPr>
        <p:blipFill>
          <a:blip r:embed="rId4"/>
          <a:stretch>
            <a:fillRect/>
          </a:stretch>
        </p:blipFill>
        <p:spPr>
          <a:xfrm>
            <a:off x="2951965" y="3050783"/>
            <a:ext cx="781903" cy="781903"/>
          </a:xfrm>
          <a:prstGeom prst="rect">
            <a:avLst/>
          </a:prstGeom>
        </p:spPr>
      </p:pic>
      <p:sp>
        <p:nvSpPr>
          <p:cNvPr id="8" name="Text Placeholder 7">
            <a:extLst>
              <a:ext uri="{FF2B5EF4-FFF2-40B4-BE49-F238E27FC236}">
                <a16:creationId xmlns:a16="http://schemas.microsoft.com/office/drawing/2014/main" id="{5DD1D9B5-6292-4A35-B661-FD579898C86F}"/>
              </a:ext>
            </a:extLst>
          </p:cNvPr>
          <p:cNvSpPr>
            <a:spLocks noGrp="1"/>
          </p:cNvSpPr>
          <p:nvPr>
            <p:ph type="body" sz="quarter" idx="22"/>
          </p:nvPr>
        </p:nvSpPr>
        <p:spPr>
          <a:xfrm>
            <a:off x="4078287" y="2829482"/>
            <a:ext cx="7695069" cy="1224436"/>
          </a:xfrm>
        </p:spPr>
        <p:txBody>
          <a:bodyPr/>
          <a:lstStyle/>
          <a:p>
            <a:r>
              <a:rPr lang="en-US" sz="2400" dirty="0"/>
              <a:t>Define tables, indexes, and views</a:t>
            </a:r>
          </a:p>
        </p:txBody>
      </p:sp>
      <p:pic>
        <p:nvPicPr>
          <p:cNvPr id="5" name="Picture 4" descr="Icon of a rectangle, a square and a circle in a straight line">
            <a:extLst>
              <a:ext uri="{FF2B5EF4-FFF2-40B4-BE49-F238E27FC236}">
                <a16:creationId xmlns:a16="http://schemas.microsoft.com/office/drawing/2014/main" id="{24051165-1E61-4E9B-AB2C-EE5946834105}"/>
              </a:ext>
            </a:extLst>
          </p:cNvPr>
          <p:cNvPicPr>
            <a:picLocks noChangeAspect="1"/>
          </p:cNvPicPr>
          <p:nvPr/>
        </p:nvPicPr>
        <p:blipFill>
          <a:blip r:embed="rId5"/>
          <a:stretch>
            <a:fillRect/>
          </a:stretch>
        </p:blipFill>
        <p:spPr>
          <a:xfrm>
            <a:off x="2951965" y="4583494"/>
            <a:ext cx="781903" cy="781903"/>
          </a:xfrm>
          <a:prstGeom prst="rect">
            <a:avLst/>
          </a:prstGeom>
        </p:spPr>
      </p:pic>
      <p:sp>
        <p:nvSpPr>
          <p:cNvPr id="9" name="Text Placeholder 8">
            <a:extLst>
              <a:ext uri="{FF2B5EF4-FFF2-40B4-BE49-F238E27FC236}">
                <a16:creationId xmlns:a16="http://schemas.microsoft.com/office/drawing/2014/main" id="{E1F7297A-058B-4845-BE3C-58945BAF4508}"/>
              </a:ext>
            </a:extLst>
          </p:cNvPr>
          <p:cNvSpPr>
            <a:spLocks noGrp="1"/>
          </p:cNvSpPr>
          <p:nvPr>
            <p:ph type="body" sz="quarter" idx="23"/>
          </p:nvPr>
        </p:nvSpPr>
        <p:spPr/>
        <p:txBody>
          <a:bodyPr/>
          <a:lstStyle/>
          <a:p>
            <a:r>
              <a:rPr lang="en-US" sz="2400" dirty="0"/>
              <a:t>Explore relational data workload services in Azure</a:t>
            </a:r>
          </a:p>
        </p:txBody>
      </p:sp>
    </p:spTree>
    <p:extLst>
      <p:ext uri="{BB962C8B-B14F-4D97-AF65-F5344CB8AC3E}">
        <p14:creationId xmlns:p14="http://schemas.microsoft.com/office/powerpoint/2010/main" val="31925333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2686-0B8A-4296-BF33-B6E82D1023C9}"/>
              </a:ext>
            </a:extLst>
          </p:cNvPr>
          <p:cNvSpPr>
            <a:spLocks noGrp="1"/>
          </p:cNvSpPr>
          <p:nvPr>
            <p:ph type="title"/>
          </p:nvPr>
        </p:nvSpPr>
        <p:spPr/>
        <p:txBody>
          <a:bodyPr/>
          <a:lstStyle/>
          <a:p>
            <a:r>
              <a:rPr lang="en-US" dirty="0"/>
              <a:t>Identify relational database use cases</a:t>
            </a:r>
          </a:p>
        </p:txBody>
      </p:sp>
      <p:pic>
        <p:nvPicPr>
          <p:cNvPr id="4" name="Picture 3">
            <a:extLst>
              <a:ext uri="{FF2B5EF4-FFF2-40B4-BE49-F238E27FC236}">
                <a16:creationId xmlns:a16="http://schemas.microsoft.com/office/drawing/2014/main" id="{25D2C180-BC90-4E65-8470-6411E5A32CF7}"/>
              </a:ext>
              <a:ext uri="{C183D7F6-B498-43B3-948B-1728B52AA6E4}">
                <adec:decorative xmlns:adec="http://schemas.microsoft.com/office/drawing/2017/decorative" val="1"/>
              </a:ext>
            </a:extLst>
          </p:cNvPr>
          <p:cNvPicPr>
            <a:picLocks/>
          </p:cNvPicPr>
          <p:nvPr/>
        </p:nvPicPr>
        <p:blipFill>
          <a:blip r:embed="rId3"/>
          <a:stretch>
            <a:fillRect/>
          </a:stretch>
        </p:blipFill>
        <p:spPr>
          <a:xfrm>
            <a:off x="427038" y="1345567"/>
            <a:ext cx="730315" cy="730315"/>
          </a:xfrm>
          <a:prstGeom prst="rect">
            <a:avLst/>
          </a:prstGeom>
        </p:spPr>
      </p:pic>
      <p:sp>
        <p:nvSpPr>
          <p:cNvPr id="5" name="Text Placeholder 3">
            <a:extLst>
              <a:ext uri="{FF2B5EF4-FFF2-40B4-BE49-F238E27FC236}">
                <a16:creationId xmlns:a16="http://schemas.microsoft.com/office/drawing/2014/main" id="{C8E8C9DA-A7EA-4C92-B10F-242A40DEA060}"/>
              </a:ext>
            </a:extLst>
          </p:cNvPr>
          <p:cNvSpPr txBox="1">
            <a:spLocks/>
          </p:cNvSpPr>
          <p:nvPr/>
        </p:nvSpPr>
        <p:spPr>
          <a:xfrm>
            <a:off x="1461678" y="1262448"/>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IoT:</a:t>
            </a:r>
          </a:p>
          <a:p>
            <a:r>
              <a:rPr lang="en-US" sz="1800" spc="0" dirty="0">
                <a:latin typeface="+mn-lt"/>
              </a:rPr>
              <a:t>Although typically considered for non-relational, the data from IoT devices could be structured and consistent</a:t>
            </a:r>
          </a:p>
        </p:txBody>
      </p:sp>
      <p:cxnSp>
        <p:nvCxnSpPr>
          <p:cNvPr id="6" name="Straight Connector 5">
            <a:extLst>
              <a:ext uri="{FF2B5EF4-FFF2-40B4-BE49-F238E27FC236}">
                <a16:creationId xmlns:a16="http://schemas.microsoft.com/office/drawing/2014/main" id="{9572F3D0-FE50-485F-B424-CF2417F26B3C}"/>
              </a:ext>
              <a:ext uri="{C183D7F6-B498-43B3-948B-1728B52AA6E4}">
                <adec:decorative xmlns:adec="http://schemas.microsoft.com/office/drawing/2017/decorative" val="1"/>
              </a:ext>
            </a:extLst>
          </p:cNvPr>
          <p:cNvCxnSpPr>
            <a:cxnSpLocks/>
          </p:cNvCxnSpPr>
          <p:nvPr/>
        </p:nvCxnSpPr>
        <p:spPr>
          <a:xfrm>
            <a:off x="1461678" y="2278785"/>
            <a:ext cx="103149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4471C01-F1D8-496A-8FDA-8FC24BDE97D5}"/>
              </a:ext>
              <a:ext uri="{C183D7F6-B498-43B3-948B-1728B52AA6E4}">
                <adec:decorative xmlns:adec="http://schemas.microsoft.com/office/drawing/2017/decorative" val="1"/>
              </a:ext>
            </a:extLst>
          </p:cNvPr>
          <p:cNvPicPr>
            <a:picLocks/>
          </p:cNvPicPr>
          <p:nvPr/>
        </p:nvPicPr>
        <p:blipFill>
          <a:blip r:embed="rId4"/>
          <a:stretch>
            <a:fillRect/>
          </a:stretch>
        </p:blipFill>
        <p:spPr>
          <a:xfrm>
            <a:off x="427038" y="2481689"/>
            <a:ext cx="730315" cy="730315"/>
          </a:xfrm>
          <a:prstGeom prst="rect">
            <a:avLst/>
          </a:prstGeom>
        </p:spPr>
      </p:pic>
      <p:sp>
        <p:nvSpPr>
          <p:cNvPr id="8" name="Text Placeholder 4">
            <a:extLst>
              <a:ext uri="{FF2B5EF4-FFF2-40B4-BE49-F238E27FC236}">
                <a16:creationId xmlns:a16="http://schemas.microsoft.com/office/drawing/2014/main" id="{C11A693C-2922-4C5E-B85A-BB8634B6C582}"/>
              </a:ext>
            </a:extLst>
          </p:cNvPr>
          <p:cNvSpPr txBox="1">
            <a:spLocks/>
          </p:cNvSpPr>
          <p:nvPr/>
        </p:nvSpPr>
        <p:spPr>
          <a:xfrm>
            <a:off x="1461678" y="2398570"/>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Online transaction processing:</a:t>
            </a:r>
          </a:p>
          <a:p>
            <a:r>
              <a:rPr lang="en-US" sz="1800" spc="0" dirty="0">
                <a:latin typeface="+mn-lt"/>
              </a:rPr>
              <a:t>For example order systems that perform many small transactional updates</a:t>
            </a:r>
          </a:p>
        </p:txBody>
      </p:sp>
      <p:cxnSp>
        <p:nvCxnSpPr>
          <p:cNvPr id="9" name="Straight Connector 8">
            <a:extLst>
              <a:ext uri="{FF2B5EF4-FFF2-40B4-BE49-F238E27FC236}">
                <a16:creationId xmlns:a16="http://schemas.microsoft.com/office/drawing/2014/main" id="{5753DE50-C988-46CF-AB20-D73A919B4861}"/>
              </a:ext>
              <a:ext uri="{C183D7F6-B498-43B3-948B-1728B52AA6E4}">
                <adec:decorative xmlns:adec="http://schemas.microsoft.com/office/drawing/2017/decorative" val="1"/>
              </a:ext>
            </a:extLst>
          </p:cNvPr>
          <p:cNvCxnSpPr>
            <a:cxnSpLocks/>
          </p:cNvCxnSpPr>
          <p:nvPr/>
        </p:nvCxnSpPr>
        <p:spPr>
          <a:xfrm>
            <a:off x="1461735" y="3414907"/>
            <a:ext cx="103202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A69CD56-C061-4DAD-BD6B-9A9489BB4B8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5450" y="3677570"/>
            <a:ext cx="721903" cy="720944"/>
          </a:xfrm>
          <a:prstGeom prst="rect">
            <a:avLst/>
          </a:prstGeom>
        </p:spPr>
      </p:pic>
      <p:sp>
        <p:nvSpPr>
          <p:cNvPr id="14" name="Text Placeholder 6">
            <a:extLst>
              <a:ext uri="{FF2B5EF4-FFF2-40B4-BE49-F238E27FC236}">
                <a16:creationId xmlns:a16="http://schemas.microsoft.com/office/drawing/2014/main" id="{6EB223B1-3D2B-4D38-A7F6-5821CBCC81ED}"/>
              </a:ext>
            </a:extLst>
          </p:cNvPr>
          <p:cNvSpPr txBox="1">
            <a:spLocks/>
          </p:cNvSpPr>
          <p:nvPr/>
        </p:nvSpPr>
        <p:spPr>
          <a:xfrm>
            <a:off x="1441634" y="3584945"/>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Data warehousing:</a:t>
            </a:r>
          </a:p>
          <a:p>
            <a:r>
              <a:rPr lang="en-US" sz="1800" spc="0" dirty="0">
                <a:latin typeface="+mn-lt"/>
              </a:rPr>
              <a:t>Large amounts of data can be imported from multiple sources and structured to enable high-performance queries</a:t>
            </a:r>
          </a:p>
        </p:txBody>
      </p:sp>
    </p:spTree>
    <p:extLst>
      <p:ext uri="{BB962C8B-B14F-4D97-AF65-F5344CB8AC3E}">
        <p14:creationId xmlns:p14="http://schemas.microsoft.com/office/powerpoint/2010/main" val="12013697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Tables</a:t>
            </a:r>
          </a:p>
        </p:txBody>
      </p:sp>
      <p:graphicFrame>
        <p:nvGraphicFramePr>
          <p:cNvPr id="4" name="Table 3">
            <a:extLst>
              <a:ext uri="{FF2B5EF4-FFF2-40B4-BE49-F238E27FC236}">
                <a16:creationId xmlns:a16="http://schemas.microsoft.com/office/drawing/2014/main" id="{7A5F9183-00AD-440C-A318-289F84544574}"/>
              </a:ext>
            </a:extLst>
          </p:cNvPr>
          <p:cNvGraphicFramePr>
            <a:graphicFrameLocks noGrp="1"/>
          </p:cNvGraphicFramePr>
          <p:nvPr/>
        </p:nvGraphicFramePr>
        <p:xfrm>
          <a:off x="434772" y="1205352"/>
          <a:ext cx="5691187" cy="3980688"/>
        </p:xfrm>
        <a:graphic>
          <a:graphicData uri="http://schemas.openxmlformats.org/drawingml/2006/table">
            <a:tbl>
              <a:tblPr firstRow="1" bandRow="1">
                <a:tableStyleId>{5C22544A-7EE6-4342-B048-85BDC9FD1C3A}</a:tableStyleId>
              </a:tblPr>
              <a:tblGrid>
                <a:gridCol w="1479167">
                  <a:extLst>
                    <a:ext uri="{9D8B030D-6E8A-4147-A177-3AD203B41FA5}">
                      <a16:colId xmlns:a16="http://schemas.microsoft.com/office/drawing/2014/main" val="1727388637"/>
                    </a:ext>
                  </a:extLst>
                </a:gridCol>
                <a:gridCol w="2119538">
                  <a:extLst>
                    <a:ext uri="{9D8B030D-6E8A-4147-A177-3AD203B41FA5}">
                      <a16:colId xmlns:a16="http://schemas.microsoft.com/office/drawing/2014/main" val="299907239"/>
                    </a:ext>
                  </a:extLst>
                </a:gridCol>
                <a:gridCol w="2092482">
                  <a:extLst>
                    <a:ext uri="{9D8B030D-6E8A-4147-A177-3AD203B41FA5}">
                      <a16:colId xmlns:a16="http://schemas.microsoft.com/office/drawing/2014/main" val="2578400319"/>
                    </a:ext>
                  </a:extLst>
                </a:gridCol>
              </a:tblGrid>
              <a:tr h="0">
                <a:tc>
                  <a:txBody>
                    <a:bodyPr/>
                    <a:lstStyle/>
                    <a:p>
                      <a:pPr algn="l"/>
                      <a:r>
                        <a:rPr lang="en-US" sz="2000" b="0" dirty="0">
                          <a:latin typeface="+mj-lt"/>
                        </a:rPr>
                        <a:t>Customers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0">
                <a:tc>
                  <a:txBody>
                    <a:bodyPr/>
                    <a:lstStyle/>
                    <a:p>
                      <a:pPr algn="l"/>
                      <a:r>
                        <a:rPr lang="en-US" sz="1800" dirty="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402336">
                <a:tc>
                  <a:txBody>
                    <a:bodyPr/>
                    <a:lstStyle/>
                    <a:p>
                      <a:pPr algn="l"/>
                      <a:r>
                        <a:rPr lang="en-US" sz="1800" dirty="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402336">
                <a:tc>
                  <a:txBody>
                    <a:bodyPr/>
                    <a:lstStyle/>
                    <a:p>
                      <a:pPr algn="l"/>
                      <a:r>
                        <a:rPr lang="en-US" sz="1800" dirty="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402336">
                <a:tc>
                  <a:txBody>
                    <a:bodyPr/>
                    <a:lstStyle/>
                    <a:p>
                      <a:pPr algn="l"/>
                      <a:r>
                        <a:rPr lang="en-US" sz="1800" dirty="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402336">
                <a:tc>
                  <a:txBody>
                    <a:bodyPr/>
                    <a:lstStyle/>
                    <a:p>
                      <a:pPr algn="l"/>
                      <a:r>
                        <a:rPr lang="en-US" sz="1800" dirty="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402336">
                <a:tc>
                  <a:txBody>
                    <a:bodyPr/>
                    <a:lstStyle/>
                    <a:p>
                      <a:pPr algn="l"/>
                      <a:r>
                        <a:rPr lang="en-US" sz="1800" dirty="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402336">
                <a:tc>
                  <a:txBody>
                    <a:bodyPr/>
                    <a:lstStyle/>
                    <a:p>
                      <a:pPr algn="l"/>
                      <a:r>
                        <a:rPr lang="en-US" sz="1800" dirty="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402336">
                <a:tc>
                  <a:txBody>
                    <a:bodyPr/>
                    <a:lstStyle/>
                    <a:p>
                      <a:pPr algn="l"/>
                      <a:r>
                        <a:rPr lang="en-US" sz="1800" dirty="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402336">
                <a:tc>
                  <a:txBody>
                    <a:bodyPr/>
                    <a:lstStyle/>
                    <a:p>
                      <a:pPr algn="l"/>
                      <a:r>
                        <a:rPr lang="en-US" sz="1800" dirty="0">
                          <a:solidFill>
                            <a:schemeClr val="tx1"/>
                          </a:solidFill>
                          <a:latin typeface="+mn-lt"/>
                        </a:rPr>
                        <a:t>107</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800" b="0" i="0" u="none" strike="noStrike" dirty="0">
                          <a:solidFill>
                            <a:schemeClr val="tx1"/>
                          </a:solidFill>
                          <a:effectLst/>
                          <a:latin typeface="+mn-lt"/>
                        </a:rPr>
                        <a:t>Francis Ribeiro</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5138848"/>
                  </a:ext>
                </a:extLst>
              </a:tr>
            </a:tbl>
          </a:graphicData>
        </a:graphic>
      </p:graphicFrame>
      <p:sp>
        <p:nvSpPr>
          <p:cNvPr id="6" name="Rectangle 5">
            <a:extLst>
              <a:ext uri="{FF2B5EF4-FFF2-40B4-BE49-F238E27FC236}">
                <a16:creationId xmlns:a16="http://schemas.microsoft.com/office/drawing/2014/main" id="{2C53C44A-5CDB-46F5-AEB3-9A1CD5732EEC}"/>
              </a:ext>
            </a:extLst>
          </p:cNvPr>
          <p:cNvSpPr/>
          <p:nvPr/>
        </p:nvSpPr>
        <p:spPr>
          <a:xfrm>
            <a:off x="6322982" y="1205352"/>
            <a:ext cx="5449918" cy="89427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Data is stored in a table</a:t>
            </a:r>
          </a:p>
        </p:txBody>
      </p:sp>
      <p:sp>
        <p:nvSpPr>
          <p:cNvPr id="8" name="Rectangle 7">
            <a:extLst>
              <a:ext uri="{FF2B5EF4-FFF2-40B4-BE49-F238E27FC236}">
                <a16:creationId xmlns:a16="http://schemas.microsoft.com/office/drawing/2014/main" id="{B3FFB013-7B35-477B-8747-8E1CFE24FB5C}"/>
              </a:ext>
            </a:extLst>
          </p:cNvPr>
          <p:cNvSpPr/>
          <p:nvPr/>
        </p:nvSpPr>
        <p:spPr>
          <a:xfrm>
            <a:off x="6322982" y="2241138"/>
            <a:ext cx="5449918" cy="89427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Table consists of rows and columns</a:t>
            </a:r>
          </a:p>
        </p:txBody>
      </p:sp>
      <p:sp>
        <p:nvSpPr>
          <p:cNvPr id="10" name="Rectangle 9">
            <a:extLst>
              <a:ext uri="{FF2B5EF4-FFF2-40B4-BE49-F238E27FC236}">
                <a16:creationId xmlns:a16="http://schemas.microsoft.com/office/drawing/2014/main" id="{EC47DC27-5F7D-46FD-BAFF-AF25DC9EA919}"/>
              </a:ext>
            </a:extLst>
          </p:cNvPr>
          <p:cNvSpPr/>
          <p:nvPr/>
        </p:nvSpPr>
        <p:spPr>
          <a:xfrm>
            <a:off x="6322982" y="3276924"/>
            <a:ext cx="5449918" cy="89427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All rows have same # of columns</a:t>
            </a:r>
          </a:p>
        </p:txBody>
      </p:sp>
      <p:sp>
        <p:nvSpPr>
          <p:cNvPr id="12" name="Rectangle 11">
            <a:extLst>
              <a:ext uri="{FF2B5EF4-FFF2-40B4-BE49-F238E27FC236}">
                <a16:creationId xmlns:a16="http://schemas.microsoft.com/office/drawing/2014/main" id="{7D1F3A08-A9E1-4D1E-8F3D-A7245352E7D5}"/>
              </a:ext>
            </a:extLst>
          </p:cNvPr>
          <p:cNvSpPr/>
          <p:nvPr/>
        </p:nvSpPr>
        <p:spPr>
          <a:xfrm>
            <a:off x="6322982" y="4312710"/>
            <a:ext cx="5449918" cy="89427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1111250">
              <a:lnSpc>
                <a:spcPct val="90000"/>
              </a:lnSpc>
              <a:spcBef>
                <a:spcPct val="0"/>
              </a:spcBef>
              <a:spcAft>
                <a:spcPct val="35000"/>
              </a:spcAft>
              <a:buNone/>
            </a:pPr>
            <a:r>
              <a:rPr lang="en-US" sz="2400" kern="1200" dirty="0">
                <a:solidFill>
                  <a:schemeClr val="tx1"/>
                </a:solidFill>
              </a:rPr>
              <a:t>Each column is defined by a datatype</a:t>
            </a:r>
          </a:p>
        </p:txBody>
      </p:sp>
    </p:spTree>
    <p:extLst>
      <p:ext uri="{BB962C8B-B14F-4D97-AF65-F5344CB8AC3E}">
        <p14:creationId xmlns:p14="http://schemas.microsoft.com/office/powerpoint/2010/main" val="15788238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Entities</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434772" y="1074726"/>
          <a:ext cx="5691187" cy="3078480"/>
        </p:xfrm>
        <a:graphic>
          <a:graphicData uri="http://schemas.openxmlformats.org/drawingml/2006/table">
            <a:tbl>
              <a:tblPr firstRow="1" bandRow="1">
                <a:tableStyleId>{5C22544A-7EE6-4342-B048-85BDC9FD1C3A}</a:tableStyleId>
              </a:tblPr>
              <a:tblGrid>
                <a:gridCol w="1479167">
                  <a:extLst>
                    <a:ext uri="{9D8B030D-6E8A-4147-A177-3AD203B41FA5}">
                      <a16:colId xmlns:a16="http://schemas.microsoft.com/office/drawing/2014/main" val="1727388637"/>
                    </a:ext>
                  </a:extLst>
                </a:gridCol>
                <a:gridCol w="2119538">
                  <a:extLst>
                    <a:ext uri="{9D8B030D-6E8A-4147-A177-3AD203B41FA5}">
                      <a16:colId xmlns:a16="http://schemas.microsoft.com/office/drawing/2014/main" val="299907239"/>
                    </a:ext>
                  </a:extLst>
                </a:gridCol>
                <a:gridCol w="2092482">
                  <a:extLst>
                    <a:ext uri="{9D8B030D-6E8A-4147-A177-3AD203B41FA5}">
                      <a16:colId xmlns:a16="http://schemas.microsoft.com/office/drawing/2014/main" val="2578400319"/>
                    </a:ext>
                  </a:extLst>
                </a:gridCol>
              </a:tblGrid>
              <a:tr h="262754">
                <a:tc>
                  <a:txBody>
                    <a:bodyPr/>
                    <a:lstStyle/>
                    <a:p>
                      <a:pPr algn="l"/>
                      <a:r>
                        <a:rPr lang="en-US" sz="2000" b="0" dirty="0">
                          <a:latin typeface="+mj-lt"/>
                        </a:rPr>
                        <a:t>Customers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42542">
                <a:tc>
                  <a:txBody>
                    <a:bodyPr/>
                    <a:lstStyle/>
                    <a:p>
                      <a:pPr algn="l"/>
                      <a:r>
                        <a:rPr lang="en-US" sz="1600" dirty="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6797">
                <a:tc>
                  <a:txBody>
                    <a:bodyPr/>
                    <a:lstStyle/>
                    <a:p>
                      <a:pPr algn="l"/>
                      <a:r>
                        <a:rPr lang="en-US" sz="1600" dirty="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6797">
                <a:tc>
                  <a:txBody>
                    <a:bodyPr/>
                    <a:lstStyle/>
                    <a:p>
                      <a:pPr algn="l"/>
                      <a:r>
                        <a:rPr lang="en-US" sz="1600" dirty="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66797">
                <a:tc>
                  <a:txBody>
                    <a:bodyPr/>
                    <a:lstStyle/>
                    <a:p>
                      <a:pPr algn="l"/>
                      <a:r>
                        <a:rPr lang="en-US" sz="1600" dirty="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66797">
                <a:tc>
                  <a:txBody>
                    <a:bodyPr/>
                    <a:lstStyle/>
                    <a:p>
                      <a:pPr algn="l"/>
                      <a:r>
                        <a:rPr lang="en-US" sz="1600" dirty="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66797">
                <a:tc>
                  <a:txBody>
                    <a:bodyPr/>
                    <a:lstStyle/>
                    <a:p>
                      <a:pPr algn="l"/>
                      <a:r>
                        <a:rPr lang="en-US" sz="1600" dirty="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66797">
                <a:tc>
                  <a:txBody>
                    <a:bodyPr/>
                    <a:lstStyle/>
                    <a:p>
                      <a:pPr algn="l"/>
                      <a:r>
                        <a:rPr lang="en-US" sz="1600" dirty="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66797">
                <a:tc>
                  <a:txBody>
                    <a:bodyPr/>
                    <a:lstStyle/>
                    <a:p>
                      <a:pPr algn="l"/>
                      <a:r>
                        <a:rPr lang="en-US" sz="1600" dirty="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7" name="TextBox 6">
            <a:extLst>
              <a:ext uri="{FF2B5EF4-FFF2-40B4-BE49-F238E27FC236}">
                <a16:creationId xmlns:a16="http://schemas.microsoft.com/office/drawing/2014/main" id="{19D81071-21FF-49ED-873C-2932BB5C3A37}"/>
              </a:ext>
            </a:extLst>
          </p:cNvPr>
          <p:cNvSpPr txBox="1"/>
          <p:nvPr/>
        </p:nvSpPr>
        <p:spPr>
          <a:xfrm>
            <a:off x="434341" y="4281714"/>
            <a:ext cx="11338560" cy="1214211"/>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en-US" sz="1800" dirty="0">
                <a:latin typeface="+mj-lt"/>
              </a:rPr>
              <a:t>An entity is a representation of an item which can be physical (such as a customer or a product), or virtual (such as an order).</a:t>
            </a:r>
          </a:p>
          <a:p>
            <a:pPr algn="ctr">
              <a:spcAft>
                <a:spcPts val="300"/>
              </a:spcAft>
            </a:pPr>
            <a:r>
              <a:rPr lang="en-US" sz="1800" dirty="0">
                <a:latin typeface="+mj-lt"/>
              </a:rPr>
              <a:t>Entities are connected by relations enabling interaction. For example, a customer can place an order for a product</a:t>
            </a:r>
          </a:p>
        </p:txBody>
      </p:sp>
    </p:spTree>
    <p:extLst>
      <p:ext uri="{BB962C8B-B14F-4D97-AF65-F5344CB8AC3E}">
        <p14:creationId xmlns:p14="http://schemas.microsoft.com/office/powerpoint/2010/main" val="30709672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Normalization</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434772" y="1205352"/>
          <a:ext cx="5691187" cy="3078480"/>
        </p:xfrm>
        <a:graphic>
          <a:graphicData uri="http://schemas.openxmlformats.org/drawingml/2006/table">
            <a:tbl>
              <a:tblPr firstRow="1" bandRow="1">
                <a:tableStyleId>{5C22544A-7EE6-4342-B048-85BDC9FD1C3A}</a:tableStyleId>
              </a:tblPr>
              <a:tblGrid>
                <a:gridCol w="1479167">
                  <a:extLst>
                    <a:ext uri="{9D8B030D-6E8A-4147-A177-3AD203B41FA5}">
                      <a16:colId xmlns:a16="http://schemas.microsoft.com/office/drawing/2014/main" val="1727388637"/>
                    </a:ext>
                  </a:extLst>
                </a:gridCol>
                <a:gridCol w="2119538">
                  <a:extLst>
                    <a:ext uri="{9D8B030D-6E8A-4147-A177-3AD203B41FA5}">
                      <a16:colId xmlns:a16="http://schemas.microsoft.com/office/drawing/2014/main" val="299907239"/>
                    </a:ext>
                  </a:extLst>
                </a:gridCol>
                <a:gridCol w="2092482">
                  <a:extLst>
                    <a:ext uri="{9D8B030D-6E8A-4147-A177-3AD203B41FA5}">
                      <a16:colId xmlns:a16="http://schemas.microsoft.com/office/drawing/2014/main" val="2578400319"/>
                    </a:ext>
                  </a:extLst>
                </a:gridCol>
              </a:tblGrid>
              <a:tr h="262754">
                <a:tc>
                  <a:txBody>
                    <a:bodyPr/>
                    <a:lstStyle/>
                    <a:p>
                      <a:pPr algn="l"/>
                      <a:r>
                        <a:rPr lang="en-US" sz="2000" b="0" dirty="0">
                          <a:latin typeface="+mj-lt"/>
                        </a:rPr>
                        <a:t>Customers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42542">
                <a:tc>
                  <a:txBody>
                    <a:bodyPr/>
                    <a:lstStyle/>
                    <a:p>
                      <a:pPr algn="l"/>
                      <a:r>
                        <a:rPr lang="en-US" sz="1600" dirty="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6797">
                <a:tc>
                  <a:txBody>
                    <a:bodyPr/>
                    <a:lstStyle/>
                    <a:p>
                      <a:pPr algn="l"/>
                      <a:r>
                        <a:rPr lang="en-US" sz="1600" dirty="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6797">
                <a:tc>
                  <a:txBody>
                    <a:bodyPr/>
                    <a:lstStyle/>
                    <a:p>
                      <a:pPr algn="l"/>
                      <a:r>
                        <a:rPr lang="en-US" sz="1600" dirty="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66797">
                <a:tc>
                  <a:txBody>
                    <a:bodyPr/>
                    <a:lstStyle/>
                    <a:p>
                      <a:pPr algn="l"/>
                      <a:r>
                        <a:rPr lang="en-US" sz="1600" dirty="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66797">
                <a:tc>
                  <a:txBody>
                    <a:bodyPr/>
                    <a:lstStyle/>
                    <a:p>
                      <a:pPr algn="l"/>
                      <a:r>
                        <a:rPr lang="en-US" sz="1600" dirty="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66797">
                <a:tc>
                  <a:txBody>
                    <a:bodyPr/>
                    <a:lstStyle/>
                    <a:p>
                      <a:pPr algn="l"/>
                      <a:r>
                        <a:rPr lang="en-US" sz="1600" dirty="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66797">
                <a:tc>
                  <a:txBody>
                    <a:bodyPr/>
                    <a:lstStyle/>
                    <a:p>
                      <a:pPr algn="l"/>
                      <a:r>
                        <a:rPr lang="en-US" sz="1600" dirty="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66797">
                <a:tc>
                  <a:txBody>
                    <a:bodyPr/>
                    <a:lstStyle/>
                    <a:p>
                      <a:pPr algn="l"/>
                      <a:r>
                        <a:rPr lang="en-US" sz="1600" dirty="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6329973" y="1205352"/>
          <a:ext cx="5442927" cy="3078480"/>
        </p:xfrm>
        <a:graphic>
          <a:graphicData uri="http://schemas.openxmlformats.org/drawingml/2006/table">
            <a:tbl>
              <a:tblPr firstRow="1" bandRow="1">
                <a:tableStyleId>{5C22544A-7EE6-4342-B048-85BDC9FD1C3A}</a:tableStyleId>
              </a:tblPr>
              <a:tblGrid>
                <a:gridCol w="1414643">
                  <a:extLst>
                    <a:ext uri="{9D8B030D-6E8A-4147-A177-3AD203B41FA5}">
                      <a16:colId xmlns:a16="http://schemas.microsoft.com/office/drawing/2014/main" val="1727388637"/>
                    </a:ext>
                  </a:extLst>
                </a:gridCol>
                <a:gridCol w="2027080">
                  <a:extLst>
                    <a:ext uri="{9D8B030D-6E8A-4147-A177-3AD203B41FA5}">
                      <a16:colId xmlns:a16="http://schemas.microsoft.com/office/drawing/2014/main" val="299907239"/>
                    </a:ext>
                  </a:extLst>
                </a:gridCol>
                <a:gridCol w="2001204">
                  <a:extLst>
                    <a:ext uri="{9D8B030D-6E8A-4147-A177-3AD203B41FA5}">
                      <a16:colId xmlns:a16="http://schemas.microsoft.com/office/drawing/2014/main" val="2578400319"/>
                    </a:ext>
                  </a:extLst>
                </a:gridCol>
              </a:tblGrid>
              <a:tr h="152194">
                <a:tc>
                  <a:txBody>
                    <a:bodyPr/>
                    <a:lstStyle/>
                    <a:p>
                      <a:pPr algn="l"/>
                      <a:r>
                        <a:rPr lang="en-US" sz="2000" b="0" dirty="0">
                          <a:latin typeface="+mj-lt"/>
                        </a:rPr>
                        <a:t>Orders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40487">
                <a:tc>
                  <a:txBody>
                    <a:bodyPr/>
                    <a:lstStyle/>
                    <a:p>
                      <a:pPr marL="0" algn="l" defTabSz="932742" rtl="0" eaLnBrk="1" latinLnBrk="0" hangingPunct="1"/>
                      <a:r>
                        <a:rPr lang="en-US" sz="1600" kern="1200" dirty="0">
                          <a:solidFill>
                            <a:schemeClr val="tx1"/>
                          </a:solidFill>
                          <a:latin typeface="+mj-lt"/>
                          <a:ea typeface="+mn-ea"/>
                          <a:cs typeface="+mn-cs"/>
                        </a:rPr>
                        <a:t>OrderID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j-lt"/>
                          <a:ea typeface="+mn-ea"/>
                          <a:cs typeface="+mn-cs"/>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j-lt"/>
                          <a:ea typeface="+mn-ea"/>
                          <a:cs typeface="+mn-cs"/>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54749">
                <a:tc>
                  <a:txBody>
                    <a:bodyPr/>
                    <a:lstStyle/>
                    <a:p>
                      <a:pPr marL="0" algn="l" defTabSz="932742" rtl="0" eaLnBrk="1" latinLnBrk="0" hangingPunct="1"/>
                      <a:r>
                        <a:rPr lang="en-US" sz="1600" kern="1200" dirty="0">
                          <a:solidFill>
                            <a:schemeClr val="tx1"/>
                          </a:solidFill>
                          <a:latin typeface="+mn-lt"/>
                          <a:ea typeface="+mn-ea"/>
                          <a:cs typeface="+mn-cs"/>
                        </a:rPr>
                        <a:t>AD100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54749">
                <a:tc>
                  <a:txBody>
                    <a:bodyPr/>
                    <a:lstStyle/>
                    <a:p>
                      <a:pPr marL="0" algn="l" defTabSz="932742" rtl="0" eaLnBrk="1" latinLnBrk="0" hangingPunct="1"/>
                      <a:r>
                        <a:rPr lang="en-US" sz="1600" kern="1200" dirty="0">
                          <a:solidFill>
                            <a:schemeClr val="tx1"/>
                          </a:solidFill>
                          <a:latin typeface="+mn-lt"/>
                          <a:ea typeface="+mn-ea"/>
                          <a:cs typeface="+mn-cs"/>
                        </a:rPr>
                        <a:t>AD101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154749">
                <a:tc>
                  <a:txBody>
                    <a:bodyPr/>
                    <a:lstStyle/>
                    <a:p>
                      <a:pPr marL="0" algn="l" defTabSz="932742" rtl="0" eaLnBrk="1" latinLnBrk="0" hangingPunct="1"/>
                      <a:r>
                        <a:rPr lang="en-US" sz="1600" kern="1200" dirty="0">
                          <a:solidFill>
                            <a:schemeClr val="tx1"/>
                          </a:solidFill>
                          <a:latin typeface="+mn-lt"/>
                          <a:ea typeface="+mn-ea"/>
                          <a:cs typeface="+mn-cs"/>
                        </a:rPr>
                        <a:t>AD102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154749">
                <a:tc>
                  <a:txBody>
                    <a:bodyPr/>
                    <a:lstStyle/>
                    <a:p>
                      <a:pPr marL="0" algn="l" defTabSz="932742" rtl="0" eaLnBrk="1" latinLnBrk="0" hangingPunct="1"/>
                      <a:r>
                        <a:rPr lang="en-US" sz="1600" kern="1200" dirty="0">
                          <a:solidFill>
                            <a:schemeClr val="tx1"/>
                          </a:solidFill>
                          <a:latin typeface="+mn-lt"/>
                          <a:ea typeface="+mn-ea"/>
                          <a:cs typeface="+mn-cs"/>
                        </a:rPr>
                        <a:t>AX103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154749">
                <a:tc>
                  <a:txBody>
                    <a:bodyPr/>
                    <a:lstStyle/>
                    <a:p>
                      <a:pPr marL="0" algn="l" defTabSz="932742" rtl="0" eaLnBrk="1" latinLnBrk="0" hangingPunct="1"/>
                      <a:r>
                        <a:rPr lang="en-US" sz="1600" kern="1200" dirty="0">
                          <a:solidFill>
                            <a:schemeClr val="tx1"/>
                          </a:solidFill>
                          <a:latin typeface="+mn-lt"/>
                          <a:ea typeface="+mn-ea"/>
                          <a:cs typeface="+mn-cs"/>
                        </a:rPr>
                        <a:t>AS104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154749">
                <a:tc>
                  <a:txBody>
                    <a:bodyPr/>
                    <a:lstStyle/>
                    <a:p>
                      <a:pPr marL="0" algn="l" defTabSz="932742" rtl="0" eaLnBrk="1" latinLnBrk="0" hangingPunct="1"/>
                      <a:r>
                        <a:rPr lang="en-US" sz="1600" kern="1200" dirty="0">
                          <a:solidFill>
                            <a:schemeClr val="tx1"/>
                          </a:solidFill>
                          <a:latin typeface="+mn-lt"/>
                          <a:ea typeface="+mn-ea"/>
                          <a:cs typeface="+mn-cs"/>
                        </a:rPr>
                        <a:t>AR105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154749">
                <a:tc>
                  <a:txBody>
                    <a:bodyPr/>
                    <a:lstStyle/>
                    <a:p>
                      <a:pPr marL="0" algn="l" defTabSz="932742" rtl="0" eaLnBrk="1" latinLnBrk="0" hangingPunct="1"/>
                      <a:r>
                        <a:rPr lang="en-US" sz="1600" kern="1200" dirty="0">
                          <a:solidFill>
                            <a:schemeClr val="tx1"/>
                          </a:solidFill>
                          <a:latin typeface="+mn-lt"/>
                          <a:ea typeface="+mn-ea"/>
                          <a:cs typeface="+mn-cs"/>
                        </a:rPr>
                        <a:t>MK106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b" latinLnBrk="0" hangingPunct="1"/>
                      <a:r>
                        <a:rPr lang="en-US" sz="1600" kern="1200" dirty="0">
                          <a:solidFill>
                            <a:schemeClr val="tx1"/>
                          </a:solidFill>
                          <a:latin typeface="+mn-lt"/>
                          <a:ea typeface="+mn-ea"/>
                          <a:cs typeface="+mn-cs"/>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latinLnBrk="0" hangingPunct="1"/>
                      <a:r>
                        <a:rPr lang="en-US" sz="1600" i="1" kern="1200" dirty="0">
                          <a:solidFill>
                            <a:schemeClr val="tx1"/>
                          </a:solidFill>
                          <a:latin typeface="+mn-lt"/>
                          <a:ea typeface="+mn-ea"/>
                          <a:cs typeface="+mn-cs"/>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22" name="Cross 21" descr="Cross mark on Orders template">
            <a:extLst>
              <a:ext uri="{FF2B5EF4-FFF2-40B4-BE49-F238E27FC236}">
                <a16:creationId xmlns:a16="http://schemas.microsoft.com/office/drawing/2014/main" id="{374029F5-A63E-4CEB-B579-0B0435ACE4DC}"/>
              </a:ext>
              <a:ext uri="{C183D7F6-B498-43B3-948B-1728B52AA6E4}">
                <adec:decorative xmlns:adec="http://schemas.microsoft.com/office/drawing/2017/decorative" val="0"/>
              </a:ext>
            </a:extLst>
          </p:cNvPr>
          <p:cNvSpPr/>
          <p:nvPr/>
        </p:nvSpPr>
        <p:spPr bwMode="auto">
          <a:xfrm rot="18814952">
            <a:off x="7977928" y="1716388"/>
            <a:ext cx="2219156" cy="2232038"/>
          </a:xfrm>
          <a:prstGeom prst="plus">
            <a:avLst>
              <a:gd name="adj" fmla="val 4018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9D81071-21FF-49ED-873C-2932BB5C3A37}"/>
              </a:ext>
            </a:extLst>
          </p:cNvPr>
          <p:cNvSpPr txBox="1"/>
          <p:nvPr/>
        </p:nvSpPr>
        <p:spPr>
          <a:xfrm>
            <a:off x="434341" y="4457700"/>
            <a:ext cx="11338560" cy="1038225"/>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en-US" sz="1800" dirty="0">
                <a:latin typeface="+mj-lt"/>
              </a:rPr>
              <a:t>Data is normalized to:</a:t>
            </a:r>
          </a:p>
        </p:txBody>
      </p:sp>
      <p:sp>
        <p:nvSpPr>
          <p:cNvPr id="15" name="Freeform: Shape 14">
            <a:extLst>
              <a:ext uri="{FF2B5EF4-FFF2-40B4-BE49-F238E27FC236}">
                <a16:creationId xmlns:a16="http://schemas.microsoft.com/office/drawing/2014/main" id="{A3FB6F58-F5D9-413A-8B1C-B282FCCD191A}"/>
              </a:ext>
            </a:extLst>
          </p:cNvPr>
          <p:cNvSpPr/>
          <p:nvPr/>
        </p:nvSpPr>
        <p:spPr>
          <a:xfrm>
            <a:off x="547212"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it-IT" sz="1600" dirty="0">
                <a:solidFill>
                  <a:schemeClr val="tx1"/>
                </a:solidFill>
              </a:rPr>
              <a:t>Reduce storage</a:t>
            </a:r>
            <a:endParaRPr lang="en-US" sz="1600" dirty="0">
              <a:solidFill>
                <a:schemeClr val="tx1"/>
              </a:solidFill>
            </a:endParaRPr>
          </a:p>
        </p:txBody>
      </p:sp>
      <p:sp>
        <p:nvSpPr>
          <p:cNvPr id="17" name="Freeform: Shape 16">
            <a:extLst>
              <a:ext uri="{FF2B5EF4-FFF2-40B4-BE49-F238E27FC236}">
                <a16:creationId xmlns:a16="http://schemas.microsoft.com/office/drawing/2014/main" id="{18F14E18-1EEA-4A47-8783-11DC343CD069}"/>
              </a:ext>
            </a:extLst>
          </p:cNvPr>
          <p:cNvSpPr/>
          <p:nvPr/>
        </p:nvSpPr>
        <p:spPr>
          <a:xfrm>
            <a:off x="4303100"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it-IT" sz="1600" dirty="0">
                <a:solidFill>
                  <a:schemeClr val="tx1"/>
                </a:solidFill>
              </a:rPr>
              <a:t>Avoid data duplication</a:t>
            </a:r>
            <a:endParaRPr lang="en-US" sz="1600" dirty="0">
              <a:solidFill>
                <a:schemeClr val="tx1"/>
              </a:solidFill>
            </a:endParaRPr>
          </a:p>
        </p:txBody>
      </p:sp>
      <p:sp>
        <p:nvSpPr>
          <p:cNvPr id="19" name="Freeform: Shape 18">
            <a:extLst>
              <a:ext uri="{FF2B5EF4-FFF2-40B4-BE49-F238E27FC236}">
                <a16:creationId xmlns:a16="http://schemas.microsoft.com/office/drawing/2014/main" id="{F8C70266-4BA1-4F75-B713-04B40DFA35E6}"/>
              </a:ext>
            </a:extLst>
          </p:cNvPr>
          <p:cNvSpPr/>
          <p:nvPr/>
        </p:nvSpPr>
        <p:spPr>
          <a:xfrm>
            <a:off x="8058986"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it-IT" sz="1600">
                <a:solidFill>
                  <a:schemeClr val="tx1"/>
                </a:solidFill>
              </a:rPr>
              <a:t>Improve data quality</a:t>
            </a:r>
            <a:endParaRPr lang="en-US" sz="1600" dirty="0">
              <a:solidFill>
                <a:schemeClr val="tx1"/>
              </a:solidFill>
            </a:endParaRPr>
          </a:p>
        </p:txBody>
      </p:sp>
    </p:spTree>
    <p:extLst>
      <p:ext uri="{BB962C8B-B14F-4D97-AF65-F5344CB8AC3E}">
        <p14:creationId xmlns:p14="http://schemas.microsoft.com/office/powerpoint/2010/main" val="37987949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Relations</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434772" y="1205352"/>
          <a:ext cx="5691187" cy="3078480"/>
        </p:xfrm>
        <a:graphic>
          <a:graphicData uri="http://schemas.openxmlformats.org/drawingml/2006/table">
            <a:tbl>
              <a:tblPr firstRow="1" bandRow="1">
                <a:tableStyleId>{5C22544A-7EE6-4342-B048-85BDC9FD1C3A}</a:tableStyleId>
              </a:tblPr>
              <a:tblGrid>
                <a:gridCol w="1479167">
                  <a:extLst>
                    <a:ext uri="{9D8B030D-6E8A-4147-A177-3AD203B41FA5}">
                      <a16:colId xmlns:a16="http://schemas.microsoft.com/office/drawing/2014/main" val="1727388637"/>
                    </a:ext>
                  </a:extLst>
                </a:gridCol>
                <a:gridCol w="2119538">
                  <a:extLst>
                    <a:ext uri="{9D8B030D-6E8A-4147-A177-3AD203B41FA5}">
                      <a16:colId xmlns:a16="http://schemas.microsoft.com/office/drawing/2014/main" val="299907239"/>
                    </a:ext>
                  </a:extLst>
                </a:gridCol>
                <a:gridCol w="2092482">
                  <a:extLst>
                    <a:ext uri="{9D8B030D-6E8A-4147-A177-3AD203B41FA5}">
                      <a16:colId xmlns:a16="http://schemas.microsoft.com/office/drawing/2014/main" val="2578400319"/>
                    </a:ext>
                  </a:extLst>
                </a:gridCol>
              </a:tblGrid>
              <a:tr h="262754">
                <a:tc>
                  <a:txBody>
                    <a:bodyPr/>
                    <a:lstStyle/>
                    <a:p>
                      <a:pPr algn="l"/>
                      <a:r>
                        <a:rPr lang="en-US" sz="2000" b="0" dirty="0">
                          <a:latin typeface="+mj-lt"/>
                        </a:rPr>
                        <a:t>Customers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42542">
                <a:tc>
                  <a:txBody>
                    <a:bodyPr/>
                    <a:lstStyle/>
                    <a:p>
                      <a:pPr algn="l"/>
                      <a:r>
                        <a:rPr lang="en-US" sz="1600" dirty="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6797">
                <a:tc>
                  <a:txBody>
                    <a:bodyPr/>
                    <a:lstStyle/>
                    <a:p>
                      <a:pPr algn="l"/>
                      <a:r>
                        <a:rPr lang="en-US" sz="1600" dirty="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6797">
                <a:tc>
                  <a:txBody>
                    <a:bodyPr/>
                    <a:lstStyle/>
                    <a:p>
                      <a:pPr algn="l"/>
                      <a:r>
                        <a:rPr lang="en-US" sz="1600" dirty="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66797">
                <a:tc>
                  <a:txBody>
                    <a:bodyPr/>
                    <a:lstStyle/>
                    <a:p>
                      <a:pPr algn="l"/>
                      <a:r>
                        <a:rPr lang="en-US" sz="1600" dirty="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66797">
                <a:tc>
                  <a:txBody>
                    <a:bodyPr/>
                    <a:lstStyle/>
                    <a:p>
                      <a:pPr algn="l"/>
                      <a:r>
                        <a:rPr lang="en-US" sz="1600" dirty="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66797">
                <a:tc>
                  <a:txBody>
                    <a:bodyPr/>
                    <a:lstStyle/>
                    <a:p>
                      <a:pPr algn="l"/>
                      <a:r>
                        <a:rPr lang="en-US" sz="1600" dirty="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66797">
                <a:tc>
                  <a:txBody>
                    <a:bodyPr/>
                    <a:lstStyle/>
                    <a:p>
                      <a:pPr algn="l"/>
                      <a:r>
                        <a:rPr lang="en-US" sz="1600" dirty="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66797">
                <a:tc>
                  <a:txBody>
                    <a:bodyPr/>
                    <a:lstStyle/>
                    <a:p>
                      <a:pPr algn="l"/>
                      <a:r>
                        <a:rPr lang="en-US" sz="1600" dirty="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11" name="Rectangle 10" descr="Highlighting Customer ID">
            <a:extLst>
              <a:ext uri="{FF2B5EF4-FFF2-40B4-BE49-F238E27FC236}">
                <a16:creationId xmlns:a16="http://schemas.microsoft.com/office/drawing/2014/main" id="{D077890F-9952-43DA-A1B7-4F68ABD35251}"/>
              </a:ext>
              <a:ext uri="{C183D7F6-B498-43B3-948B-1728B52AA6E4}">
                <adec:decorative xmlns:adec="http://schemas.microsoft.com/office/drawing/2017/decorative" val="0"/>
              </a:ext>
            </a:extLst>
          </p:cNvPr>
          <p:cNvSpPr/>
          <p:nvPr/>
        </p:nvSpPr>
        <p:spPr bwMode="auto">
          <a:xfrm>
            <a:off x="434339" y="1603376"/>
            <a:ext cx="1480185" cy="3080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Connector: Elbow 11" descr="Line connector">
            <a:extLst>
              <a:ext uri="{FF2B5EF4-FFF2-40B4-BE49-F238E27FC236}">
                <a16:creationId xmlns:a16="http://schemas.microsoft.com/office/drawing/2014/main" id="{C97A56E3-7448-4475-A5AF-85472C67BCDF}"/>
              </a:ext>
              <a:ext uri="{C183D7F6-B498-43B3-948B-1728B52AA6E4}">
                <adec:decorative xmlns:adec="http://schemas.microsoft.com/office/drawing/2017/decorative" val="0"/>
              </a:ext>
            </a:extLst>
          </p:cNvPr>
          <p:cNvCxnSpPr>
            <a:cxnSpLocks/>
            <a:stCxn id="11" idx="0"/>
            <a:endCxn id="13" idx="0"/>
          </p:cNvCxnSpPr>
          <p:nvPr/>
        </p:nvCxnSpPr>
        <p:spPr>
          <a:xfrm rot="5400000" flipH="1" flipV="1">
            <a:off x="4961249" y="-2183783"/>
            <a:ext cx="342" cy="7573977"/>
          </a:xfrm>
          <a:prstGeom prst="bentConnector3">
            <a:avLst>
              <a:gd name="adj1" fmla="val 147709649"/>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6329973" y="1205352"/>
          <a:ext cx="5442927" cy="3078480"/>
        </p:xfrm>
        <a:graphic>
          <a:graphicData uri="http://schemas.openxmlformats.org/drawingml/2006/table">
            <a:tbl>
              <a:tblPr firstRow="1" bandRow="1">
                <a:tableStyleId>{5C22544A-7EE6-4342-B048-85BDC9FD1C3A}</a:tableStyleId>
              </a:tblPr>
              <a:tblGrid>
                <a:gridCol w="1414643">
                  <a:extLst>
                    <a:ext uri="{9D8B030D-6E8A-4147-A177-3AD203B41FA5}">
                      <a16:colId xmlns:a16="http://schemas.microsoft.com/office/drawing/2014/main" val="1727388637"/>
                    </a:ext>
                  </a:extLst>
                </a:gridCol>
                <a:gridCol w="2027080">
                  <a:extLst>
                    <a:ext uri="{9D8B030D-6E8A-4147-A177-3AD203B41FA5}">
                      <a16:colId xmlns:a16="http://schemas.microsoft.com/office/drawing/2014/main" val="299907239"/>
                    </a:ext>
                  </a:extLst>
                </a:gridCol>
                <a:gridCol w="2001204">
                  <a:extLst>
                    <a:ext uri="{9D8B030D-6E8A-4147-A177-3AD203B41FA5}">
                      <a16:colId xmlns:a16="http://schemas.microsoft.com/office/drawing/2014/main" val="2578400319"/>
                    </a:ext>
                  </a:extLst>
                </a:gridCol>
              </a:tblGrid>
              <a:tr h="157285">
                <a:tc>
                  <a:txBody>
                    <a:bodyPr/>
                    <a:lstStyle/>
                    <a:p>
                      <a:pPr algn="l"/>
                      <a:r>
                        <a:rPr lang="en-US" sz="2000" b="0" dirty="0">
                          <a:latin typeface="+mj-lt"/>
                        </a:rPr>
                        <a:t>Orders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45186">
                <a:tc>
                  <a:txBody>
                    <a:bodyPr/>
                    <a:lstStyle/>
                    <a:p>
                      <a:pPr marL="0" algn="l" defTabSz="932742" rtl="0" eaLnBrk="1" latinLnBrk="0" hangingPunct="1"/>
                      <a:r>
                        <a:rPr lang="en-US" sz="1600" kern="1200" dirty="0">
                          <a:solidFill>
                            <a:schemeClr val="tx1"/>
                          </a:solidFill>
                          <a:latin typeface="+mj-lt"/>
                          <a:ea typeface="+mn-ea"/>
                          <a:cs typeface="+mn-cs"/>
                        </a:rPr>
                        <a:t>OrderID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j-lt"/>
                          <a:ea typeface="+mn-ea"/>
                          <a:cs typeface="+mn-cs"/>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j-lt"/>
                          <a:ea typeface="+mn-ea"/>
                          <a:cs typeface="+mn-cs"/>
                        </a:rPr>
                        <a:t>SalesPersonID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45186">
                <a:tc>
                  <a:txBody>
                    <a:bodyPr/>
                    <a:lstStyle/>
                    <a:p>
                      <a:r>
                        <a:rPr lang="en-US" sz="1600" kern="1200" dirty="0">
                          <a:solidFill>
                            <a:schemeClr val="tx1"/>
                          </a:solidFill>
                          <a:latin typeface="+mn-lt"/>
                          <a:ea typeface="+mn-ea"/>
                          <a:cs typeface="+mn-cs"/>
                        </a:rPr>
                        <a:t>AD100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101</a:t>
                      </a:r>
                    </a:p>
                  </a:txBody>
                  <a:tcPr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1" kern="1200" dirty="0">
                          <a:solidFill>
                            <a:schemeClr val="tx1"/>
                          </a:solidFill>
                          <a:latin typeface="+mn-lt"/>
                          <a:ea typeface="+mn-ea"/>
                          <a:cs typeface="+mn-cs"/>
                        </a:rPr>
                        <a:t>200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45186">
                <a:tc>
                  <a:txBody>
                    <a:bodyPr/>
                    <a:lstStyle/>
                    <a:p>
                      <a:r>
                        <a:rPr lang="en-US" sz="1600" kern="1200" dirty="0">
                          <a:solidFill>
                            <a:schemeClr val="tx1"/>
                          </a:solidFill>
                          <a:latin typeface="+mn-lt"/>
                          <a:ea typeface="+mn-ea"/>
                          <a:cs typeface="+mn-cs"/>
                        </a:rPr>
                        <a:t>AD101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101</a:t>
                      </a:r>
                    </a:p>
                  </a:txBody>
                  <a:tcPr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145186">
                <a:tc>
                  <a:txBody>
                    <a:bodyPr/>
                    <a:lstStyle/>
                    <a:p>
                      <a:r>
                        <a:rPr lang="en-US" sz="1600" kern="1200" dirty="0">
                          <a:solidFill>
                            <a:schemeClr val="tx1"/>
                          </a:solidFill>
                          <a:latin typeface="+mn-lt"/>
                          <a:ea typeface="+mn-ea"/>
                          <a:cs typeface="+mn-cs"/>
                        </a:rPr>
                        <a:t>AD102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101</a:t>
                      </a:r>
                    </a:p>
                  </a:txBody>
                  <a:tcPr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145186">
                <a:tc>
                  <a:txBody>
                    <a:bodyPr/>
                    <a:lstStyle/>
                    <a:p>
                      <a:r>
                        <a:rPr lang="en-US" sz="1600" kern="1200" dirty="0">
                          <a:solidFill>
                            <a:schemeClr val="tx1"/>
                          </a:solidFill>
                          <a:latin typeface="+mn-lt"/>
                          <a:ea typeface="+mn-ea"/>
                          <a:cs typeface="+mn-cs"/>
                        </a:rPr>
                        <a:t>AX103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103</a:t>
                      </a:r>
                    </a:p>
                  </a:txBody>
                  <a:tcPr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145186">
                <a:tc>
                  <a:txBody>
                    <a:bodyPr/>
                    <a:lstStyle/>
                    <a:p>
                      <a:r>
                        <a:rPr lang="en-US" sz="1600" kern="1200" dirty="0">
                          <a:solidFill>
                            <a:schemeClr val="tx1"/>
                          </a:solidFill>
                          <a:latin typeface="+mn-lt"/>
                          <a:ea typeface="+mn-ea"/>
                          <a:cs typeface="+mn-cs"/>
                        </a:rPr>
                        <a:t>AS104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103</a:t>
                      </a:r>
                    </a:p>
                  </a:txBody>
                  <a:tcPr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145186">
                <a:tc>
                  <a:txBody>
                    <a:bodyPr/>
                    <a:lstStyle/>
                    <a:p>
                      <a:r>
                        <a:rPr lang="en-US" sz="1600" kern="1200" dirty="0">
                          <a:solidFill>
                            <a:schemeClr val="tx1"/>
                          </a:solidFill>
                          <a:latin typeface="+mn-lt"/>
                          <a:ea typeface="+mn-ea"/>
                          <a:cs typeface="+mn-cs"/>
                        </a:rPr>
                        <a:t>AR105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105</a:t>
                      </a:r>
                    </a:p>
                  </a:txBody>
                  <a:tcPr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145186">
                <a:tc>
                  <a:txBody>
                    <a:bodyPr/>
                    <a:lstStyle/>
                    <a:p>
                      <a:r>
                        <a:rPr lang="en-US" sz="1600" kern="1200" dirty="0">
                          <a:solidFill>
                            <a:schemeClr val="tx1"/>
                          </a:solidFill>
                          <a:latin typeface="+mn-lt"/>
                          <a:ea typeface="+mn-ea"/>
                          <a:cs typeface="+mn-cs"/>
                        </a:rPr>
                        <a:t>MK106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105</a:t>
                      </a:r>
                    </a:p>
                  </a:txBody>
                  <a:tcPr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13" name="Rectangle 12" descr="Highlighting Customer ID">
            <a:extLst>
              <a:ext uri="{FF2B5EF4-FFF2-40B4-BE49-F238E27FC236}">
                <a16:creationId xmlns:a16="http://schemas.microsoft.com/office/drawing/2014/main" id="{F922E7A7-64AE-477F-AC05-D3823B166C06}"/>
              </a:ext>
              <a:ext uri="{C183D7F6-B498-43B3-948B-1728B52AA6E4}">
                <adec:decorative xmlns:adec="http://schemas.microsoft.com/office/drawing/2017/decorative" val="0"/>
              </a:ext>
            </a:extLst>
          </p:cNvPr>
          <p:cNvSpPr/>
          <p:nvPr/>
        </p:nvSpPr>
        <p:spPr bwMode="auto">
          <a:xfrm>
            <a:off x="7743217" y="1603034"/>
            <a:ext cx="2010384" cy="30831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EC403D48-254F-4CC8-89B2-82786EDE34F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4963" y="2029202"/>
            <a:ext cx="2237998" cy="2237998"/>
          </a:xfrm>
          <a:prstGeom prst="rect">
            <a:avLst/>
          </a:prstGeom>
        </p:spPr>
      </p:pic>
      <p:sp>
        <p:nvSpPr>
          <p:cNvPr id="7" name="TextBox 6">
            <a:extLst>
              <a:ext uri="{FF2B5EF4-FFF2-40B4-BE49-F238E27FC236}">
                <a16:creationId xmlns:a16="http://schemas.microsoft.com/office/drawing/2014/main" id="{19D81071-21FF-49ED-873C-2932BB5C3A37}"/>
              </a:ext>
            </a:extLst>
          </p:cNvPr>
          <p:cNvSpPr txBox="1"/>
          <p:nvPr/>
        </p:nvSpPr>
        <p:spPr>
          <a:xfrm>
            <a:off x="434341" y="4457700"/>
            <a:ext cx="11338560" cy="1038225"/>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en-US" sz="1800" dirty="0">
                <a:latin typeface="+mj-lt"/>
              </a:rPr>
              <a:t>In a normalized database schema: </a:t>
            </a:r>
          </a:p>
        </p:txBody>
      </p:sp>
      <p:sp>
        <p:nvSpPr>
          <p:cNvPr id="15" name="Freeform: Shape 14">
            <a:extLst>
              <a:ext uri="{FF2B5EF4-FFF2-40B4-BE49-F238E27FC236}">
                <a16:creationId xmlns:a16="http://schemas.microsoft.com/office/drawing/2014/main" id="{A3FB6F58-F5D9-413A-8B1C-B282FCCD191A}"/>
              </a:ext>
            </a:extLst>
          </p:cNvPr>
          <p:cNvSpPr/>
          <p:nvPr/>
        </p:nvSpPr>
        <p:spPr>
          <a:xfrm>
            <a:off x="547212" y="4886326"/>
            <a:ext cx="3601044" cy="504824"/>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200" dirty="0">
                <a:solidFill>
                  <a:schemeClr val="tx1"/>
                </a:solidFill>
              </a:rPr>
              <a:t>Primary Keys and Foreign keys are used to define relationships</a:t>
            </a:r>
          </a:p>
        </p:txBody>
      </p:sp>
      <p:sp>
        <p:nvSpPr>
          <p:cNvPr id="17" name="Freeform: Shape 16">
            <a:extLst>
              <a:ext uri="{FF2B5EF4-FFF2-40B4-BE49-F238E27FC236}">
                <a16:creationId xmlns:a16="http://schemas.microsoft.com/office/drawing/2014/main" id="{18F14E18-1EEA-4A47-8783-11DC343CD069}"/>
              </a:ext>
            </a:extLst>
          </p:cNvPr>
          <p:cNvSpPr/>
          <p:nvPr/>
        </p:nvSpPr>
        <p:spPr>
          <a:xfrm>
            <a:off x="4303100" y="4886326"/>
            <a:ext cx="3601044" cy="504824"/>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200" dirty="0">
                <a:solidFill>
                  <a:schemeClr val="tx1"/>
                </a:solidFill>
              </a:rPr>
              <a:t>No data duplication exists (other than key values in 3</a:t>
            </a:r>
            <a:r>
              <a:rPr lang="en-US" sz="1200" baseline="30000" dirty="0">
                <a:solidFill>
                  <a:schemeClr val="tx1"/>
                </a:solidFill>
              </a:rPr>
              <a:t>rd</a:t>
            </a:r>
            <a:r>
              <a:rPr lang="en-US" sz="1200" dirty="0">
                <a:solidFill>
                  <a:schemeClr val="tx1"/>
                </a:solidFill>
              </a:rPr>
              <a:t> Normal Form (3NF)</a:t>
            </a:r>
          </a:p>
        </p:txBody>
      </p:sp>
      <p:sp>
        <p:nvSpPr>
          <p:cNvPr id="19" name="Freeform: Shape 18">
            <a:extLst>
              <a:ext uri="{FF2B5EF4-FFF2-40B4-BE49-F238E27FC236}">
                <a16:creationId xmlns:a16="http://schemas.microsoft.com/office/drawing/2014/main" id="{F8C70266-4BA1-4F75-B713-04B40DFA35E6}"/>
              </a:ext>
            </a:extLst>
          </p:cNvPr>
          <p:cNvSpPr/>
          <p:nvPr/>
        </p:nvSpPr>
        <p:spPr>
          <a:xfrm>
            <a:off x="8058986" y="4886326"/>
            <a:ext cx="3601044" cy="504824"/>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200" dirty="0">
                <a:solidFill>
                  <a:schemeClr val="tx1"/>
                </a:solidFill>
              </a:rPr>
              <a:t>Data is retrieved by joining tables together</a:t>
            </a:r>
            <a:br>
              <a:rPr lang="en-US" sz="1200" dirty="0">
                <a:solidFill>
                  <a:schemeClr val="tx1"/>
                </a:solidFill>
              </a:rPr>
            </a:br>
            <a:r>
              <a:rPr lang="en-US" sz="1200" dirty="0">
                <a:solidFill>
                  <a:schemeClr val="tx1"/>
                </a:solidFill>
              </a:rPr>
              <a:t>in a query</a:t>
            </a:r>
          </a:p>
        </p:txBody>
      </p:sp>
    </p:spTree>
    <p:extLst>
      <p:ext uri="{BB962C8B-B14F-4D97-AF65-F5344CB8AC3E}">
        <p14:creationId xmlns:p14="http://schemas.microsoft.com/office/powerpoint/2010/main" val="24165031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D42F8-775E-4FB3-A574-BED9904D2907}"/>
              </a:ext>
            </a:extLst>
          </p:cNvPr>
          <p:cNvSpPr>
            <a:spLocks noGrp="1"/>
          </p:cNvSpPr>
          <p:nvPr>
            <p:ph type="title"/>
          </p:nvPr>
        </p:nvSpPr>
        <p:spPr/>
        <p:txBody>
          <a:bodyPr/>
          <a:lstStyle/>
          <a:p>
            <a:r>
              <a:rPr lang="en-US" dirty="0"/>
              <a:t>Course agenda</a:t>
            </a:r>
          </a:p>
        </p:txBody>
      </p:sp>
      <p:graphicFrame>
        <p:nvGraphicFramePr>
          <p:cNvPr id="4" name="Table 4">
            <a:extLst>
              <a:ext uri="{FF2B5EF4-FFF2-40B4-BE49-F238E27FC236}">
                <a16:creationId xmlns:a16="http://schemas.microsoft.com/office/drawing/2014/main" id="{2A6B961E-CC70-46CE-BA49-AAA90EE39393}"/>
              </a:ext>
            </a:extLst>
          </p:cNvPr>
          <p:cNvGraphicFramePr>
            <a:graphicFrameLocks noGrp="1"/>
          </p:cNvGraphicFramePr>
          <p:nvPr>
            <p:extLst>
              <p:ext uri="{D42A27DB-BD31-4B8C-83A1-F6EECF244321}">
                <p14:modId xmlns:p14="http://schemas.microsoft.com/office/powerpoint/2010/main" val="3775861951"/>
              </p:ext>
            </p:extLst>
          </p:nvPr>
        </p:nvGraphicFramePr>
        <p:xfrm>
          <a:off x="427038" y="1181388"/>
          <a:ext cx="11582400" cy="4343112"/>
        </p:xfrm>
        <a:graphic>
          <a:graphicData uri="http://schemas.openxmlformats.org/drawingml/2006/table">
            <a:tbl>
              <a:tblPr firstRow="1" bandRow="1">
                <a:tableStyleId>{2D5ABB26-0587-4C30-8999-92F81FD0307C}</a:tableStyleId>
              </a:tblPr>
              <a:tblGrid>
                <a:gridCol w="3144837">
                  <a:extLst>
                    <a:ext uri="{9D8B030D-6E8A-4147-A177-3AD203B41FA5}">
                      <a16:colId xmlns:a16="http://schemas.microsoft.com/office/drawing/2014/main" val="2278379534"/>
                    </a:ext>
                  </a:extLst>
                </a:gridCol>
                <a:gridCol w="8437563">
                  <a:extLst>
                    <a:ext uri="{9D8B030D-6E8A-4147-A177-3AD203B41FA5}">
                      <a16:colId xmlns:a16="http://schemas.microsoft.com/office/drawing/2014/main" val="1876836055"/>
                    </a:ext>
                  </a:extLst>
                </a:gridCol>
              </a:tblGrid>
              <a:tr h="341151">
                <a:tc>
                  <a:txBody>
                    <a:bodyPr/>
                    <a:lstStyle/>
                    <a:p>
                      <a:r>
                        <a:rPr lang="en-US" sz="1600" dirty="0">
                          <a:solidFill>
                            <a:schemeClr val="bg1"/>
                          </a:solidFill>
                          <a:latin typeface="+mj-lt"/>
                        </a:rPr>
                        <a:t>Module</a:t>
                      </a:r>
                    </a:p>
                  </a:txBody>
                  <a:tcPr marL="93260" marR="93260" marT="46630" marB="4663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1600" dirty="0">
                          <a:solidFill>
                            <a:schemeClr val="bg1"/>
                          </a:solidFill>
                          <a:latin typeface="+mj-lt"/>
                        </a:rPr>
                        <a:t>Lessons</a:t>
                      </a:r>
                    </a:p>
                  </a:txBody>
                  <a:tcPr marL="93260" marR="93260" marT="46630" marB="46630"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2770328589"/>
                  </a:ext>
                </a:extLst>
              </a:tr>
              <a:tr h="1328232">
                <a:tc>
                  <a: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sz="1400" dirty="0">
                          <a:solidFill>
                            <a:schemeClr val="tx1"/>
                          </a:solidFill>
                          <a:latin typeface="+mj-lt"/>
                        </a:rPr>
                        <a:t>Module 1: </a:t>
                      </a:r>
                      <a:br>
                        <a:rPr lang="en-US" sz="1400" dirty="0">
                          <a:solidFill>
                            <a:schemeClr val="tx1"/>
                          </a:solidFill>
                        </a:rPr>
                      </a:br>
                      <a:r>
                        <a:rPr lang="en-US" sz="1400" dirty="0">
                          <a:solidFill>
                            <a:schemeClr val="tx1"/>
                          </a:solidFill>
                        </a:rPr>
                        <a:t>Explore core data concepts</a:t>
                      </a:r>
                    </a:p>
                  </a:txBody>
                  <a:tcPr marL="93260" marR="93260" marT="46630" marB="4663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4625" indent="-174625">
                        <a:spcAft>
                          <a:spcPts val="600"/>
                        </a:spcAft>
                        <a:buFont typeface="Arial" panose="020B0604020202020204" pitchFamily="34" charset="0"/>
                        <a:buChar char="•"/>
                      </a:pPr>
                      <a:r>
                        <a:rPr lang="en-US" sz="1200" dirty="0">
                          <a:solidFill>
                            <a:schemeClr val="tx1"/>
                          </a:solidFill>
                        </a:rPr>
                        <a:t>Explore core data concepts</a:t>
                      </a:r>
                    </a:p>
                    <a:p>
                      <a:pPr marL="174625" indent="-174625">
                        <a:spcAft>
                          <a:spcPts val="600"/>
                        </a:spcAft>
                        <a:buFont typeface="Arial" panose="020B0604020202020204" pitchFamily="34" charset="0"/>
                        <a:buChar char="•"/>
                      </a:pPr>
                      <a:r>
                        <a:rPr lang="en-US" sz="1200" dirty="0">
                          <a:solidFill>
                            <a:schemeClr val="tx1"/>
                          </a:solidFill>
                        </a:rPr>
                        <a:t>Explore roles and responsibilities in the world of data (optional lesson)</a:t>
                      </a:r>
                    </a:p>
                    <a:p>
                      <a:pPr marL="174625" indent="-174625">
                        <a:spcAft>
                          <a:spcPts val="600"/>
                        </a:spcAft>
                        <a:buFont typeface="Arial" panose="020B0604020202020204" pitchFamily="34" charset="0"/>
                        <a:buChar char="•"/>
                      </a:pPr>
                      <a:r>
                        <a:rPr lang="en-US" sz="1200" dirty="0">
                          <a:solidFill>
                            <a:schemeClr val="tx1"/>
                          </a:solidFill>
                        </a:rPr>
                        <a:t>Describe concepts of relational data</a:t>
                      </a:r>
                    </a:p>
                    <a:p>
                      <a:pPr marL="174625" indent="-174625">
                        <a:spcAft>
                          <a:spcPts val="600"/>
                        </a:spcAft>
                        <a:buFont typeface="Arial" panose="020B0604020202020204" pitchFamily="34" charset="0"/>
                        <a:buChar char="•"/>
                      </a:pPr>
                      <a:r>
                        <a:rPr lang="en-US" sz="1200" dirty="0">
                          <a:solidFill>
                            <a:schemeClr val="tx1"/>
                          </a:solidFill>
                        </a:rPr>
                        <a:t>Explore concepts of non-relational data</a:t>
                      </a:r>
                    </a:p>
                    <a:p>
                      <a:pPr marL="174625" indent="-174625">
                        <a:spcAft>
                          <a:spcPts val="600"/>
                        </a:spcAft>
                        <a:buFont typeface="Arial" panose="020B0604020202020204" pitchFamily="34" charset="0"/>
                        <a:buChar char="•"/>
                      </a:pPr>
                      <a:r>
                        <a:rPr lang="en-US" sz="1200" dirty="0">
                          <a:solidFill>
                            <a:schemeClr val="tx1"/>
                          </a:solidFill>
                        </a:rPr>
                        <a:t>Explore concepts of data analytics</a:t>
                      </a:r>
                    </a:p>
                  </a:txBody>
                  <a:tcPr marL="93260" marR="93260" marT="46630" marB="4663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85480105"/>
                  </a:ext>
                </a:extLst>
              </a:tr>
              <a:tr h="803845">
                <a:tc>
                  <a: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sz="1400" dirty="0">
                          <a:solidFill>
                            <a:schemeClr val="tx1"/>
                          </a:solidFill>
                          <a:latin typeface="+mj-lt"/>
                        </a:rPr>
                        <a:t>Module 2: </a:t>
                      </a:r>
                      <a:br>
                        <a:rPr lang="en-US" sz="1400" dirty="0">
                          <a:solidFill>
                            <a:schemeClr val="tx1"/>
                          </a:solidFill>
                        </a:rPr>
                      </a:br>
                      <a:r>
                        <a:rPr lang="en-US" sz="1400" dirty="0">
                          <a:solidFill>
                            <a:schemeClr val="tx1"/>
                          </a:solidFill>
                        </a:rPr>
                        <a:t>Explore relational data in Azure</a:t>
                      </a:r>
                    </a:p>
                  </a:txBody>
                  <a:tcPr marL="93260" marR="93260" marT="46630" marB="4663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4625" indent="-174625">
                        <a:spcAft>
                          <a:spcPts val="600"/>
                        </a:spcAft>
                        <a:buFont typeface="Arial" panose="020B0604020202020204" pitchFamily="34" charset="0"/>
                        <a:buChar char="•"/>
                      </a:pPr>
                      <a:r>
                        <a:rPr lang="en-US" sz="1200" dirty="0">
                          <a:solidFill>
                            <a:schemeClr val="tx1"/>
                          </a:solidFill>
                        </a:rPr>
                        <a:t>Explore relational data offerings in Azure</a:t>
                      </a:r>
                    </a:p>
                    <a:p>
                      <a:pPr marL="174625" indent="-174625">
                        <a:spcAft>
                          <a:spcPts val="600"/>
                        </a:spcAft>
                        <a:buFont typeface="Arial" panose="020B0604020202020204" pitchFamily="34" charset="0"/>
                        <a:buChar char="•"/>
                      </a:pPr>
                      <a:r>
                        <a:rPr lang="en-US" sz="1200" dirty="0">
                          <a:solidFill>
                            <a:schemeClr val="tx1"/>
                          </a:solidFill>
                        </a:rPr>
                        <a:t>Explore provisioning and deploying relational database offerings in Azure</a:t>
                      </a:r>
                    </a:p>
                    <a:p>
                      <a:pPr marL="174625" indent="-174625">
                        <a:spcAft>
                          <a:spcPts val="600"/>
                        </a:spcAft>
                        <a:buFont typeface="Arial" panose="020B0604020202020204" pitchFamily="34" charset="0"/>
                        <a:buChar char="•"/>
                      </a:pPr>
                      <a:r>
                        <a:rPr lang="en-US" sz="1200" dirty="0">
                          <a:solidFill>
                            <a:schemeClr val="tx1"/>
                          </a:solidFill>
                        </a:rPr>
                        <a:t>Query relational data in Azure</a:t>
                      </a:r>
                    </a:p>
                  </a:txBody>
                  <a:tcPr marL="93260" marR="93260" marT="46630" marB="4663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36895172"/>
                  </a:ext>
                </a:extLst>
              </a:tr>
              <a:tr h="803845">
                <a:tc>
                  <a: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sz="1400" dirty="0">
                          <a:solidFill>
                            <a:schemeClr val="tx1"/>
                          </a:solidFill>
                          <a:latin typeface="+mj-lt"/>
                        </a:rPr>
                        <a:t>Module 3: </a:t>
                      </a:r>
                      <a:br>
                        <a:rPr lang="en-US" sz="1400" dirty="0">
                          <a:solidFill>
                            <a:schemeClr val="tx1"/>
                          </a:solidFill>
                        </a:rPr>
                      </a:br>
                      <a:r>
                        <a:rPr lang="en-US" sz="1400" dirty="0">
                          <a:solidFill>
                            <a:schemeClr val="tx1"/>
                          </a:solidFill>
                        </a:rPr>
                        <a:t>Explore non-relational data in Azure</a:t>
                      </a:r>
                    </a:p>
                  </a:txBody>
                  <a:tcPr marL="93260" marR="93260" marT="46630" marB="4663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4625" indent="-174625">
                        <a:spcAft>
                          <a:spcPts val="600"/>
                        </a:spcAft>
                        <a:buFont typeface="Arial" panose="020B0604020202020204" pitchFamily="34" charset="0"/>
                        <a:buChar char="•"/>
                      </a:pPr>
                      <a:r>
                        <a:rPr lang="en-US" sz="1200" dirty="0">
                          <a:solidFill>
                            <a:schemeClr val="tx1"/>
                          </a:solidFill>
                        </a:rPr>
                        <a:t>Explore non-relational data offerings in Azure </a:t>
                      </a:r>
                    </a:p>
                    <a:p>
                      <a:pPr marL="174625" indent="-174625">
                        <a:spcAft>
                          <a:spcPts val="600"/>
                        </a:spcAft>
                        <a:buFont typeface="Arial" panose="020B0604020202020204" pitchFamily="34" charset="0"/>
                        <a:buChar char="•"/>
                      </a:pPr>
                      <a:r>
                        <a:rPr lang="en-US" sz="1200" dirty="0">
                          <a:solidFill>
                            <a:schemeClr val="tx1"/>
                          </a:solidFill>
                        </a:rPr>
                        <a:t>Explore provisioning and deploying non-relational data services in Azure</a:t>
                      </a:r>
                    </a:p>
                    <a:p>
                      <a:pPr marL="174625" indent="-174625">
                        <a:spcAft>
                          <a:spcPts val="600"/>
                        </a:spcAft>
                        <a:buFont typeface="Arial" panose="020B0604020202020204" pitchFamily="34" charset="0"/>
                        <a:buChar char="•"/>
                      </a:pPr>
                      <a:r>
                        <a:rPr lang="en-US" sz="1200" dirty="0">
                          <a:solidFill>
                            <a:schemeClr val="tx1"/>
                          </a:solidFill>
                        </a:rPr>
                        <a:t>Manage non-relational data stores in Azure</a:t>
                      </a:r>
                    </a:p>
                  </a:txBody>
                  <a:tcPr marL="93260" marR="93260" marT="46630" marB="4663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61249613"/>
                  </a:ext>
                </a:extLst>
              </a:tr>
              <a:tr h="1066039">
                <a:tc>
                  <a: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lang="en-US" sz="1400" dirty="0">
                          <a:solidFill>
                            <a:schemeClr val="tx1"/>
                          </a:solidFill>
                          <a:latin typeface="+mj-lt"/>
                        </a:rPr>
                        <a:t>Module 4: </a:t>
                      </a:r>
                      <a:br>
                        <a:rPr lang="en-US" sz="1400" dirty="0">
                          <a:solidFill>
                            <a:schemeClr val="tx1"/>
                          </a:solidFill>
                        </a:rPr>
                      </a:br>
                      <a:r>
                        <a:rPr lang="en-US" sz="1400" dirty="0">
                          <a:solidFill>
                            <a:schemeClr val="tx1"/>
                          </a:solidFill>
                        </a:rPr>
                        <a:t>Explore modern data warehouse analytics</a:t>
                      </a:r>
                    </a:p>
                  </a:txBody>
                  <a:tcPr marL="93260" marR="93260" marT="46630" marB="4663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4625" indent="-174625">
                        <a:spcAft>
                          <a:spcPts val="600"/>
                        </a:spcAft>
                        <a:buFont typeface="Arial" panose="020B0604020202020204" pitchFamily="34" charset="0"/>
                        <a:buChar char="•"/>
                      </a:pPr>
                      <a:r>
                        <a:rPr lang="en-US" sz="1200" dirty="0">
                          <a:solidFill>
                            <a:schemeClr val="tx1"/>
                          </a:solidFill>
                        </a:rPr>
                        <a:t>Examine components of a modern data warehouse</a:t>
                      </a:r>
                    </a:p>
                    <a:p>
                      <a:pPr marL="174625" indent="-174625">
                        <a:spcAft>
                          <a:spcPts val="600"/>
                        </a:spcAft>
                        <a:buFont typeface="Arial" panose="020B0604020202020204" pitchFamily="34" charset="0"/>
                        <a:buChar char="•"/>
                      </a:pPr>
                      <a:r>
                        <a:rPr lang="en-US" sz="1200" dirty="0">
                          <a:solidFill>
                            <a:schemeClr val="tx1"/>
                          </a:solidFill>
                        </a:rPr>
                        <a:t>Explore large-scale data analytics</a:t>
                      </a:r>
                    </a:p>
                    <a:p>
                      <a:pPr marL="174625" indent="-174625">
                        <a:spcAft>
                          <a:spcPts val="600"/>
                        </a:spcAft>
                        <a:buFont typeface="Arial" panose="020B0604020202020204" pitchFamily="34" charset="0"/>
                        <a:buChar char="•"/>
                      </a:pPr>
                      <a:r>
                        <a:rPr lang="en-US" sz="1200" dirty="0">
                          <a:solidFill>
                            <a:schemeClr val="tx1"/>
                          </a:solidFill>
                        </a:rPr>
                        <a:t>Get started building with Power BI</a:t>
                      </a:r>
                    </a:p>
                  </a:txBody>
                  <a:tcPr marL="93260" marR="93260" marT="46630" marB="4663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41432742"/>
                  </a:ext>
                </a:extLst>
              </a:tr>
            </a:tbl>
          </a:graphicData>
        </a:graphic>
      </p:graphicFrame>
    </p:spTree>
    <p:extLst>
      <p:ext uri="{BB962C8B-B14F-4D97-AF65-F5344CB8AC3E}">
        <p14:creationId xmlns:p14="http://schemas.microsoft.com/office/powerpoint/2010/main" val="23647328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Indexes</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434772" y="1205352"/>
          <a:ext cx="5691187" cy="3078480"/>
        </p:xfrm>
        <a:graphic>
          <a:graphicData uri="http://schemas.openxmlformats.org/drawingml/2006/table">
            <a:tbl>
              <a:tblPr firstRow="1" bandRow="1">
                <a:tableStyleId>{5C22544A-7EE6-4342-B048-85BDC9FD1C3A}</a:tableStyleId>
              </a:tblPr>
              <a:tblGrid>
                <a:gridCol w="1479167">
                  <a:extLst>
                    <a:ext uri="{9D8B030D-6E8A-4147-A177-3AD203B41FA5}">
                      <a16:colId xmlns:a16="http://schemas.microsoft.com/office/drawing/2014/main" val="1727388637"/>
                    </a:ext>
                  </a:extLst>
                </a:gridCol>
                <a:gridCol w="2119538">
                  <a:extLst>
                    <a:ext uri="{9D8B030D-6E8A-4147-A177-3AD203B41FA5}">
                      <a16:colId xmlns:a16="http://schemas.microsoft.com/office/drawing/2014/main" val="299907239"/>
                    </a:ext>
                  </a:extLst>
                </a:gridCol>
                <a:gridCol w="2092482">
                  <a:extLst>
                    <a:ext uri="{9D8B030D-6E8A-4147-A177-3AD203B41FA5}">
                      <a16:colId xmlns:a16="http://schemas.microsoft.com/office/drawing/2014/main" val="2578400319"/>
                    </a:ext>
                  </a:extLst>
                </a:gridCol>
              </a:tblGrid>
              <a:tr h="262754">
                <a:tc>
                  <a:txBody>
                    <a:bodyPr/>
                    <a:lstStyle/>
                    <a:p>
                      <a:pPr algn="l"/>
                      <a:r>
                        <a:rPr lang="en-US" sz="2000" b="0" dirty="0">
                          <a:latin typeface="+mj-lt"/>
                        </a:rPr>
                        <a:t>Customers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42542">
                <a:tc>
                  <a:txBody>
                    <a:bodyPr/>
                    <a:lstStyle/>
                    <a:p>
                      <a:pPr algn="l"/>
                      <a:r>
                        <a:rPr lang="en-US" sz="1600" dirty="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6797">
                <a:tc>
                  <a:txBody>
                    <a:bodyPr/>
                    <a:lstStyle/>
                    <a:p>
                      <a:pPr algn="l"/>
                      <a:r>
                        <a:rPr lang="en-US" sz="1600" dirty="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6797">
                <a:tc>
                  <a:txBody>
                    <a:bodyPr/>
                    <a:lstStyle/>
                    <a:p>
                      <a:pPr algn="l"/>
                      <a:r>
                        <a:rPr lang="en-US" sz="1600" dirty="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66797">
                <a:tc>
                  <a:txBody>
                    <a:bodyPr/>
                    <a:lstStyle/>
                    <a:p>
                      <a:pPr algn="l"/>
                      <a:r>
                        <a:rPr lang="en-US" sz="1600" dirty="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66797">
                <a:tc>
                  <a:txBody>
                    <a:bodyPr/>
                    <a:lstStyle/>
                    <a:p>
                      <a:pPr algn="l"/>
                      <a:r>
                        <a:rPr lang="en-US" sz="1600" dirty="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66797">
                <a:tc>
                  <a:txBody>
                    <a:bodyPr/>
                    <a:lstStyle/>
                    <a:p>
                      <a:pPr algn="l"/>
                      <a:r>
                        <a:rPr lang="en-US" sz="1600" dirty="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66797">
                <a:tc>
                  <a:txBody>
                    <a:bodyPr/>
                    <a:lstStyle/>
                    <a:p>
                      <a:pPr algn="l"/>
                      <a:r>
                        <a:rPr lang="en-US" sz="1600" dirty="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66797">
                <a:tc>
                  <a:txBody>
                    <a:bodyPr/>
                    <a:lstStyle/>
                    <a:p>
                      <a:pPr algn="l"/>
                      <a:r>
                        <a:rPr lang="en-US" sz="1600" dirty="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6329973" y="1205352"/>
          <a:ext cx="5427256" cy="3078480"/>
        </p:xfrm>
        <a:graphic>
          <a:graphicData uri="http://schemas.openxmlformats.org/drawingml/2006/table">
            <a:tbl>
              <a:tblPr firstRow="1" bandRow="1">
                <a:tableStyleId>{5C22544A-7EE6-4342-B048-85BDC9FD1C3A}</a:tableStyleId>
              </a:tblPr>
              <a:tblGrid>
                <a:gridCol w="2713628">
                  <a:extLst>
                    <a:ext uri="{9D8B030D-6E8A-4147-A177-3AD203B41FA5}">
                      <a16:colId xmlns:a16="http://schemas.microsoft.com/office/drawing/2014/main" val="1727388637"/>
                    </a:ext>
                  </a:extLst>
                </a:gridCol>
                <a:gridCol w="2713628">
                  <a:extLst>
                    <a:ext uri="{9D8B030D-6E8A-4147-A177-3AD203B41FA5}">
                      <a16:colId xmlns:a16="http://schemas.microsoft.com/office/drawing/2014/main" val="2113972269"/>
                    </a:ext>
                  </a:extLst>
                </a:gridCol>
              </a:tblGrid>
              <a:tr h="157285">
                <a:tc>
                  <a:txBody>
                    <a:bodyPr/>
                    <a:lstStyle/>
                    <a:p>
                      <a:pPr algn="l"/>
                      <a:r>
                        <a:rPr lang="en-US" sz="2000" b="0" kern="1200" dirty="0">
                          <a:solidFill>
                            <a:schemeClr val="lt1"/>
                          </a:solidFill>
                          <a:latin typeface="+mj-lt"/>
                          <a:ea typeface="+mn-ea"/>
                          <a:cs typeface="+mn-cs"/>
                        </a:rPr>
                        <a:t>IDX-CustomerRegion</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a:endParaRPr lang="en-US" sz="2000" b="0" kern="1200" dirty="0">
                        <a:solidFill>
                          <a:schemeClr val="lt1"/>
                        </a:solidFill>
                        <a:latin typeface="+mj-lt"/>
                        <a:ea typeface="+mn-ea"/>
                        <a:cs typeface="+mn-cs"/>
                      </a:endParaRPr>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45186">
                <a:tc>
                  <a:txBody>
                    <a:bodyPr/>
                    <a:lstStyle/>
                    <a:p>
                      <a:r>
                        <a:rPr lang="en-US" sz="1600" kern="1200" dirty="0">
                          <a:solidFill>
                            <a:schemeClr val="tx1"/>
                          </a:solidFill>
                          <a:latin typeface="+mj-lt"/>
                          <a:ea typeface="+mn-ea"/>
                          <a:cs typeface="+mn-cs"/>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600" kern="1200" dirty="0">
                          <a:solidFill>
                            <a:schemeClr val="tx1"/>
                          </a:solidFill>
                          <a:latin typeface="+mj-lt"/>
                          <a:ea typeface="+mn-ea"/>
                          <a:cs typeface="+mn-cs"/>
                        </a:rPr>
                        <a:t>Region</a:t>
                      </a:r>
                      <a:endParaRPr lang="en-US"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France</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Brazil</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Croatia</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Jordan</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Spain</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France</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145186">
                <a:tc>
                  <a:txBody>
                    <a:bodyPr/>
                    <a:lstStyle/>
                    <a:p>
                      <a:pPr marL="0" algn="l" defTabSz="932742" rtl="0" eaLnBrk="1" fontAlgn="b" latinLnBrk="0" hangingPunct="1"/>
                      <a:r>
                        <a:rPr lang="en-US" sz="1600" kern="1200" dirty="0">
                          <a:solidFill>
                            <a:schemeClr val="tx1"/>
                          </a:solidFill>
                          <a:latin typeface="+mn-lt"/>
                          <a:ea typeface="+mn-ea"/>
                          <a:cs typeface="+mn-cs"/>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kern="1200" dirty="0">
                          <a:solidFill>
                            <a:schemeClr val="tx1"/>
                          </a:solidFill>
                          <a:latin typeface="+mn-lt"/>
                          <a:ea typeface="+mn-ea"/>
                          <a:cs typeface="+mn-cs"/>
                        </a:rPr>
                        <a:t>USA</a:t>
                      </a:r>
                      <a:endParaRPr 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7" name="TextBox 6">
            <a:extLst>
              <a:ext uri="{FF2B5EF4-FFF2-40B4-BE49-F238E27FC236}">
                <a16:creationId xmlns:a16="http://schemas.microsoft.com/office/drawing/2014/main" id="{19D81071-21FF-49ED-873C-2932BB5C3A37}"/>
              </a:ext>
            </a:extLst>
          </p:cNvPr>
          <p:cNvSpPr txBox="1"/>
          <p:nvPr/>
        </p:nvSpPr>
        <p:spPr>
          <a:xfrm>
            <a:off x="434341" y="4457700"/>
            <a:ext cx="11338560" cy="1038225"/>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en-US" sz="1800" dirty="0">
                <a:latin typeface="+mj-lt"/>
              </a:rPr>
              <a:t>An index:</a:t>
            </a:r>
          </a:p>
        </p:txBody>
      </p:sp>
      <p:sp>
        <p:nvSpPr>
          <p:cNvPr id="15" name="Freeform: Shape 14">
            <a:extLst>
              <a:ext uri="{FF2B5EF4-FFF2-40B4-BE49-F238E27FC236}">
                <a16:creationId xmlns:a16="http://schemas.microsoft.com/office/drawing/2014/main" id="{A3FB6F58-F5D9-413A-8B1C-B282FCCD191A}"/>
              </a:ext>
            </a:extLst>
          </p:cNvPr>
          <p:cNvSpPr/>
          <p:nvPr/>
        </p:nvSpPr>
        <p:spPr>
          <a:xfrm>
            <a:off x="547212"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it-IT" sz="1200" dirty="0">
                <a:solidFill>
                  <a:schemeClr val="tx1"/>
                </a:solidFill>
              </a:rPr>
              <a:t>Optimizes search queries for faster data retrieval</a:t>
            </a:r>
          </a:p>
        </p:txBody>
      </p:sp>
      <p:sp>
        <p:nvSpPr>
          <p:cNvPr id="17" name="Freeform: Shape 16">
            <a:extLst>
              <a:ext uri="{FF2B5EF4-FFF2-40B4-BE49-F238E27FC236}">
                <a16:creationId xmlns:a16="http://schemas.microsoft.com/office/drawing/2014/main" id="{18F14E18-1EEA-4A47-8783-11DC343CD069}"/>
              </a:ext>
            </a:extLst>
          </p:cNvPr>
          <p:cNvSpPr/>
          <p:nvPr/>
        </p:nvSpPr>
        <p:spPr>
          <a:xfrm>
            <a:off x="4303100"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200" dirty="0">
                <a:solidFill>
                  <a:schemeClr val="tx1"/>
                </a:solidFill>
              </a:rPr>
              <a:t>Reduces the amount of data pages that need to be read to retrieve the data in a SQL Statement</a:t>
            </a:r>
          </a:p>
        </p:txBody>
      </p:sp>
      <p:sp>
        <p:nvSpPr>
          <p:cNvPr id="19" name="Freeform: Shape 18">
            <a:extLst>
              <a:ext uri="{FF2B5EF4-FFF2-40B4-BE49-F238E27FC236}">
                <a16:creationId xmlns:a16="http://schemas.microsoft.com/office/drawing/2014/main" id="{F8C70266-4BA1-4F75-B713-04B40DFA35E6}"/>
              </a:ext>
            </a:extLst>
          </p:cNvPr>
          <p:cNvSpPr/>
          <p:nvPr/>
        </p:nvSpPr>
        <p:spPr>
          <a:xfrm>
            <a:off x="8058986" y="4886326"/>
            <a:ext cx="3601044" cy="504823"/>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200" dirty="0">
                <a:solidFill>
                  <a:schemeClr val="tx1"/>
                </a:solidFill>
              </a:rPr>
              <a:t>Data is retrieved by joining tables together</a:t>
            </a:r>
            <a:br>
              <a:rPr lang="en-US" sz="1200" dirty="0">
                <a:solidFill>
                  <a:schemeClr val="tx1"/>
                </a:solidFill>
              </a:rPr>
            </a:br>
            <a:r>
              <a:rPr lang="en-US" sz="1200" dirty="0">
                <a:solidFill>
                  <a:schemeClr val="tx1"/>
                </a:solidFill>
              </a:rPr>
              <a:t>in a query</a:t>
            </a:r>
          </a:p>
        </p:txBody>
      </p:sp>
    </p:spTree>
    <p:extLst>
      <p:ext uri="{BB962C8B-B14F-4D97-AF65-F5344CB8AC3E}">
        <p14:creationId xmlns:p14="http://schemas.microsoft.com/office/powerpoint/2010/main" val="9952273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en-US" dirty="0"/>
              <a:t>View</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nvGraphicFramePr>
        <p:xfrm>
          <a:off x="434773" y="1202168"/>
          <a:ext cx="4803273" cy="3078480"/>
        </p:xfrm>
        <a:graphic>
          <a:graphicData uri="http://schemas.openxmlformats.org/drawingml/2006/table">
            <a:tbl>
              <a:tblPr firstRow="1" bandRow="1">
                <a:tableStyleId>{5C22544A-7EE6-4342-B048-85BDC9FD1C3A}</a:tableStyleId>
              </a:tblPr>
              <a:tblGrid>
                <a:gridCol w="1411349">
                  <a:extLst>
                    <a:ext uri="{9D8B030D-6E8A-4147-A177-3AD203B41FA5}">
                      <a16:colId xmlns:a16="http://schemas.microsoft.com/office/drawing/2014/main" val="1727388637"/>
                    </a:ext>
                  </a:extLst>
                </a:gridCol>
                <a:gridCol w="1695962">
                  <a:extLst>
                    <a:ext uri="{9D8B030D-6E8A-4147-A177-3AD203B41FA5}">
                      <a16:colId xmlns:a16="http://schemas.microsoft.com/office/drawing/2014/main" val="299907239"/>
                    </a:ext>
                  </a:extLst>
                </a:gridCol>
                <a:gridCol w="1695962">
                  <a:extLst>
                    <a:ext uri="{9D8B030D-6E8A-4147-A177-3AD203B41FA5}">
                      <a16:colId xmlns:a16="http://schemas.microsoft.com/office/drawing/2014/main" val="2578400319"/>
                    </a:ext>
                  </a:extLst>
                </a:gridCol>
              </a:tblGrid>
              <a:tr h="262754">
                <a:tc>
                  <a:txBody>
                    <a:bodyPr/>
                    <a:lstStyle/>
                    <a:p>
                      <a:pPr algn="l"/>
                      <a:r>
                        <a:rPr lang="en-US" sz="2000" b="0" dirty="0">
                          <a:latin typeface="+mj-lt"/>
                        </a:rPr>
                        <a:t>Customers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42542">
                <a:tc>
                  <a:txBody>
                    <a:bodyPr/>
                    <a:lstStyle/>
                    <a:p>
                      <a:pPr algn="l"/>
                      <a:r>
                        <a:rPr lang="en-US" sz="1600" dirty="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en-US" sz="1600" dirty="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6797">
                <a:tc>
                  <a:txBody>
                    <a:bodyPr/>
                    <a:lstStyle/>
                    <a:p>
                      <a:pPr algn="l"/>
                      <a:r>
                        <a:rPr lang="en-US" sz="1600" dirty="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6797">
                <a:tc>
                  <a:txBody>
                    <a:bodyPr/>
                    <a:lstStyle/>
                    <a:p>
                      <a:pPr algn="l"/>
                      <a:r>
                        <a:rPr lang="en-US" sz="1600" dirty="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66797">
                <a:tc>
                  <a:txBody>
                    <a:bodyPr/>
                    <a:lstStyle/>
                    <a:p>
                      <a:pPr algn="l"/>
                      <a:r>
                        <a:rPr lang="en-US" sz="1600" dirty="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66797">
                <a:tc>
                  <a:txBody>
                    <a:bodyPr/>
                    <a:lstStyle/>
                    <a:p>
                      <a:pPr algn="l"/>
                      <a:r>
                        <a:rPr lang="en-US" sz="1600" dirty="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66797">
                <a:tc>
                  <a:txBody>
                    <a:bodyPr/>
                    <a:lstStyle/>
                    <a:p>
                      <a:pPr algn="l"/>
                      <a:r>
                        <a:rPr lang="en-US" sz="1600" dirty="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66797">
                <a:tc>
                  <a:txBody>
                    <a:bodyPr/>
                    <a:lstStyle/>
                    <a:p>
                      <a:pPr algn="l"/>
                      <a:r>
                        <a:rPr lang="en-US" sz="1600" dirty="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66797">
                <a:tc>
                  <a:txBody>
                    <a:bodyPr/>
                    <a:lstStyle/>
                    <a:p>
                      <a:pPr algn="l"/>
                      <a:r>
                        <a:rPr lang="en-US" sz="1600" dirty="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b="0" i="0" u="none" strike="noStrike" dirty="0">
                          <a:solidFill>
                            <a:schemeClr val="tx1"/>
                          </a:solidFill>
                          <a:effectLst/>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i="1" dirty="0">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nvGraphicFramePr>
        <p:xfrm>
          <a:off x="5390284" y="1202168"/>
          <a:ext cx="3906117" cy="3075292"/>
        </p:xfrm>
        <a:graphic>
          <a:graphicData uri="http://schemas.openxmlformats.org/drawingml/2006/table">
            <a:tbl>
              <a:tblPr firstRow="1" bandRow="1">
                <a:tableStyleId>{5C22544A-7EE6-4342-B048-85BDC9FD1C3A}</a:tableStyleId>
              </a:tblPr>
              <a:tblGrid>
                <a:gridCol w="976529">
                  <a:extLst>
                    <a:ext uri="{9D8B030D-6E8A-4147-A177-3AD203B41FA5}">
                      <a16:colId xmlns:a16="http://schemas.microsoft.com/office/drawing/2014/main" val="1727388637"/>
                    </a:ext>
                  </a:extLst>
                </a:gridCol>
                <a:gridCol w="1420406">
                  <a:extLst>
                    <a:ext uri="{9D8B030D-6E8A-4147-A177-3AD203B41FA5}">
                      <a16:colId xmlns:a16="http://schemas.microsoft.com/office/drawing/2014/main" val="299907239"/>
                    </a:ext>
                  </a:extLst>
                </a:gridCol>
                <a:gridCol w="1509182">
                  <a:extLst>
                    <a:ext uri="{9D8B030D-6E8A-4147-A177-3AD203B41FA5}">
                      <a16:colId xmlns:a16="http://schemas.microsoft.com/office/drawing/2014/main" val="2578400319"/>
                    </a:ext>
                  </a:extLst>
                </a:gridCol>
              </a:tblGrid>
              <a:tr h="409619">
                <a:tc>
                  <a:txBody>
                    <a:bodyPr/>
                    <a:lstStyle/>
                    <a:p>
                      <a:pPr algn="l"/>
                      <a:r>
                        <a:rPr lang="en-US" sz="2000" b="0" dirty="0">
                          <a:latin typeface="+mj-lt"/>
                        </a:rPr>
                        <a:t>Orders</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346601">
                <a:tc>
                  <a:txBody>
                    <a:bodyPr/>
                    <a:lstStyle/>
                    <a:p>
                      <a:r>
                        <a:rPr lang="en-US" sz="1600" kern="1200" dirty="0">
                          <a:solidFill>
                            <a:schemeClr val="tx1"/>
                          </a:solidFill>
                          <a:latin typeface="+mj-lt"/>
                          <a:ea typeface="+mn-ea"/>
                          <a:cs typeface="+mn-cs"/>
                        </a:rPr>
                        <a:t>OrderID</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600" kern="1200" dirty="0">
                          <a:solidFill>
                            <a:schemeClr val="tx1"/>
                          </a:solidFill>
                          <a:latin typeface="+mj-lt"/>
                          <a:ea typeface="+mn-ea"/>
                          <a:cs typeface="+mn-cs"/>
                        </a:rPr>
                        <a:t>CustomerID</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en-US" sz="1600" kern="1200" dirty="0">
                          <a:solidFill>
                            <a:schemeClr val="tx1"/>
                          </a:solidFill>
                          <a:latin typeface="+mj-lt"/>
                          <a:ea typeface="+mn-ea"/>
                          <a:cs typeface="+mn-cs"/>
                        </a:rPr>
                        <a:t>SalesPersonID</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89884">
                <a:tc>
                  <a:txBody>
                    <a:bodyPr/>
                    <a:lstStyle/>
                    <a:p>
                      <a:r>
                        <a:rPr lang="en-US" sz="1600" kern="1200" dirty="0">
                          <a:solidFill>
                            <a:schemeClr val="tx1"/>
                          </a:solidFill>
                          <a:latin typeface="+mn-lt"/>
                          <a:ea typeface="+mn-ea"/>
                          <a:cs typeface="+mn-cs"/>
                        </a:rPr>
                        <a:t>AD100</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101</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1" kern="1200" dirty="0">
                          <a:solidFill>
                            <a:schemeClr val="tx1"/>
                          </a:solidFill>
                          <a:latin typeface="+mn-lt"/>
                          <a:ea typeface="+mn-ea"/>
                          <a:cs typeface="+mn-cs"/>
                        </a:rPr>
                        <a:t>200</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89884">
                <a:tc>
                  <a:txBody>
                    <a:bodyPr/>
                    <a:lstStyle/>
                    <a:p>
                      <a:r>
                        <a:rPr lang="en-US" sz="1600" kern="1200" dirty="0">
                          <a:solidFill>
                            <a:schemeClr val="tx1"/>
                          </a:solidFill>
                          <a:latin typeface="+mn-lt"/>
                          <a:ea typeface="+mn-ea"/>
                          <a:cs typeface="+mn-cs"/>
                        </a:rPr>
                        <a:t>AD101</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101</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200</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89884">
                <a:tc>
                  <a:txBody>
                    <a:bodyPr/>
                    <a:lstStyle/>
                    <a:p>
                      <a:r>
                        <a:rPr lang="en-US" sz="1600" kern="1200" dirty="0">
                          <a:solidFill>
                            <a:schemeClr val="tx1"/>
                          </a:solidFill>
                          <a:latin typeface="+mn-lt"/>
                          <a:ea typeface="+mn-ea"/>
                          <a:cs typeface="+mn-cs"/>
                        </a:rPr>
                        <a:t>AD102</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101</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200</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89884">
                <a:tc>
                  <a:txBody>
                    <a:bodyPr/>
                    <a:lstStyle/>
                    <a:p>
                      <a:r>
                        <a:rPr lang="en-US" sz="1600" kern="1200" dirty="0">
                          <a:solidFill>
                            <a:schemeClr val="tx1"/>
                          </a:solidFill>
                          <a:latin typeface="+mn-lt"/>
                          <a:ea typeface="+mn-ea"/>
                          <a:cs typeface="+mn-cs"/>
                        </a:rPr>
                        <a:t>AX103</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103</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201</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89884">
                <a:tc>
                  <a:txBody>
                    <a:bodyPr/>
                    <a:lstStyle/>
                    <a:p>
                      <a:r>
                        <a:rPr lang="en-US" sz="1600" kern="1200" dirty="0">
                          <a:solidFill>
                            <a:schemeClr val="tx1"/>
                          </a:solidFill>
                          <a:latin typeface="+mn-lt"/>
                          <a:ea typeface="+mn-ea"/>
                          <a:cs typeface="+mn-cs"/>
                        </a:rPr>
                        <a:t>AS104</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103</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201</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89884">
                <a:tc>
                  <a:txBody>
                    <a:bodyPr/>
                    <a:lstStyle/>
                    <a:p>
                      <a:r>
                        <a:rPr lang="en-US" sz="1600" kern="1200" dirty="0">
                          <a:solidFill>
                            <a:schemeClr val="tx1"/>
                          </a:solidFill>
                          <a:latin typeface="+mn-lt"/>
                          <a:ea typeface="+mn-ea"/>
                          <a:cs typeface="+mn-cs"/>
                        </a:rPr>
                        <a:t>AR105</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105</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200</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89884">
                <a:tc>
                  <a:txBody>
                    <a:bodyPr/>
                    <a:lstStyle/>
                    <a:p>
                      <a:r>
                        <a:rPr lang="en-US" sz="1600" kern="1200" dirty="0">
                          <a:solidFill>
                            <a:schemeClr val="tx1"/>
                          </a:solidFill>
                          <a:latin typeface="+mn-lt"/>
                          <a:ea typeface="+mn-ea"/>
                          <a:cs typeface="+mn-cs"/>
                        </a:rPr>
                        <a:t>MK106</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en-US" sz="1600" kern="1200" dirty="0">
                          <a:solidFill>
                            <a:schemeClr val="tx1"/>
                          </a:solidFill>
                          <a:latin typeface="+mn-lt"/>
                          <a:ea typeface="+mn-ea"/>
                          <a:cs typeface="+mn-cs"/>
                        </a:rPr>
                        <a:t>105</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600" i="0" kern="1200" dirty="0">
                          <a:solidFill>
                            <a:schemeClr val="tx1"/>
                          </a:solidFill>
                          <a:latin typeface="+mn-lt"/>
                          <a:ea typeface="+mn-ea"/>
                          <a:cs typeface="+mn-cs"/>
                        </a:rPr>
                        <a:t>201</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r h="289884">
                <a:tc>
                  <a:txBody>
                    <a:bodyPr/>
                    <a:lstStyle/>
                    <a:p>
                      <a:pPr marL="0" algn="l" defTabSz="914367" rtl="0" eaLnBrk="1" latinLnBrk="0" hangingPunct="1"/>
                      <a:r>
                        <a:rPr lang="en-US" sz="1600" kern="1200" dirty="0">
                          <a:solidFill>
                            <a:schemeClr val="tx1"/>
                          </a:solidFill>
                          <a:latin typeface="+mn-lt"/>
                          <a:ea typeface="+mn-ea"/>
                          <a:cs typeface="+mn-cs"/>
                        </a:rPr>
                        <a:t>DB205</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fontAlgn="b" latinLnBrk="0" hangingPunct="1"/>
                      <a:r>
                        <a:rPr lang="en-US" sz="1600" kern="1200" dirty="0">
                          <a:solidFill>
                            <a:schemeClr val="tx1"/>
                          </a:solidFill>
                          <a:latin typeface="+mn-lt"/>
                          <a:ea typeface="+mn-ea"/>
                          <a:cs typeface="+mn-cs"/>
                        </a:rPr>
                        <a:t>100</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14367" rtl="0" eaLnBrk="1" latinLnBrk="0" hangingPunct="1"/>
                      <a:r>
                        <a:rPr lang="en-US" sz="1600" kern="1200" dirty="0">
                          <a:solidFill>
                            <a:schemeClr val="tx1"/>
                          </a:solidFill>
                          <a:latin typeface="+mn-lt"/>
                          <a:ea typeface="+mn-ea"/>
                          <a:cs typeface="+mn-cs"/>
                        </a:rPr>
                        <a:t>205</a:t>
                      </a:r>
                    </a:p>
                  </a:txBody>
                  <a:tcPr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55524210"/>
                  </a:ext>
                </a:extLst>
              </a:tr>
            </a:tbl>
          </a:graphicData>
        </a:graphic>
      </p:graphicFrame>
      <p:sp>
        <p:nvSpPr>
          <p:cNvPr id="4" name="Rectangle 3">
            <a:extLst>
              <a:ext uri="{FF2B5EF4-FFF2-40B4-BE49-F238E27FC236}">
                <a16:creationId xmlns:a16="http://schemas.microsoft.com/office/drawing/2014/main" id="{DC96E037-19FD-4CD5-ADB6-F6CCEE9C8E69}"/>
              </a:ext>
              <a:ext uri="{C183D7F6-B498-43B3-948B-1728B52AA6E4}">
                <adec:decorative xmlns:adec="http://schemas.microsoft.com/office/drawing/2017/decorative" val="0"/>
              </a:ext>
            </a:extLst>
          </p:cNvPr>
          <p:cNvSpPr/>
          <p:nvPr/>
        </p:nvSpPr>
        <p:spPr bwMode="auto">
          <a:xfrm>
            <a:off x="9448638" y="1202168"/>
            <a:ext cx="2324264" cy="3078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100" dirty="0">
                <a:solidFill>
                  <a:schemeClr val="tx1"/>
                </a:solidFill>
                <a:latin typeface="Consolas" panose="020B0609020204030204" pitchFamily="49" charset="0"/>
                <a:ea typeface="Segoe UI" pitchFamily="34" charset="0"/>
                <a:cs typeface="Segoe UI" pitchFamily="34" charset="0"/>
              </a:rPr>
              <a:t>Create the definition of a view:</a:t>
            </a:r>
          </a:p>
          <a:p>
            <a:pPr defTabSz="932472" fontAlgn="base">
              <a:spcBef>
                <a:spcPts val="600"/>
              </a:spcBef>
              <a:spcAft>
                <a:spcPct val="0"/>
              </a:spcAft>
            </a:pPr>
            <a:r>
              <a:rPr lang="en-US" sz="1100" dirty="0">
                <a:solidFill>
                  <a:schemeClr val="tx1"/>
                </a:solidFill>
                <a:latin typeface="Consolas" panose="020B0609020204030204" pitchFamily="49" charset="0"/>
                <a:ea typeface="Segoe UI" pitchFamily="34" charset="0"/>
                <a:cs typeface="Segoe UI" pitchFamily="34" charset="0"/>
              </a:rPr>
              <a:t>CREATE VIEW vw_customerorders AS</a:t>
            </a:r>
          </a:p>
          <a:p>
            <a:pPr defTabSz="932472" fontAlgn="base">
              <a:spcBef>
                <a:spcPts val="600"/>
              </a:spcBef>
              <a:spcAft>
                <a:spcPct val="0"/>
              </a:spcAft>
            </a:pPr>
            <a:r>
              <a:rPr lang="en-US" sz="1100" dirty="0">
                <a:solidFill>
                  <a:schemeClr val="tx1"/>
                </a:solidFill>
                <a:latin typeface="Consolas" panose="020B0609020204030204" pitchFamily="49" charset="0"/>
                <a:ea typeface="Segoe UI" pitchFamily="34" charset="0"/>
                <a:cs typeface="Segoe UI" pitchFamily="34" charset="0"/>
              </a:rPr>
              <a:t>SELECT Customers.CustomerID, Customers.CustomerName, Orders.OrderID FROM Customers JOIN Orders on Customers.CustomerID = Orders.CustomerID</a:t>
            </a:r>
          </a:p>
          <a:p>
            <a:pPr defTabSz="932472" fontAlgn="base">
              <a:spcBef>
                <a:spcPts val="600"/>
              </a:spcBef>
              <a:spcAft>
                <a:spcPct val="0"/>
              </a:spcAft>
            </a:pPr>
            <a:r>
              <a:rPr lang="en-US" sz="1100" dirty="0">
                <a:solidFill>
                  <a:schemeClr val="tx1"/>
                </a:solidFill>
                <a:latin typeface="Consolas" panose="020B0609020204030204" pitchFamily="49" charset="0"/>
                <a:ea typeface="Segoe UI" pitchFamily="34" charset="0"/>
                <a:cs typeface="Segoe UI" pitchFamily="34" charset="0"/>
              </a:rPr>
              <a:t>Retrieve the orders placed by customer 102 using the view:</a:t>
            </a:r>
          </a:p>
          <a:p>
            <a:pPr defTabSz="932472" fontAlgn="base">
              <a:spcBef>
                <a:spcPts val="600"/>
              </a:spcBef>
              <a:spcAft>
                <a:spcPct val="0"/>
              </a:spcAft>
            </a:pPr>
            <a:r>
              <a:rPr lang="en-US" sz="1100" dirty="0">
                <a:solidFill>
                  <a:schemeClr val="tx1"/>
                </a:solidFill>
                <a:latin typeface="Consolas" panose="020B0609020204030204" pitchFamily="49" charset="0"/>
                <a:ea typeface="Segoe UI" pitchFamily="34" charset="0"/>
                <a:cs typeface="Segoe UI" pitchFamily="34" charset="0"/>
              </a:rPr>
              <a:t>SELECT CustomerName, OrderID from vw_customerorders WHERE CustomerID=102</a:t>
            </a:r>
          </a:p>
        </p:txBody>
      </p:sp>
      <p:sp>
        <p:nvSpPr>
          <p:cNvPr id="7" name="TextBox 6">
            <a:extLst>
              <a:ext uri="{FF2B5EF4-FFF2-40B4-BE49-F238E27FC236}">
                <a16:creationId xmlns:a16="http://schemas.microsoft.com/office/drawing/2014/main" id="{19D81071-21FF-49ED-873C-2932BB5C3A37}"/>
              </a:ext>
            </a:extLst>
          </p:cNvPr>
          <p:cNvSpPr txBox="1"/>
          <p:nvPr/>
        </p:nvSpPr>
        <p:spPr>
          <a:xfrm>
            <a:off x="434341" y="4457700"/>
            <a:ext cx="11338560" cy="1038225"/>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en-US" sz="1800" dirty="0">
                <a:latin typeface="+mj-lt"/>
              </a:rPr>
              <a:t>A view is a virtual table based on the result set of query:</a:t>
            </a:r>
          </a:p>
        </p:txBody>
      </p:sp>
      <p:sp>
        <p:nvSpPr>
          <p:cNvPr id="15" name="Freeform: Shape 14">
            <a:extLst>
              <a:ext uri="{FF2B5EF4-FFF2-40B4-BE49-F238E27FC236}">
                <a16:creationId xmlns:a16="http://schemas.microsoft.com/office/drawing/2014/main" id="{A3FB6F58-F5D9-413A-8B1C-B282FCCD191A}"/>
              </a:ext>
            </a:extLst>
          </p:cNvPr>
          <p:cNvSpPr/>
          <p:nvPr/>
        </p:nvSpPr>
        <p:spPr>
          <a:xfrm>
            <a:off x="547212" y="4883138"/>
            <a:ext cx="5429436" cy="508011"/>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200" dirty="0">
                <a:solidFill>
                  <a:schemeClr val="tx1"/>
                </a:solidFill>
              </a:rPr>
              <a:t>Views are created to simplify the query </a:t>
            </a:r>
          </a:p>
        </p:txBody>
      </p:sp>
      <p:sp>
        <p:nvSpPr>
          <p:cNvPr id="17" name="Freeform: Shape 16">
            <a:extLst>
              <a:ext uri="{FF2B5EF4-FFF2-40B4-BE49-F238E27FC236}">
                <a16:creationId xmlns:a16="http://schemas.microsoft.com/office/drawing/2014/main" id="{18F14E18-1EEA-4A47-8783-11DC343CD069}"/>
              </a:ext>
            </a:extLst>
          </p:cNvPr>
          <p:cNvSpPr/>
          <p:nvPr/>
        </p:nvSpPr>
        <p:spPr>
          <a:xfrm>
            <a:off x="6210113" y="4883138"/>
            <a:ext cx="5429436" cy="508011"/>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200" dirty="0">
                <a:solidFill>
                  <a:schemeClr val="tx1"/>
                </a:solidFill>
              </a:rPr>
              <a:t>Combine relational data into a single pane view</a:t>
            </a:r>
          </a:p>
        </p:txBody>
      </p:sp>
    </p:spTree>
    <p:extLst>
      <p:ext uri="{BB962C8B-B14F-4D97-AF65-F5344CB8AC3E}">
        <p14:creationId xmlns:p14="http://schemas.microsoft.com/office/powerpoint/2010/main" val="36866972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Lesson 3: Knowledge check</a:t>
            </a:r>
          </a:p>
        </p:txBody>
      </p:sp>
      <p:pic>
        <p:nvPicPr>
          <p:cNvPr id="6" name="Picture 5" descr="Icon of chart build by blocks of square">
            <a:extLst>
              <a:ext uri="{FF2B5EF4-FFF2-40B4-BE49-F238E27FC236}">
                <a16:creationId xmlns:a16="http://schemas.microsoft.com/office/drawing/2014/main" id="{DC9D4F3F-E72E-4247-87AB-6FF5995E6984}"/>
              </a:ext>
            </a:extLst>
          </p:cNvPr>
          <p:cNvPicPr>
            <a:picLocks noChangeAspect="1"/>
          </p:cNvPicPr>
          <p:nvPr/>
        </p:nvPicPr>
        <p:blipFill>
          <a:blip r:embed="rId2"/>
          <a:stretch>
            <a:fillRect/>
          </a:stretch>
        </p:blipFill>
        <p:spPr>
          <a:xfrm>
            <a:off x="427038" y="1146753"/>
            <a:ext cx="730315" cy="730315"/>
          </a:xfrm>
          <a:prstGeom prst="rect">
            <a:avLst/>
          </a:prstGeom>
        </p:spPr>
      </p:pic>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89459" y="1350232"/>
            <a:ext cx="10383899" cy="777240"/>
          </a:xfrm>
        </p:spPr>
        <p:txBody>
          <a:bodyPr/>
          <a:lstStyle/>
          <a:p>
            <a:pPr>
              <a:spcAft>
                <a:spcPts val="0"/>
              </a:spcAft>
              <a:defRPr/>
            </a:pPr>
            <a:r>
              <a:rPr lang="en-US" sz="1800" dirty="0">
                <a:latin typeface="+mj-lt"/>
              </a:rPr>
              <a:t>Which one of the following statements is a characteristic of a relational database?</a:t>
            </a:r>
          </a:p>
          <a:p>
            <a:pPr marL="288925" lvl="0" indent="-288925" defTabSz="932742">
              <a:lnSpc>
                <a:spcPct val="100000"/>
              </a:lnSpc>
              <a:spcBef>
                <a:spcPts val="300"/>
              </a:spcBef>
              <a:spcAft>
                <a:spcPts val="300"/>
              </a:spcAft>
              <a:buSzTx/>
              <a:buFont typeface="Wingdings" panose="05000000000000000000" pitchFamily="2" charset="2"/>
              <a:buChar char="q"/>
              <a:defRPr/>
            </a:pPr>
            <a:r>
              <a:rPr lang="en-US" sz="1400" dirty="0"/>
              <a:t>All data must be stored as character strings </a:t>
            </a:r>
          </a:p>
          <a:p>
            <a:pPr marL="288925" lvl="0" indent="-288925" defTabSz="932742">
              <a:lnSpc>
                <a:spcPct val="100000"/>
              </a:lnSpc>
              <a:spcBef>
                <a:spcPts val="300"/>
              </a:spcBef>
              <a:spcAft>
                <a:spcPts val="300"/>
              </a:spcAft>
              <a:buSzTx/>
              <a:buFont typeface="Wingdings" panose="05000000000000000000" pitchFamily="2" charset="2"/>
              <a:buChar char="q"/>
              <a:defRPr/>
            </a:pPr>
            <a:r>
              <a:rPr lang="en-US" sz="1400" dirty="0"/>
              <a:t>A row in a table represents a single entity  </a:t>
            </a:r>
          </a:p>
          <a:p>
            <a:pPr marL="288925" lvl="0" indent="-288925" defTabSz="932742">
              <a:lnSpc>
                <a:spcPct val="100000"/>
              </a:lnSpc>
              <a:spcBef>
                <a:spcPts val="300"/>
              </a:spcBef>
              <a:spcAft>
                <a:spcPts val="300"/>
              </a:spcAft>
              <a:buSzTx/>
              <a:buFont typeface="Wingdings" panose="05000000000000000000" pitchFamily="2" charset="2"/>
              <a:buChar char="q"/>
              <a:defRPr/>
            </a:pPr>
            <a:r>
              <a:rPr lang="en-US" sz="1400" dirty="0"/>
              <a:t>Different rows in the same table can contain different columns</a:t>
            </a:r>
          </a:p>
        </p:txBody>
      </p:sp>
      <p:sp>
        <p:nvSpPr>
          <p:cNvPr id="19" name="Graphic 26" descr="Checkmark on a row in a table represents a single entity  ">
            <a:extLst>
              <a:ext uri="{FF2B5EF4-FFF2-40B4-BE49-F238E27FC236}">
                <a16:creationId xmlns:a16="http://schemas.microsoft.com/office/drawing/2014/main" id="{58BA63D6-0121-49E0-8E3E-DCF82A93AE04}"/>
              </a:ext>
            </a:extLst>
          </p:cNvPr>
          <p:cNvSpPr/>
          <p:nvPr/>
        </p:nvSpPr>
        <p:spPr>
          <a:xfrm>
            <a:off x="1389459" y="177026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89459" y="2466921"/>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a document">
            <a:extLst>
              <a:ext uri="{FF2B5EF4-FFF2-40B4-BE49-F238E27FC236}">
                <a16:creationId xmlns:a16="http://schemas.microsoft.com/office/drawing/2014/main" id="{1110D957-DD30-4BA6-B5E3-15A2373914C0}"/>
              </a:ext>
            </a:extLst>
          </p:cNvPr>
          <p:cNvPicPr>
            <a:picLocks noChangeAspect="1"/>
          </p:cNvPicPr>
          <p:nvPr/>
        </p:nvPicPr>
        <p:blipFill>
          <a:blip r:embed="rId3"/>
          <a:stretch>
            <a:fillRect/>
          </a:stretch>
        </p:blipFill>
        <p:spPr>
          <a:xfrm>
            <a:off x="427038" y="2584110"/>
            <a:ext cx="730315" cy="730315"/>
          </a:xfrm>
          <a:prstGeom prst="rect">
            <a:avLst/>
          </a:prstGeom>
        </p:spPr>
      </p:pic>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89459" y="2858442"/>
            <a:ext cx="10383899" cy="781184"/>
          </a:xfrm>
        </p:spPr>
        <p:txBody>
          <a:bodyPr/>
          <a:lstStyle/>
          <a:p>
            <a:pPr>
              <a:spcAft>
                <a:spcPts val="0"/>
              </a:spcAft>
              <a:defRPr/>
            </a:pPr>
            <a:r>
              <a:rPr lang="en-US" sz="1800" dirty="0">
                <a:latin typeface="+mj-lt"/>
              </a:rPr>
              <a:t>What is an index? </a:t>
            </a:r>
          </a:p>
          <a:p>
            <a:pPr marL="288925" indent="-288925">
              <a:spcBef>
                <a:spcPts val="300"/>
              </a:spcBef>
              <a:spcAft>
                <a:spcPts val="300"/>
              </a:spcAft>
              <a:buFont typeface="Wingdings" panose="05000000000000000000" pitchFamily="2" charset="2"/>
              <a:buChar char="q"/>
              <a:defRPr/>
            </a:pPr>
            <a:r>
              <a:rPr lang="en-US" sz="1400" dirty="0"/>
              <a:t>A structure that enables you to locate rows in a table quickly, using an indexed value</a:t>
            </a:r>
          </a:p>
          <a:p>
            <a:pPr marL="288925" indent="-288925">
              <a:spcBef>
                <a:spcPts val="300"/>
              </a:spcBef>
              <a:spcAft>
                <a:spcPts val="300"/>
              </a:spcAft>
              <a:buFont typeface="Wingdings" panose="05000000000000000000" pitchFamily="2" charset="2"/>
              <a:buChar char="q"/>
              <a:defRPr/>
            </a:pPr>
            <a:r>
              <a:rPr lang="en-US" sz="1400" dirty="0"/>
              <a:t>A virtual table based on the result set of a query</a:t>
            </a:r>
          </a:p>
          <a:p>
            <a:pPr marL="288925" indent="-288925">
              <a:spcBef>
                <a:spcPts val="300"/>
              </a:spcBef>
              <a:spcAft>
                <a:spcPts val="300"/>
              </a:spcAft>
              <a:buFont typeface="Wingdings" panose="05000000000000000000" pitchFamily="2" charset="2"/>
              <a:buChar char="q"/>
              <a:defRPr/>
            </a:pPr>
            <a:r>
              <a:rPr lang="en-US" sz="1400" dirty="0"/>
              <a:t>A structure comprising rows and columns that you use for storing data</a:t>
            </a:r>
          </a:p>
        </p:txBody>
      </p:sp>
      <p:sp>
        <p:nvSpPr>
          <p:cNvPr id="17" name="Graphic 26" descr="Checkmark on a structure that enables you to locate rows in a table quickly, using an indexed value">
            <a:extLst>
              <a:ext uri="{FF2B5EF4-FFF2-40B4-BE49-F238E27FC236}">
                <a16:creationId xmlns:a16="http://schemas.microsoft.com/office/drawing/2014/main" id="{865EAF80-ADDF-4709-B695-3AA30DA8BC6F}"/>
              </a:ext>
            </a:extLst>
          </p:cNvPr>
          <p:cNvSpPr/>
          <p:nvPr/>
        </p:nvSpPr>
        <p:spPr>
          <a:xfrm>
            <a:off x="1389459" y="298961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spTree>
    <p:extLst>
      <p:ext uri="{BB962C8B-B14F-4D97-AF65-F5344CB8AC3E}">
        <p14:creationId xmlns:p14="http://schemas.microsoft.com/office/powerpoint/2010/main" val="1202442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05A4-C923-4A9B-842E-87541D55A1B8}"/>
              </a:ext>
            </a:extLst>
          </p:cNvPr>
          <p:cNvSpPr>
            <a:spLocks noGrp="1"/>
          </p:cNvSpPr>
          <p:nvPr>
            <p:ph type="title"/>
          </p:nvPr>
        </p:nvSpPr>
        <p:spPr/>
        <p:txBody>
          <a:bodyPr/>
          <a:lstStyle/>
          <a:p>
            <a:r>
              <a:rPr lang="en-US" sz="2400" dirty="0"/>
              <a:t>Lesson 4: Explore concepts of non-relational data</a:t>
            </a:r>
          </a:p>
        </p:txBody>
      </p:sp>
      <p:pic>
        <p:nvPicPr>
          <p:cNvPr id="5" name="Picture Placeholder 4" descr="Icon of a magnifying glass">
            <a:extLst>
              <a:ext uri="{FF2B5EF4-FFF2-40B4-BE49-F238E27FC236}">
                <a16:creationId xmlns:a16="http://schemas.microsoft.com/office/drawing/2014/main" id="{9600FE30-E8C9-44F8-8BF4-4BECD24447FB}"/>
              </a:ext>
            </a:extLst>
          </p:cNvPr>
          <p:cNvPicPr>
            <a:picLocks noGrp="1" noChangeAspect="1"/>
          </p:cNvPicPr>
          <p:nvPr>
            <p:ph type="pic" sz="quarter" idx="10"/>
          </p:nvPr>
        </p:nvPicPr>
        <p:blipFill>
          <a:blip r:embed="rId2"/>
          <a:srcRect l="202" r="202"/>
          <a:stretch>
            <a:fillRect/>
          </a:stretch>
        </p:blipFill>
        <p:spPr/>
      </p:pic>
    </p:spTree>
    <p:extLst>
      <p:ext uri="{BB962C8B-B14F-4D97-AF65-F5344CB8AC3E}">
        <p14:creationId xmlns:p14="http://schemas.microsoft.com/office/powerpoint/2010/main" val="25316342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39EB-6A06-4C74-8D37-AC742103D207}"/>
              </a:ext>
            </a:extLst>
          </p:cNvPr>
          <p:cNvSpPr>
            <a:spLocks noGrp="1"/>
          </p:cNvSpPr>
          <p:nvPr>
            <p:ph type="title"/>
          </p:nvPr>
        </p:nvSpPr>
        <p:spPr/>
        <p:txBody>
          <a:bodyPr/>
          <a:lstStyle/>
          <a:p>
            <a:r>
              <a:rPr lang="en-US" dirty="0"/>
              <a:t>Lesson 4 objectives</a:t>
            </a:r>
          </a:p>
        </p:txBody>
      </p:sp>
      <p:pic>
        <p:nvPicPr>
          <p:cNvPr id="6" name="Picture 5" descr="Icon of coding brackets">
            <a:extLst>
              <a:ext uri="{FF2B5EF4-FFF2-40B4-BE49-F238E27FC236}">
                <a16:creationId xmlns:a16="http://schemas.microsoft.com/office/drawing/2014/main" id="{FECA84EB-8CEC-420F-9D70-14D550B877B4}"/>
              </a:ext>
            </a:extLst>
          </p:cNvPr>
          <p:cNvPicPr>
            <a:picLocks noChangeAspect="1"/>
          </p:cNvPicPr>
          <p:nvPr/>
        </p:nvPicPr>
        <p:blipFill>
          <a:blip r:embed="rId3"/>
          <a:stretch>
            <a:fillRect/>
          </a:stretch>
        </p:blipFill>
        <p:spPr>
          <a:xfrm>
            <a:off x="2951897" y="1580166"/>
            <a:ext cx="781903" cy="781903"/>
          </a:xfrm>
          <a:prstGeom prst="rect">
            <a:avLst/>
          </a:prstGeom>
        </p:spPr>
      </p:pic>
      <p:sp>
        <p:nvSpPr>
          <p:cNvPr id="7" name="Text Placeholder 6">
            <a:extLst>
              <a:ext uri="{FF2B5EF4-FFF2-40B4-BE49-F238E27FC236}">
                <a16:creationId xmlns:a16="http://schemas.microsoft.com/office/drawing/2014/main" id="{BF5F3EF5-11C1-4195-9F77-6292C3660644}"/>
              </a:ext>
            </a:extLst>
          </p:cNvPr>
          <p:cNvSpPr>
            <a:spLocks noGrp="1"/>
          </p:cNvSpPr>
          <p:nvPr>
            <p:ph type="body" sz="quarter" idx="21"/>
          </p:nvPr>
        </p:nvSpPr>
        <p:spPr>
          <a:xfrm>
            <a:off x="4078287" y="1358899"/>
            <a:ext cx="7695069" cy="1224436"/>
          </a:xfrm>
        </p:spPr>
        <p:txBody>
          <a:bodyPr/>
          <a:lstStyle/>
          <a:p>
            <a:r>
              <a:rPr lang="en-US" sz="2200" dirty="0"/>
              <a:t>Explore the characteristics of non-relational data</a:t>
            </a:r>
          </a:p>
        </p:txBody>
      </p:sp>
      <p:pic>
        <p:nvPicPr>
          <p:cNvPr id="12" name="Picture 11" descr="Icon of a line chart">
            <a:extLst>
              <a:ext uri="{FF2B5EF4-FFF2-40B4-BE49-F238E27FC236}">
                <a16:creationId xmlns:a16="http://schemas.microsoft.com/office/drawing/2014/main" id="{3D35D75B-B33E-4C97-89EB-FF6BD0FD11C6}"/>
              </a:ext>
            </a:extLst>
          </p:cNvPr>
          <p:cNvPicPr>
            <a:picLocks noChangeAspect="1"/>
          </p:cNvPicPr>
          <p:nvPr/>
        </p:nvPicPr>
        <p:blipFill>
          <a:blip r:embed="rId4"/>
          <a:stretch>
            <a:fillRect/>
          </a:stretch>
        </p:blipFill>
        <p:spPr>
          <a:xfrm>
            <a:off x="2951965" y="3050783"/>
            <a:ext cx="781903" cy="781903"/>
          </a:xfrm>
          <a:prstGeom prst="rect">
            <a:avLst/>
          </a:prstGeom>
        </p:spPr>
      </p:pic>
      <p:sp>
        <p:nvSpPr>
          <p:cNvPr id="8" name="Text Placeholder 7">
            <a:extLst>
              <a:ext uri="{FF2B5EF4-FFF2-40B4-BE49-F238E27FC236}">
                <a16:creationId xmlns:a16="http://schemas.microsoft.com/office/drawing/2014/main" id="{5DD1D9B5-6292-4A35-B661-FD579898C86F}"/>
              </a:ext>
            </a:extLst>
          </p:cNvPr>
          <p:cNvSpPr>
            <a:spLocks noGrp="1"/>
          </p:cNvSpPr>
          <p:nvPr>
            <p:ph type="body" sz="quarter" idx="22"/>
          </p:nvPr>
        </p:nvSpPr>
        <p:spPr>
          <a:xfrm>
            <a:off x="4078287" y="2829482"/>
            <a:ext cx="7695069" cy="1224436"/>
          </a:xfrm>
        </p:spPr>
        <p:txBody>
          <a:bodyPr/>
          <a:lstStyle/>
          <a:p>
            <a:r>
              <a:rPr lang="en-US" sz="2200" dirty="0"/>
              <a:t>Define types of non-relational data</a:t>
            </a:r>
          </a:p>
        </p:txBody>
      </p:sp>
      <p:pic>
        <p:nvPicPr>
          <p:cNvPr id="14" name="Picture 13" descr="Icon of a hollow circle">
            <a:extLst>
              <a:ext uri="{FF2B5EF4-FFF2-40B4-BE49-F238E27FC236}">
                <a16:creationId xmlns:a16="http://schemas.microsoft.com/office/drawing/2014/main" id="{788C84A1-44BF-4336-B8BC-D615B02BB6F3}"/>
              </a:ext>
            </a:extLst>
          </p:cNvPr>
          <p:cNvPicPr>
            <a:picLocks noChangeAspect="1"/>
          </p:cNvPicPr>
          <p:nvPr/>
        </p:nvPicPr>
        <p:blipFill>
          <a:blip r:embed="rId5"/>
          <a:stretch>
            <a:fillRect/>
          </a:stretch>
        </p:blipFill>
        <p:spPr>
          <a:xfrm>
            <a:off x="2951965" y="4521331"/>
            <a:ext cx="781903" cy="781903"/>
          </a:xfrm>
          <a:prstGeom prst="rect">
            <a:avLst/>
          </a:prstGeom>
        </p:spPr>
      </p:pic>
      <p:sp>
        <p:nvSpPr>
          <p:cNvPr id="9" name="Text Placeholder 8">
            <a:extLst>
              <a:ext uri="{FF2B5EF4-FFF2-40B4-BE49-F238E27FC236}">
                <a16:creationId xmlns:a16="http://schemas.microsoft.com/office/drawing/2014/main" id="{E1F7297A-058B-4845-BE3C-58945BAF4508}"/>
              </a:ext>
            </a:extLst>
          </p:cNvPr>
          <p:cNvSpPr>
            <a:spLocks noGrp="1"/>
          </p:cNvSpPr>
          <p:nvPr>
            <p:ph type="body" sz="quarter" idx="23"/>
          </p:nvPr>
        </p:nvSpPr>
        <p:spPr>
          <a:xfrm>
            <a:off x="4078287" y="4300064"/>
            <a:ext cx="7695069" cy="1224436"/>
          </a:xfrm>
        </p:spPr>
        <p:txBody>
          <a:bodyPr/>
          <a:lstStyle/>
          <a:p>
            <a:r>
              <a:rPr lang="en-US" sz="2200" dirty="0"/>
              <a:t>Describe NoSQL, and the types of non-relational databases</a:t>
            </a:r>
          </a:p>
        </p:txBody>
      </p:sp>
    </p:spTree>
    <p:extLst>
      <p:ext uri="{BB962C8B-B14F-4D97-AF65-F5344CB8AC3E}">
        <p14:creationId xmlns:p14="http://schemas.microsoft.com/office/powerpoint/2010/main" val="32265656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21F7-15DD-4735-BCCB-C60D5EC4E102}"/>
              </a:ext>
            </a:extLst>
          </p:cNvPr>
          <p:cNvSpPr>
            <a:spLocks noGrp="1"/>
          </p:cNvSpPr>
          <p:nvPr>
            <p:ph type="title"/>
          </p:nvPr>
        </p:nvSpPr>
        <p:spPr/>
        <p:txBody>
          <a:bodyPr/>
          <a:lstStyle/>
          <a:p>
            <a:r>
              <a:rPr lang="en-US" dirty="0"/>
              <a:t>Explore characteristics of non-relational data</a:t>
            </a:r>
          </a:p>
        </p:txBody>
      </p:sp>
      <p:sp>
        <p:nvSpPr>
          <p:cNvPr id="3" name="Text Placeholder 2">
            <a:extLst>
              <a:ext uri="{FF2B5EF4-FFF2-40B4-BE49-F238E27FC236}">
                <a16:creationId xmlns:a16="http://schemas.microsoft.com/office/drawing/2014/main" id="{B632559F-179C-4436-9DE2-7D598A54FF21}"/>
              </a:ext>
            </a:extLst>
          </p:cNvPr>
          <p:cNvSpPr>
            <a:spLocks noGrp="1"/>
          </p:cNvSpPr>
          <p:nvPr>
            <p:ph type="body" sz="quarter" idx="10"/>
          </p:nvPr>
        </p:nvSpPr>
        <p:spPr>
          <a:xfrm>
            <a:off x="418643" y="1083334"/>
            <a:ext cx="11341268" cy="400110"/>
          </a:xfrm>
        </p:spPr>
        <p:txBody>
          <a:bodyPr/>
          <a:lstStyle/>
          <a:p>
            <a:r>
              <a:rPr lang="en-US" dirty="0"/>
              <a:t>Entities</a:t>
            </a:r>
          </a:p>
        </p:txBody>
      </p:sp>
      <p:sp>
        <p:nvSpPr>
          <p:cNvPr id="5" name="TextBox 4">
            <a:extLst>
              <a:ext uri="{FF2B5EF4-FFF2-40B4-BE49-F238E27FC236}">
                <a16:creationId xmlns:a16="http://schemas.microsoft.com/office/drawing/2014/main" id="{6F1DEA98-F16A-420E-AE9E-FEEA9B723274}"/>
              </a:ext>
              <a:ext uri="{C183D7F6-B498-43B3-948B-1728B52AA6E4}">
                <adec:decorative xmlns:adec="http://schemas.microsoft.com/office/drawing/2017/decorative" val="0"/>
              </a:ext>
            </a:extLst>
          </p:cNvPr>
          <p:cNvSpPr txBox="1"/>
          <p:nvPr/>
        </p:nvSpPr>
        <p:spPr>
          <a:xfrm>
            <a:off x="438150" y="1533371"/>
            <a:ext cx="11337459" cy="2566682"/>
          </a:xfrm>
          <a:prstGeom prst="rect">
            <a:avLst/>
          </a:prstGeom>
          <a:solidFill>
            <a:schemeClr val="bg1">
              <a:lumMod val="95000"/>
            </a:schemeClr>
          </a:solidFill>
          <a:ln w="19050">
            <a:noFill/>
          </a:ln>
        </p:spPr>
        <p:txBody>
          <a:bodyPr wrap="square" lIns="137160" tIns="91440" rIns="137160" bIns="91440">
            <a:noAutofit/>
          </a:bodyPr>
          <a:lstStyle/>
          <a:p>
            <a:r>
              <a:rPr lang="en-US" sz="1400" b="0" i="0" u="none" strike="noStrike" baseline="0" dirty="0">
                <a:latin typeface="Consolas" panose="020B0609020204030204" pitchFamily="49" charset="0"/>
              </a:rPr>
              <a:t>## Customer 1 ID: 1 </a:t>
            </a:r>
          </a:p>
          <a:p>
            <a:r>
              <a:rPr lang="en-US" sz="1400" b="0" i="0" u="none" strike="noStrike" baseline="0" dirty="0">
                <a:latin typeface="Consolas" panose="020B0609020204030204" pitchFamily="49" charset="0"/>
              </a:rPr>
              <a:t>Name: Mark Hanson </a:t>
            </a:r>
          </a:p>
          <a:p>
            <a:r>
              <a:rPr lang="en-US" sz="1400" b="0" i="0" u="none" strike="noStrike" baseline="0" dirty="0">
                <a:latin typeface="Consolas" panose="020B0609020204030204" pitchFamily="49" charset="0"/>
              </a:rPr>
              <a:t>Telephone: [ Home: 1-999-9999999, Business: 1-888-8888888, Cell: 1-777- 7777777 ] </a:t>
            </a:r>
          </a:p>
          <a:p>
            <a:r>
              <a:rPr lang="en-US" sz="1400" b="0" i="0" u="none" strike="noStrike" baseline="0" dirty="0">
                <a:latin typeface="Consolas" panose="020B0609020204030204" pitchFamily="49" charset="0"/>
              </a:rPr>
              <a:t>Address: [ Home: 121 Main Street, Some City, NY, 10110, </a:t>
            </a:r>
          </a:p>
          <a:p>
            <a:r>
              <a:rPr lang="en-US" sz="1400" dirty="0">
                <a:latin typeface="Consolas" panose="020B0609020204030204" pitchFamily="49" charset="0"/>
              </a:rPr>
              <a:t>           </a:t>
            </a:r>
            <a:r>
              <a:rPr lang="en-US" sz="1400" b="0" i="0" u="none" strike="noStrike" baseline="0" dirty="0">
                <a:latin typeface="Consolas" panose="020B0609020204030204" pitchFamily="49" charset="0"/>
              </a:rPr>
              <a:t>Business: 87 Big Building, Some City, NY, 10111 ] </a:t>
            </a:r>
          </a:p>
          <a:p>
            <a:r>
              <a:rPr lang="en-US" sz="1400" b="0" i="0" u="none" strike="noStrike" baseline="0" dirty="0">
                <a:latin typeface="Consolas" panose="020B0609020204030204" pitchFamily="49" charset="0"/>
              </a:rPr>
              <a:t>## Customer 2 ID: 2 </a:t>
            </a:r>
          </a:p>
          <a:p>
            <a:r>
              <a:rPr lang="en-US" sz="1400" b="0" i="0" u="none" strike="noStrike" baseline="0" dirty="0">
                <a:latin typeface="Consolas" panose="020B0609020204030204" pitchFamily="49" charset="0"/>
              </a:rPr>
              <a:t>Title: Mr </a:t>
            </a:r>
          </a:p>
          <a:p>
            <a:r>
              <a:rPr lang="en-US" sz="1400" b="0" i="0" u="none" strike="noStrike" baseline="0" dirty="0">
                <a:latin typeface="Consolas" panose="020B0609020204030204" pitchFamily="49" charset="0"/>
              </a:rPr>
              <a:t>Name: Jeff Hay </a:t>
            </a:r>
          </a:p>
          <a:p>
            <a:r>
              <a:rPr lang="en-US" sz="1400" b="0" i="0" u="none" strike="noStrike" baseline="0" dirty="0">
                <a:latin typeface="Consolas" panose="020B0609020204030204" pitchFamily="49" charset="0"/>
              </a:rPr>
              <a:t>Telephone: [ Home: 0044-1999-333333, Mobile: 0044-17545-444444 ] </a:t>
            </a:r>
          </a:p>
          <a:p>
            <a:r>
              <a:rPr lang="en-US" sz="1400" b="0" i="0" u="none" strike="noStrike" baseline="0" dirty="0">
                <a:latin typeface="Consolas" panose="020B0609020204030204" pitchFamily="49" charset="0"/>
              </a:rPr>
              <a:t>Address: [ UK: 86 High Street, Some Town, A County, GL8888, UK, </a:t>
            </a:r>
          </a:p>
          <a:p>
            <a:r>
              <a:rPr lang="en-US" sz="1400" b="0" i="0" u="none" strike="noStrike" baseline="0" dirty="0">
                <a:latin typeface="Consolas" panose="020B0609020204030204" pitchFamily="49" charset="0"/>
              </a:rPr>
              <a:t>           US: 777 7th Street, Another City, CA, 90111 ] </a:t>
            </a:r>
            <a:endParaRPr lang="en-US" sz="1600" dirty="0">
              <a:latin typeface="Consolas" panose="020B0609020204030204" pitchFamily="49" charset="0"/>
            </a:endParaRPr>
          </a:p>
        </p:txBody>
      </p:sp>
      <p:sp>
        <p:nvSpPr>
          <p:cNvPr id="7" name="TextBox 6">
            <a:extLst>
              <a:ext uri="{FF2B5EF4-FFF2-40B4-BE49-F238E27FC236}">
                <a16:creationId xmlns:a16="http://schemas.microsoft.com/office/drawing/2014/main" id="{3BF85D2B-F33A-4119-8278-3C52EE51F26E}"/>
              </a:ext>
            </a:extLst>
          </p:cNvPr>
          <p:cNvSpPr txBox="1"/>
          <p:nvPr/>
        </p:nvSpPr>
        <p:spPr>
          <a:xfrm>
            <a:off x="434340" y="4237703"/>
            <a:ext cx="11341269" cy="1265341"/>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en-US" sz="1800" dirty="0">
                <a:latin typeface="+mj-lt"/>
              </a:rPr>
              <a:t>Non-relational collections can have: </a:t>
            </a:r>
          </a:p>
        </p:txBody>
      </p:sp>
      <p:sp>
        <p:nvSpPr>
          <p:cNvPr id="9" name="Freeform: Shape 8">
            <a:extLst>
              <a:ext uri="{FF2B5EF4-FFF2-40B4-BE49-F238E27FC236}">
                <a16:creationId xmlns:a16="http://schemas.microsoft.com/office/drawing/2014/main" id="{6983A64B-F390-4ABC-A882-9843F684C5BC}"/>
              </a:ext>
            </a:extLst>
          </p:cNvPr>
          <p:cNvSpPr/>
          <p:nvPr/>
        </p:nvSpPr>
        <p:spPr>
          <a:xfrm>
            <a:off x="562319" y="4729315"/>
            <a:ext cx="4141734" cy="66323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400" dirty="0">
                <a:solidFill>
                  <a:schemeClr val="tx1"/>
                </a:solidFill>
              </a:rPr>
              <a:t>Multiple entities in the same collection or container with different fields</a:t>
            </a:r>
          </a:p>
        </p:txBody>
      </p:sp>
      <p:sp>
        <p:nvSpPr>
          <p:cNvPr id="11" name="Freeform: Shape 10">
            <a:extLst>
              <a:ext uri="{FF2B5EF4-FFF2-40B4-BE49-F238E27FC236}">
                <a16:creationId xmlns:a16="http://schemas.microsoft.com/office/drawing/2014/main" id="{4735D2C5-55B4-44D4-AC3D-7F5BB64F4ECE}"/>
              </a:ext>
            </a:extLst>
          </p:cNvPr>
          <p:cNvSpPr/>
          <p:nvPr/>
        </p:nvSpPr>
        <p:spPr>
          <a:xfrm>
            <a:off x="4840441" y="4729315"/>
            <a:ext cx="2529071" cy="66323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400" dirty="0">
                <a:solidFill>
                  <a:schemeClr val="tx1"/>
                </a:solidFill>
              </a:rPr>
              <a:t>Have a different, </a:t>
            </a:r>
            <a:br>
              <a:rPr lang="en-US" sz="1400" dirty="0">
                <a:solidFill>
                  <a:schemeClr val="tx1"/>
                </a:solidFill>
              </a:rPr>
            </a:br>
            <a:r>
              <a:rPr lang="en-US" sz="1400" dirty="0">
                <a:solidFill>
                  <a:schemeClr val="tx1"/>
                </a:solidFill>
              </a:rPr>
              <a:t>non-tabular schema</a:t>
            </a:r>
          </a:p>
        </p:txBody>
      </p:sp>
      <p:sp>
        <p:nvSpPr>
          <p:cNvPr id="13" name="Freeform: Shape 12">
            <a:extLst>
              <a:ext uri="{FF2B5EF4-FFF2-40B4-BE49-F238E27FC236}">
                <a16:creationId xmlns:a16="http://schemas.microsoft.com/office/drawing/2014/main" id="{0330A373-6505-4D96-8063-F4FD020E9DC7}"/>
              </a:ext>
            </a:extLst>
          </p:cNvPr>
          <p:cNvSpPr/>
          <p:nvPr/>
        </p:nvSpPr>
        <p:spPr>
          <a:xfrm>
            <a:off x="7505898" y="4729315"/>
            <a:ext cx="4141732" cy="663237"/>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en-US" sz="1400" dirty="0">
                <a:solidFill>
                  <a:schemeClr val="tx1"/>
                </a:solidFill>
              </a:rPr>
              <a:t>Are often defined by labeling each field with the name it represents</a:t>
            </a:r>
          </a:p>
        </p:txBody>
      </p:sp>
    </p:spTree>
    <p:extLst>
      <p:ext uri="{BB962C8B-B14F-4D97-AF65-F5344CB8AC3E}">
        <p14:creationId xmlns:p14="http://schemas.microsoft.com/office/powerpoint/2010/main" val="3481541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2686-0B8A-4296-BF33-B6E82D1023C9}"/>
              </a:ext>
            </a:extLst>
          </p:cNvPr>
          <p:cNvSpPr>
            <a:spLocks noGrp="1"/>
          </p:cNvSpPr>
          <p:nvPr>
            <p:ph type="title"/>
          </p:nvPr>
        </p:nvSpPr>
        <p:spPr/>
        <p:txBody>
          <a:bodyPr/>
          <a:lstStyle/>
          <a:p>
            <a:r>
              <a:rPr lang="en-US" dirty="0"/>
              <a:t>Identify non-relational database use cases</a:t>
            </a:r>
          </a:p>
        </p:txBody>
      </p:sp>
      <p:pic>
        <p:nvPicPr>
          <p:cNvPr id="4" name="Picture 3" descr="Icon of a wave connected by circles and lines at both end">
            <a:extLst>
              <a:ext uri="{FF2B5EF4-FFF2-40B4-BE49-F238E27FC236}">
                <a16:creationId xmlns:a16="http://schemas.microsoft.com/office/drawing/2014/main" id="{25D2C180-BC90-4E65-8470-6411E5A32CF7}"/>
              </a:ext>
            </a:extLst>
          </p:cNvPr>
          <p:cNvPicPr>
            <a:picLocks/>
          </p:cNvPicPr>
          <p:nvPr/>
        </p:nvPicPr>
        <p:blipFill>
          <a:blip r:embed="rId2"/>
          <a:stretch>
            <a:fillRect/>
          </a:stretch>
        </p:blipFill>
        <p:spPr>
          <a:xfrm>
            <a:off x="427038" y="1345567"/>
            <a:ext cx="730315" cy="730315"/>
          </a:xfrm>
          <a:prstGeom prst="rect">
            <a:avLst/>
          </a:prstGeom>
        </p:spPr>
      </p:pic>
      <p:sp>
        <p:nvSpPr>
          <p:cNvPr id="5" name="Text Placeholder 3">
            <a:extLst>
              <a:ext uri="{FF2B5EF4-FFF2-40B4-BE49-F238E27FC236}">
                <a16:creationId xmlns:a16="http://schemas.microsoft.com/office/drawing/2014/main" id="{C8E8C9DA-A7EA-4C92-B10F-242A40DEA060}"/>
              </a:ext>
            </a:extLst>
          </p:cNvPr>
          <p:cNvSpPr txBox="1">
            <a:spLocks/>
          </p:cNvSpPr>
          <p:nvPr/>
        </p:nvSpPr>
        <p:spPr>
          <a:xfrm>
            <a:off x="1461678" y="1262448"/>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IoT and Telematics:</a:t>
            </a:r>
          </a:p>
          <a:p>
            <a:r>
              <a:rPr lang="en-US" sz="1800" spc="0" dirty="0">
                <a:latin typeface="+mn-lt"/>
              </a:rPr>
              <a:t>Often require to ingest large amounts of data in frequent burst of activity, data is either semi structured or structured, often requires real time processing</a:t>
            </a:r>
          </a:p>
        </p:txBody>
      </p:sp>
      <p:cxnSp>
        <p:nvCxnSpPr>
          <p:cNvPr id="6" name="Straight Connector 5">
            <a:extLst>
              <a:ext uri="{FF2B5EF4-FFF2-40B4-BE49-F238E27FC236}">
                <a16:creationId xmlns:a16="http://schemas.microsoft.com/office/drawing/2014/main" id="{9572F3D0-FE50-485F-B424-CF2417F26B3C}"/>
              </a:ext>
              <a:ext uri="{C183D7F6-B498-43B3-948B-1728B52AA6E4}">
                <adec:decorative xmlns:adec="http://schemas.microsoft.com/office/drawing/2017/decorative" val="1"/>
              </a:ext>
            </a:extLst>
          </p:cNvPr>
          <p:cNvCxnSpPr>
            <a:cxnSpLocks/>
          </p:cNvCxnSpPr>
          <p:nvPr/>
        </p:nvCxnSpPr>
        <p:spPr>
          <a:xfrm>
            <a:off x="1461678" y="2278785"/>
            <a:ext cx="103149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two gears with a dollar sign at the centre of the bigger gear">
            <a:extLst>
              <a:ext uri="{FF2B5EF4-FFF2-40B4-BE49-F238E27FC236}">
                <a16:creationId xmlns:a16="http://schemas.microsoft.com/office/drawing/2014/main" id="{44471C01-F1D8-496A-8FDA-8FC24BDE97D5}"/>
              </a:ext>
            </a:extLst>
          </p:cNvPr>
          <p:cNvPicPr>
            <a:picLocks/>
          </p:cNvPicPr>
          <p:nvPr/>
        </p:nvPicPr>
        <p:blipFill>
          <a:blip r:embed="rId3"/>
          <a:stretch>
            <a:fillRect/>
          </a:stretch>
        </p:blipFill>
        <p:spPr>
          <a:xfrm>
            <a:off x="427038" y="2481689"/>
            <a:ext cx="730315" cy="730315"/>
          </a:xfrm>
          <a:prstGeom prst="rect">
            <a:avLst/>
          </a:prstGeom>
        </p:spPr>
      </p:pic>
      <p:sp>
        <p:nvSpPr>
          <p:cNvPr id="8" name="Text Placeholder 4">
            <a:extLst>
              <a:ext uri="{FF2B5EF4-FFF2-40B4-BE49-F238E27FC236}">
                <a16:creationId xmlns:a16="http://schemas.microsoft.com/office/drawing/2014/main" id="{C11A693C-2922-4C5E-B85A-BB8634B6C582}"/>
              </a:ext>
            </a:extLst>
          </p:cNvPr>
          <p:cNvSpPr txBox="1">
            <a:spLocks/>
          </p:cNvSpPr>
          <p:nvPr/>
        </p:nvSpPr>
        <p:spPr>
          <a:xfrm>
            <a:off x="1461678" y="2398570"/>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Retail and Marketing:</a:t>
            </a:r>
          </a:p>
          <a:p>
            <a:r>
              <a:rPr lang="en-US" sz="1800" spc="0" dirty="0">
                <a:latin typeface="+mn-lt"/>
              </a:rPr>
              <a:t>Common scenarios for globally distributed data, document storage</a:t>
            </a:r>
          </a:p>
        </p:txBody>
      </p:sp>
      <p:cxnSp>
        <p:nvCxnSpPr>
          <p:cNvPr id="9" name="Straight Connector 8">
            <a:extLst>
              <a:ext uri="{FF2B5EF4-FFF2-40B4-BE49-F238E27FC236}">
                <a16:creationId xmlns:a16="http://schemas.microsoft.com/office/drawing/2014/main" id="{5753DE50-C988-46CF-AB20-D73A919B4861}"/>
              </a:ext>
              <a:ext uri="{C183D7F6-B498-43B3-948B-1728B52AA6E4}">
                <adec:decorative xmlns:adec="http://schemas.microsoft.com/office/drawing/2017/decorative" val="1"/>
              </a:ext>
            </a:extLst>
          </p:cNvPr>
          <p:cNvCxnSpPr>
            <a:cxnSpLocks/>
          </p:cNvCxnSpPr>
          <p:nvPr/>
        </p:nvCxnSpPr>
        <p:spPr>
          <a:xfrm>
            <a:off x="1461735" y="3414907"/>
            <a:ext cx="103202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gamepad">
            <a:extLst>
              <a:ext uri="{FF2B5EF4-FFF2-40B4-BE49-F238E27FC236}">
                <a16:creationId xmlns:a16="http://schemas.microsoft.com/office/drawing/2014/main" id="{B4079A2B-AA41-4957-AAD9-E7CDEB9748E5}"/>
              </a:ext>
            </a:extLst>
          </p:cNvPr>
          <p:cNvPicPr>
            <a:picLocks/>
          </p:cNvPicPr>
          <p:nvPr/>
        </p:nvPicPr>
        <p:blipFill>
          <a:blip r:embed="rId4"/>
          <a:stretch>
            <a:fillRect/>
          </a:stretch>
        </p:blipFill>
        <p:spPr>
          <a:xfrm>
            <a:off x="427038" y="3617811"/>
            <a:ext cx="730315" cy="730315"/>
          </a:xfrm>
          <a:prstGeom prst="rect">
            <a:avLst/>
          </a:prstGeom>
        </p:spPr>
      </p:pic>
      <p:sp>
        <p:nvSpPr>
          <p:cNvPr id="11" name="Text Placeholder 5">
            <a:extLst>
              <a:ext uri="{FF2B5EF4-FFF2-40B4-BE49-F238E27FC236}">
                <a16:creationId xmlns:a16="http://schemas.microsoft.com/office/drawing/2014/main" id="{1B678B6A-10BF-4E85-B77D-CEF0D20AA473}"/>
              </a:ext>
            </a:extLst>
          </p:cNvPr>
          <p:cNvSpPr txBox="1">
            <a:spLocks/>
          </p:cNvSpPr>
          <p:nvPr/>
        </p:nvSpPr>
        <p:spPr>
          <a:xfrm>
            <a:off x="1461678" y="3534692"/>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Gaming:</a:t>
            </a:r>
          </a:p>
          <a:p>
            <a:r>
              <a:rPr lang="en-US" sz="1800" spc="0" dirty="0">
                <a:latin typeface="+mn-lt"/>
              </a:rPr>
              <a:t>In-game stats, social media integration, leaderboards, low-latency applications </a:t>
            </a:r>
          </a:p>
        </p:txBody>
      </p:sp>
      <p:cxnSp>
        <p:nvCxnSpPr>
          <p:cNvPr id="12" name="Straight Connector 11">
            <a:extLst>
              <a:ext uri="{FF2B5EF4-FFF2-40B4-BE49-F238E27FC236}">
                <a16:creationId xmlns:a16="http://schemas.microsoft.com/office/drawing/2014/main" id="{B6BC0D52-1ED7-4E9C-86A1-B5FFD69E23EF}"/>
              </a:ext>
              <a:ext uri="{C183D7F6-B498-43B3-948B-1728B52AA6E4}">
                <adec:decorative xmlns:adec="http://schemas.microsoft.com/office/drawing/2017/decorative" val="1"/>
              </a:ext>
            </a:extLst>
          </p:cNvPr>
          <p:cNvCxnSpPr>
            <a:cxnSpLocks/>
          </p:cNvCxnSpPr>
          <p:nvPr/>
        </p:nvCxnSpPr>
        <p:spPr>
          <a:xfrm>
            <a:off x="1461678" y="4551029"/>
            <a:ext cx="103149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a smartphone with a cube on the screen">
            <a:extLst>
              <a:ext uri="{FF2B5EF4-FFF2-40B4-BE49-F238E27FC236}">
                <a16:creationId xmlns:a16="http://schemas.microsoft.com/office/drawing/2014/main" id="{39FDD1E0-8CEB-4821-A000-96ACD6A71847}"/>
              </a:ext>
            </a:extLst>
          </p:cNvPr>
          <p:cNvPicPr>
            <a:picLocks/>
          </p:cNvPicPr>
          <p:nvPr/>
        </p:nvPicPr>
        <p:blipFill>
          <a:blip r:embed="rId5"/>
          <a:stretch>
            <a:fillRect/>
          </a:stretch>
        </p:blipFill>
        <p:spPr>
          <a:xfrm>
            <a:off x="427038" y="4753931"/>
            <a:ext cx="730315" cy="730315"/>
          </a:xfrm>
          <a:prstGeom prst="rect">
            <a:avLst/>
          </a:prstGeom>
        </p:spPr>
      </p:pic>
      <p:sp>
        <p:nvSpPr>
          <p:cNvPr id="14" name="Text Placeholder 6">
            <a:extLst>
              <a:ext uri="{FF2B5EF4-FFF2-40B4-BE49-F238E27FC236}">
                <a16:creationId xmlns:a16="http://schemas.microsoft.com/office/drawing/2014/main" id="{6EB223B1-3D2B-4D38-A7F6-5821CBCC81ED}"/>
              </a:ext>
            </a:extLst>
          </p:cNvPr>
          <p:cNvSpPr txBox="1">
            <a:spLocks/>
          </p:cNvSpPr>
          <p:nvPr/>
        </p:nvSpPr>
        <p:spPr>
          <a:xfrm>
            <a:off x="1461678" y="4670812"/>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Web and Mobile:</a:t>
            </a:r>
          </a:p>
          <a:p>
            <a:r>
              <a:rPr lang="en-US" sz="1800" spc="0" dirty="0">
                <a:latin typeface="+mn-lt"/>
              </a:rPr>
              <a:t>Commonly used with web click analytics, modern applications including bots</a:t>
            </a:r>
          </a:p>
        </p:txBody>
      </p:sp>
    </p:spTree>
    <p:extLst>
      <p:ext uri="{BB962C8B-B14F-4D97-AF65-F5344CB8AC3E}">
        <p14:creationId xmlns:p14="http://schemas.microsoft.com/office/powerpoint/2010/main" val="39484066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6967-EB92-4D84-B5FD-5F1CFB08D29E}"/>
              </a:ext>
            </a:extLst>
          </p:cNvPr>
          <p:cNvSpPr>
            <a:spLocks noGrp="1"/>
          </p:cNvSpPr>
          <p:nvPr>
            <p:ph type="title"/>
          </p:nvPr>
        </p:nvSpPr>
        <p:spPr/>
        <p:txBody>
          <a:bodyPr/>
          <a:lstStyle/>
          <a:p>
            <a:r>
              <a:rPr lang="en-US" dirty="0"/>
              <a:t>Types of non-relational data</a:t>
            </a:r>
          </a:p>
        </p:txBody>
      </p:sp>
      <p:sp>
        <p:nvSpPr>
          <p:cNvPr id="9" name="Text Placeholder 10">
            <a:extLst>
              <a:ext uri="{FF2B5EF4-FFF2-40B4-BE49-F238E27FC236}">
                <a16:creationId xmlns:a16="http://schemas.microsoft.com/office/drawing/2014/main" id="{0887DF03-A9E4-4D28-96FB-B204239D580E}"/>
              </a:ext>
            </a:extLst>
          </p:cNvPr>
          <p:cNvSpPr txBox="1">
            <a:spLocks/>
          </p:cNvSpPr>
          <p:nvPr/>
        </p:nvSpPr>
        <p:spPr>
          <a:xfrm>
            <a:off x="427037" y="1209994"/>
            <a:ext cx="11571287" cy="815608"/>
          </a:xfrm>
          <a:prstGeom prst="rect">
            <a:avLst/>
          </a:prstGeom>
        </p:spPr>
        <p:txBody>
          <a:bodyPr wrap="squar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pc="0" dirty="0">
                <a:solidFill>
                  <a:schemeClr val="tx2"/>
                </a:solidFill>
              </a:rPr>
              <a:t>What is semi-structured data?</a:t>
            </a:r>
          </a:p>
          <a:p>
            <a:pPr>
              <a:spcBef>
                <a:spcPts val="600"/>
              </a:spcBef>
            </a:pPr>
            <a:r>
              <a:rPr lang="en-US" spc="0" dirty="0">
                <a:solidFill>
                  <a:schemeClr val="tx1"/>
                </a:solidFill>
                <a:latin typeface="+mn-lt"/>
              </a:rPr>
              <a:t>Data structure is defined within the actual data by fields. Format/file types include:</a:t>
            </a:r>
          </a:p>
        </p:txBody>
      </p:sp>
      <p:sp>
        <p:nvSpPr>
          <p:cNvPr id="3" name="Text Placeholder 2">
            <a:extLst>
              <a:ext uri="{FF2B5EF4-FFF2-40B4-BE49-F238E27FC236}">
                <a16:creationId xmlns:a16="http://schemas.microsoft.com/office/drawing/2014/main" id="{021EAD27-AA1B-4E5E-B956-CCB07601C8DF}"/>
              </a:ext>
            </a:extLst>
          </p:cNvPr>
          <p:cNvSpPr>
            <a:spLocks noGrp="1"/>
          </p:cNvSpPr>
          <p:nvPr>
            <p:ph type="body" sz="quarter" idx="10"/>
          </p:nvPr>
        </p:nvSpPr>
        <p:spPr>
          <a:xfrm>
            <a:off x="429187" y="2340638"/>
            <a:ext cx="2373368" cy="2373368"/>
          </a:xfrm>
        </p:spPr>
        <p:txBody>
          <a:bodyPr/>
          <a:lstStyle/>
          <a:p>
            <a:r>
              <a:rPr lang="en-US" sz="2400" dirty="0">
                <a:solidFill>
                  <a:schemeClr val="bg1"/>
                </a:solidFill>
                <a:latin typeface="+mj-lt"/>
                <a:ea typeface="Segoe UI" pitchFamily="34" charset="0"/>
                <a:cs typeface="Segoe UI" pitchFamily="34" charset="0"/>
              </a:rPr>
              <a:t>JSON</a:t>
            </a:r>
          </a:p>
        </p:txBody>
      </p:sp>
      <p:sp>
        <p:nvSpPr>
          <p:cNvPr id="4" name="Text Placeholder 3">
            <a:extLst>
              <a:ext uri="{FF2B5EF4-FFF2-40B4-BE49-F238E27FC236}">
                <a16:creationId xmlns:a16="http://schemas.microsoft.com/office/drawing/2014/main" id="{05AA0A90-135C-401D-B2EB-8629D67B76E5}"/>
              </a:ext>
            </a:extLst>
          </p:cNvPr>
          <p:cNvSpPr>
            <a:spLocks noGrp="1"/>
          </p:cNvSpPr>
          <p:nvPr>
            <p:ph type="body" sz="quarter" idx="11"/>
          </p:nvPr>
        </p:nvSpPr>
        <p:spPr>
          <a:xfrm>
            <a:off x="3411458" y="2340638"/>
            <a:ext cx="2373368" cy="2373368"/>
          </a:xfrm>
        </p:spPr>
        <p:txBody>
          <a:bodyPr/>
          <a:lstStyle/>
          <a:p>
            <a:r>
              <a:rPr lang="en-US" sz="2400" dirty="0">
                <a:solidFill>
                  <a:schemeClr val="bg1"/>
                </a:solidFill>
                <a:latin typeface="+mj-lt"/>
                <a:ea typeface="Segoe UI" pitchFamily="34" charset="0"/>
                <a:cs typeface="Segoe UI" pitchFamily="34" charset="0"/>
              </a:rPr>
              <a:t>AVRO</a:t>
            </a:r>
          </a:p>
        </p:txBody>
      </p:sp>
      <p:sp>
        <p:nvSpPr>
          <p:cNvPr id="5" name="Text Placeholder 4">
            <a:extLst>
              <a:ext uri="{FF2B5EF4-FFF2-40B4-BE49-F238E27FC236}">
                <a16:creationId xmlns:a16="http://schemas.microsoft.com/office/drawing/2014/main" id="{D375D5AB-99F3-467D-864D-2434EEF3B6EB}"/>
              </a:ext>
            </a:extLst>
          </p:cNvPr>
          <p:cNvSpPr>
            <a:spLocks noGrp="1"/>
          </p:cNvSpPr>
          <p:nvPr>
            <p:ph type="body" sz="quarter" idx="12"/>
          </p:nvPr>
        </p:nvSpPr>
        <p:spPr>
          <a:xfrm>
            <a:off x="6393729" y="2340638"/>
            <a:ext cx="2373368" cy="2373368"/>
          </a:xfrm>
        </p:spPr>
        <p:txBody>
          <a:bodyPr/>
          <a:lstStyle/>
          <a:p>
            <a:r>
              <a:rPr lang="en-US" sz="2400" dirty="0">
                <a:solidFill>
                  <a:schemeClr val="bg1"/>
                </a:solidFill>
                <a:latin typeface="+mj-lt"/>
                <a:ea typeface="Segoe UI" pitchFamily="34" charset="0"/>
                <a:cs typeface="Segoe UI" pitchFamily="34" charset="0"/>
              </a:rPr>
              <a:t>ORC</a:t>
            </a:r>
          </a:p>
        </p:txBody>
      </p:sp>
      <p:sp>
        <p:nvSpPr>
          <p:cNvPr id="6" name="Text Placeholder 5">
            <a:extLst>
              <a:ext uri="{FF2B5EF4-FFF2-40B4-BE49-F238E27FC236}">
                <a16:creationId xmlns:a16="http://schemas.microsoft.com/office/drawing/2014/main" id="{588AECB1-7C1D-4CD5-93DC-3F280B99F385}"/>
              </a:ext>
            </a:extLst>
          </p:cNvPr>
          <p:cNvSpPr>
            <a:spLocks noGrp="1"/>
          </p:cNvSpPr>
          <p:nvPr>
            <p:ph type="body" sz="quarter" idx="13"/>
          </p:nvPr>
        </p:nvSpPr>
        <p:spPr>
          <a:xfrm>
            <a:off x="9375999" y="2340638"/>
            <a:ext cx="2373368" cy="2373368"/>
          </a:xfrm>
        </p:spPr>
        <p:txBody>
          <a:bodyPr/>
          <a:lstStyle/>
          <a:p>
            <a:r>
              <a:rPr lang="en-US" sz="2400" dirty="0">
                <a:solidFill>
                  <a:schemeClr val="bg1"/>
                </a:solidFill>
                <a:latin typeface="+mj-lt"/>
                <a:ea typeface="Segoe UI" pitchFamily="34" charset="0"/>
                <a:cs typeface="Segoe UI" pitchFamily="34" charset="0"/>
              </a:rPr>
              <a:t>Parquet</a:t>
            </a:r>
          </a:p>
        </p:txBody>
      </p:sp>
    </p:spTree>
    <p:extLst>
      <p:ext uri="{BB962C8B-B14F-4D97-AF65-F5344CB8AC3E}">
        <p14:creationId xmlns:p14="http://schemas.microsoft.com/office/powerpoint/2010/main" val="22393180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D28D-0AD7-4159-BBB9-5B9E18FDD0E1}"/>
              </a:ext>
            </a:extLst>
          </p:cNvPr>
          <p:cNvSpPr>
            <a:spLocks noGrp="1"/>
          </p:cNvSpPr>
          <p:nvPr>
            <p:ph type="title"/>
          </p:nvPr>
        </p:nvSpPr>
        <p:spPr/>
        <p:txBody>
          <a:bodyPr/>
          <a:lstStyle/>
          <a:p>
            <a:r>
              <a:rPr lang="en-US" dirty="0"/>
              <a:t>What is unstructured data?</a:t>
            </a:r>
          </a:p>
        </p:txBody>
      </p:sp>
      <p:pic>
        <p:nvPicPr>
          <p:cNvPr id="14" name="Picture 13" descr="Icon of a wave connected by circles and lines at both end">
            <a:extLst>
              <a:ext uri="{FF2B5EF4-FFF2-40B4-BE49-F238E27FC236}">
                <a16:creationId xmlns:a16="http://schemas.microsoft.com/office/drawing/2014/main" id="{A9643C04-7EA3-4B5B-B638-B1A92D81E62D}"/>
              </a:ext>
            </a:extLst>
          </p:cNvPr>
          <p:cNvPicPr>
            <a:picLocks/>
          </p:cNvPicPr>
          <p:nvPr/>
        </p:nvPicPr>
        <p:blipFill>
          <a:blip r:embed="rId2"/>
          <a:stretch>
            <a:fillRect/>
          </a:stretch>
        </p:blipFill>
        <p:spPr>
          <a:xfrm>
            <a:off x="427038" y="1178065"/>
            <a:ext cx="730315" cy="730315"/>
          </a:xfrm>
          <a:prstGeom prst="rect">
            <a:avLst/>
          </a:prstGeom>
        </p:spPr>
      </p:pic>
      <p:sp>
        <p:nvSpPr>
          <p:cNvPr id="13" name="Text Placeholder 3">
            <a:extLst>
              <a:ext uri="{FF2B5EF4-FFF2-40B4-BE49-F238E27FC236}">
                <a16:creationId xmlns:a16="http://schemas.microsoft.com/office/drawing/2014/main" id="{2531A3F8-3291-4FF1-BCBC-8736D11C8FA4}"/>
              </a:ext>
            </a:extLst>
          </p:cNvPr>
          <p:cNvSpPr txBox="1">
            <a:spLocks/>
          </p:cNvSpPr>
          <p:nvPr/>
        </p:nvSpPr>
        <p:spPr>
          <a:xfrm>
            <a:off x="1461678" y="1094946"/>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Does not naturally contain fields:</a:t>
            </a:r>
          </a:p>
          <a:p>
            <a:pPr>
              <a:spcAft>
                <a:spcPts val="600"/>
              </a:spcAft>
            </a:pPr>
            <a:r>
              <a:rPr lang="en-US" sz="1800" i="1" spc="0" dirty="0">
                <a:solidFill>
                  <a:schemeClr val="tx1"/>
                </a:solidFill>
                <a:latin typeface="+mn-lt"/>
              </a:rPr>
              <a:t>Examples: video, audio, media streams, documents</a:t>
            </a:r>
          </a:p>
        </p:txBody>
      </p:sp>
      <p:cxnSp>
        <p:nvCxnSpPr>
          <p:cNvPr id="4" name="Straight Connector 3">
            <a:extLst>
              <a:ext uri="{FF2B5EF4-FFF2-40B4-BE49-F238E27FC236}">
                <a16:creationId xmlns:a16="http://schemas.microsoft.com/office/drawing/2014/main" id="{FBD2D749-E6DC-4C43-8521-2D45496BD5FB}"/>
              </a:ext>
              <a:ext uri="{C183D7F6-B498-43B3-948B-1728B52AA6E4}">
                <adec:decorative xmlns:adec="http://schemas.microsoft.com/office/drawing/2017/decorative" val="1"/>
              </a:ext>
            </a:extLst>
          </p:cNvPr>
          <p:cNvCxnSpPr>
            <a:cxnSpLocks/>
          </p:cNvCxnSpPr>
          <p:nvPr/>
        </p:nvCxnSpPr>
        <p:spPr>
          <a:xfrm>
            <a:off x="1461678" y="2221668"/>
            <a:ext cx="103149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 of two gears with a dollar sign at the centre of the bigger gear">
            <a:extLst>
              <a:ext uri="{FF2B5EF4-FFF2-40B4-BE49-F238E27FC236}">
                <a16:creationId xmlns:a16="http://schemas.microsoft.com/office/drawing/2014/main" id="{CF33DAE2-C216-41DA-8DF4-136DBD2A67C7}"/>
              </a:ext>
            </a:extLst>
          </p:cNvPr>
          <p:cNvPicPr>
            <a:picLocks/>
          </p:cNvPicPr>
          <p:nvPr/>
        </p:nvPicPr>
        <p:blipFill>
          <a:blip r:embed="rId3"/>
          <a:stretch>
            <a:fillRect/>
          </a:stretch>
        </p:blipFill>
        <p:spPr>
          <a:xfrm>
            <a:off x="427038" y="2451839"/>
            <a:ext cx="730315" cy="730315"/>
          </a:xfrm>
          <a:prstGeom prst="rect">
            <a:avLst/>
          </a:prstGeom>
        </p:spPr>
      </p:pic>
      <p:sp>
        <p:nvSpPr>
          <p:cNvPr id="6" name="Text Placeholder 4">
            <a:extLst>
              <a:ext uri="{FF2B5EF4-FFF2-40B4-BE49-F238E27FC236}">
                <a16:creationId xmlns:a16="http://schemas.microsoft.com/office/drawing/2014/main" id="{4C4B6CC6-CA8E-4597-AE0C-D1861798122A}"/>
              </a:ext>
            </a:extLst>
          </p:cNvPr>
          <p:cNvSpPr txBox="1">
            <a:spLocks/>
          </p:cNvSpPr>
          <p:nvPr/>
        </p:nvSpPr>
        <p:spPr>
          <a:xfrm>
            <a:off x="1461678" y="2451838"/>
            <a:ext cx="10314916" cy="730314"/>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Often used to extract data organization and categorize or identify “structures”</a:t>
            </a:r>
          </a:p>
        </p:txBody>
      </p:sp>
      <p:cxnSp>
        <p:nvCxnSpPr>
          <p:cNvPr id="7" name="Straight Connector 6">
            <a:extLst>
              <a:ext uri="{FF2B5EF4-FFF2-40B4-BE49-F238E27FC236}">
                <a16:creationId xmlns:a16="http://schemas.microsoft.com/office/drawing/2014/main" id="{71282E6E-D8E6-4278-BE99-C98731BC92AF}"/>
              </a:ext>
              <a:ext uri="{C183D7F6-B498-43B3-948B-1728B52AA6E4}">
                <adec:decorative xmlns:adec="http://schemas.microsoft.com/office/drawing/2017/decorative" val="1"/>
              </a:ext>
            </a:extLst>
          </p:cNvPr>
          <p:cNvCxnSpPr>
            <a:cxnSpLocks/>
          </p:cNvCxnSpPr>
          <p:nvPr/>
        </p:nvCxnSpPr>
        <p:spPr>
          <a:xfrm>
            <a:off x="1461735" y="3412322"/>
            <a:ext cx="103202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four servers">
            <a:extLst>
              <a:ext uri="{FF2B5EF4-FFF2-40B4-BE49-F238E27FC236}">
                <a16:creationId xmlns:a16="http://schemas.microsoft.com/office/drawing/2014/main" id="{878A2733-1A3E-4FE9-8F60-99081D1472FB}"/>
              </a:ext>
            </a:extLst>
          </p:cNvPr>
          <p:cNvPicPr>
            <a:picLocks noChangeAspect="1"/>
          </p:cNvPicPr>
          <p:nvPr/>
        </p:nvPicPr>
        <p:blipFill>
          <a:blip r:embed="rId4"/>
          <a:stretch>
            <a:fillRect/>
          </a:stretch>
        </p:blipFill>
        <p:spPr>
          <a:xfrm>
            <a:off x="427038" y="3642492"/>
            <a:ext cx="730315" cy="729038"/>
          </a:xfrm>
          <a:prstGeom prst="rect">
            <a:avLst/>
          </a:prstGeom>
        </p:spPr>
      </p:pic>
      <p:sp>
        <p:nvSpPr>
          <p:cNvPr id="9" name="Text Placeholder 5">
            <a:extLst>
              <a:ext uri="{FF2B5EF4-FFF2-40B4-BE49-F238E27FC236}">
                <a16:creationId xmlns:a16="http://schemas.microsoft.com/office/drawing/2014/main" id="{F5124EED-FB36-4D9C-B5A3-73064BB5DC8A}"/>
              </a:ext>
            </a:extLst>
          </p:cNvPr>
          <p:cNvSpPr txBox="1">
            <a:spLocks/>
          </p:cNvSpPr>
          <p:nvPr/>
        </p:nvSpPr>
        <p:spPr>
          <a:xfrm>
            <a:off x="1461678" y="3642492"/>
            <a:ext cx="10314916" cy="1725913"/>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t>Frequently used in combination with Machine Learning or Cognitive Services capabilities to “extract data” by using:</a:t>
            </a:r>
          </a:p>
          <a:p>
            <a:pPr>
              <a:spcBef>
                <a:spcPts val="600"/>
              </a:spcBef>
            </a:pPr>
            <a:r>
              <a:rPr lang="en-US" sz="1800" spc="0" dirty="0">
                <a:latin typeface="+mn-lt"/>
              </a:rPr>
              <a:t>Text Analytics</a:t>
            </a:r>
          </a:p>
          <a:p>
            <a:pPr>
              <a:spcBef>
                <a:spcPts val="600"/>
              </a:spcBef>
            </a:pPr>
            <a:r>
              <a:rPr lang="en-US" sz="1800" spc="0" dirty="0">
                <a:latin typeface="+mn-lt"/>
              </a:rPr>
              <a:t>Sentiment Analysis with Cognitive APIs</a:t>
            </a:r>
          </a:p>
          <a:p>
            <a:pPr>
              <a:spcBef>
                <a:spcPts val="600"/>
              </a:spcBef>
            </a:pPr>
            <a:r>
              <a:rPr lang="en-US" sz="1800" spc="0" dirty="0">
                <a:latin typeface="+mn-lt"/>
              </a:rPr>
              <a:t>Vision API</a:t>
            </a:r>
          </a:p>
        </p:txBody>
      </p:sp>
    </p:spTree>
    <p:extLst>
      <p:ext uri="{BB962C8B-B14F-4D97-AF65-F5344CB8AC3E}">
        <p14:creationId xmlns:p14="http://schemas.microsoft.com/office/powerpoint/2010/main" val="42578366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6967-EB92-4D84-B5FD-5F1CFB08D29E}"/>
              </a:ext>
            </a:extLst>
          </p:cNvPr>
          <p:cNvSpPr>
            <a:spLocks noGrp="1"/>
          </p:cNvSpPr>
          <p:nvPr>
            <p:ph type="title"/>
          </p:nvPr>
        </p:nvSpPr>
        <p:spPr/>
        <p:txBody>
          <a:bodyPr/>
          <a:lstStyle/>
          <a:p>
            <a:r>
              <a:rPr lang="en-US" dirty="0"/>
              <a:t>What is NoSQL?</a:t>
            </a:r>
          </a:p>
        </p:txBody>
      </p:sp>
      <p:sp>
        <p:nvSpPr>
          <p:cNvPr id="9" name="Text Placeholder 10">
            <a:extLst>
              <a:ext uri="{FF2B5EF4-FFF2-40B4-BE49-F238E27FC236}">
                <a16:creationId xmlns:a16="http://schemas.microsoft.com/office/drawing/2014/main" id="{0887DF03-A9E4-4D28-96FB-B204239D580E}"/>
              </a:ext>
            </a:extLst>
          </p:cNvPr>
          <p:cNvSpPr txBox="1">
            <a:spLocks/>
          </p:cNvSpPr>
          <p:nvPr/>
        </p:nvSpPr>
        <p:spPr>
          <a:xfrm>
            <a:off x="427037" y="1092007"/>
            <a:ext cx="11345863" cy="369332"/>
          </a:xfrm>
          <a:prstGeom prst="rect">
            <a:avLst/>
          </a:prstGeom>
        </p:spPr>
        <p:txBody>
          <a:bodyPr wrap="squar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400" dirty="0">
                <a:latin typeface="+mj-lt"/>
              </a:rPr>
              <a:t>Loose term, to describe non-relational</a:t>
            </a:r>
            <a:endParaRPr lang="en-US" spc="0" dirty="0">
              <a:solidFill>
                <a:schemeClr val="tx1"/>
              </a:solidFill>
              <a:latin typeface="+mn-lt"/>
            </a:endParaRPr>
          </a:p>
        </p:txBody>
      </p:sp>
      <p:sp>
        <p:nvSpPr>
          <p:cNvPr id="3" name="Text Placeholder 2">
            <a:extLst>
              <a:ext uri="{FF2B5EF4-FFF2-40B4-BE49-F238E27FC236}">
                <a16:creationId xmlns:a16="http://schemas.microsoft.com/office/drawing/2014/main" id="{021EAD27-AA1B-4E5E-B956-CCB07601C8DF}"/>
              </a:ext>
            </a:extLst>
          </p:cNvPr>
          <p:cNvSpPr>
            <a:spLocks noGrp="1"/>
          </p:cNvSpPr>
          <p:nvPr>
            <p:ph type="body" sz="quarter" idx="10"/>
          </p:nvPr>
        </p:nvSpPr>
        <p:spPr>
          <a:xfrm>
            <a:off x="429187" y="2340638"/>
            <a:ext cx="2373368" cy="2373368"/>
          </a:xfrm>
        </p:spPr>
        <p:txBody>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Key-value stores</a:t>
            </a:r>
          </a:p>
        </p:txBody>
      </p:sp>
      <p:sp>
        <p:nvSpPr>
          <p:cNvPr id="4" name="Text Placeholder 3">
            <a:extLst>
              <a:ext uri="{FF2B5EF4-FFF2-40B4-BE49-F238E27FC236}">
                <a16:creationId xmlns:a16="http://schemas.microsoft.com/office/drawing/2014/main" id="{05AA0A90-135C-401D-B2EB-8629D67B76E5}"/>
              </a:ext>
            </a:extLst>
          </p:cNvPr>
          <p:cNvSpPr>
            <a:spLocks noGrp="1"/>
          </p:cNvSpPr>
          <p:nvPr>
            <p:ph type="body" sz="quarter" idx="11"/>
          </p:nvPr>
        </p:nvSpPr>
        <p:spPr>
          <a:xfrm>
            <a:off x="3411458" y="2340638"/>
            <a:ext cx="2373368" cy="2373368"/>
          </a:xfrm>
        </p:spPr>
        <p:txBody>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Document based</a:t>
            </a:r>
          </a:p>
        </p:txBody>
      </p:sp>
      <p:sp>
        <p:nvSpPr>
          <p:cNvPr id="5" name="Text Placeholder 4">
            <a:extLst>
              <a:ext uri="{FF2B5EF4-FFF2-40B4-BE49-F238E27FC236}">
                <a16:creationId xmlns:a16="http://schemas.microsoft.com/office/drawing/2014/main" id="{D375D5AB-99F3-467D-864D-2434EEF3B6EB}"/>
              </a:ext>
            </a:extLst>
          </p:cNvPr>
          <p:cNvSpPr>
            <a:spLocks noGrp="1"/>
          </p:cNvSpPr>
          <p:nvPr>
            <p:ph type="body" sz="quarter" idx="12"/>
          </p:nvPr>
        </p:nvSpPr>
        <p:spPr>
          <a:xfrm>
            <a:off x="6393729" y="2340638"/>
            <a:ext cx="2373368" cy="2373368"/>
          </a:xfrm>
        </p:spPr>
        <p:txBody>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Column family databases</a:t>
            </a:r>
          </a:p>
        </p:txBody>
      </p:sp>
      <p:sp>
        <p:nvSpPr>
          <p:cNvPr id="6" name="Text Placeholder 5">
            <a:extLst>
              <a:ext uri="{FF2B5EF4-FFF2-40B4-BE49-F238E27FC236}">
                <a16:creationId xmlns:a16="http://schemas.microsoft.com/office/drawing/2014/main" id="{588AECB1-7C1D-4CD5-93DC-3F280B99F385}"/>
              </a:ext>
            </a:extLst>
          </p:cNvPr>
          <p:cNvSpPr>
            <a:spLocks noGrp="1"/>
          </p:cNvSpPr>
          <p:nvPr>
            <p:ph type="body" sz="quarter" idx="13"/>
          </p:nvPr>
        </p:nvSpPr>
        <p:spPr>
          <a:xfrm>
            <a:off x="9375999" y="2340638"/>
            <a:ext cx="2373368" cy="2373368"/>
          </a:xfrm>
        </p:spPr>
        <p:txBody>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Graph Databases</a:t>
            </a:r>
          </a:p>
        </p:txBody>
      </p:sp>
    </p:spTree>
    <p:extLst>
      <p:ext uri="{BB962C8B-B14F-4D97-AF65-F5344CB8AC3E}">
        <p14:creationId xmlns:p14="http://schemas.microsoft.com/office/powerpoint/2010/main" val="37425978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4C74-739A-4E2B-B5F5-57F23F55E0D5}"/>
              </a:ext>
            </a:extLst>
          </p:cNvPr>
          <p:cNvSpPr>
            <a:spLocks noGrp="1"/>
          </p:cNvSpPr>
          <p:nvPr>
            <p:ph type="title"/>
          </p:nvPr>
        </p:nvSpPr>
        <p:spPr/>
        <p:txBody>
          <a:bodyPr/>
          <a:lstStyle/>
          <a:p>
            <a:r>
              <a:rPr lang="en-US" dirty="0"/>
              <a:t>Lab environment</a:t>
            </a:r>
          </a:p>
        </p:txBody>
      </p:sp>
      <p:pic>
        <p:nvPicPr>
          <p:cNvPr id="4" name="Picture 3" descr="Icon of books stacked together">
            <a:extLst>
              <a:ext uri="{FF2B5EF4-FFF2-40B4-BE49-F238E27FC236}">
                <a16:creationId xmlns:a16="http://schemas.microsoft.com/office/drawing/2014/main" id="{0CEBDFFC-5124-4444-BC94-478FF8A49531}"/>
              </a:ext>
            </a:extLst>
          </p:cNvPr>
          <p:cNvPicPr>
            <a:picLocks noChangeAspect="1"/>
          </p:cNvPicPr>
          <p:nvPr/>
        </p:nvPicPr>
        <p:blipFill>
          <a:blip r:embed="rId2"/>
          <a:stretch>
            <a:fillRect/>
          </a:stretch>
        </p:blipFill>
        <p:spPr>
          <a:xfrm>
            <a:off x="441552" y="1461250"/>
            <a:ext cx="1345692" cy="1345692"/>
          </a:xfrm>
          <a:prstGeom prst="rect">
            <a:avLst/>
          </a:prstGeom>
        </p:spPr>
      </p:pic>
      <p:sp>
        <p:nvSpPr>
          <p:cNvPr id="6" name="Rectangle 5">
            <a:extLst>
              <a:ext uri="{FF2B5EF4-FFF2-40B4-BE49-F238E27FC236}">
                <a16:creationId xmlns:a16="http://schemas.microsoft.com/office/drawing/2014/main" id="{3BD266C3-03E0-43D6-9332-0C064C7FA0DF}"/>
              </a:ext>
            </a:extLst>
          </p:cNvPr>
          <p:cNvSpPr/>
          <p:nvPr/>
        </p:nvSpPr>
        <p:spPr>
          <a:xfrm>
            <a:off x="2074224" y="1461250"/>
            <a:ext cx="9696862" cy="1477328"/>
          </a:xfrm>
          <a:prstGeom prst="rect">
            <a:avLst/>
          </a:prstGeom>
        </p:spPr>
        <p:txBody>
          <a:bodyPr wrap="square" lIns="0" tIns="0" rIns="0" bIns="0">
            <a:noAutofit/>
          </a:bodyPr>
          <a:lstStyle/>
          <a:p>
            <a:pPr algn="l"/>
            <a:r>
              <a:rPr lang="en-US" sz="2400" dirty="0"/>
              <a:t>The materials in this workbook are designed to be used alongside online modules in </a:t>
            </a:r>
            <a:r>
              <a:rPr lang="en-US" sz="2400" dirty="0">
                <a:solidFill>
                  <a:schemeClr val="tx2"/>
                </a:solidFill>
                <a:hlinkClick r:id="rId3">
                  <a:extLst>
                    <a:ext uri="{A12FA001-AC4F-418D-AE19-62706E023703}">
                      <ahyp:hlinkClr xmlns:ahyp="http://schemas.microsoft.com/office/drawing/2018/hyperlinkcolor" val="tx"/>
                    </a:ext>
                  </a:extLst>
                </a:hlinkClick>
              </a:rPr>
              <a:t>Microsoft Learn</a:t>
            </a:r>
            <a:r>
              <a:rPr lang="en-US" sz="2400" dirty="0"/>
              <a:t>.</a:t>
            </a:r>
            <a:r>
              <a:rPr lang="en-US" sz="2400" dirty="0">
                <a:solidFill>
                  <a:schemeClr val="tx2"/>
                </a:solidFill>
              </a:rPr>
              <a:t> </a:t>
            </a:r>
            <a:r>
              <a:rPr lang="en-US" sz="2400" dirty="0"/>
              <a:t>Throughout the course, you’ll find references to specific Learn modules containing labs that you should use to gain hands-on experience</a:t>
            </a:r>
          </a:p>
        </p:txBody>
      </p:sp>
    </p:spTree>
    <p:extLst>
      <p:ext uri="{BB962C8B-B14F-4D97-AF65-F5344CB8AC3E}">
        <p14:creationId xmlns:p14="http://schemas.microsoft.com/office/powerpoint/2010/main" val="11912241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D28D-0AD7-4159-BBB9-5B9E18FDD0E1}"/>
              </a:ext>
            </a:extLst>
          </p:cNvPr>
          <p:cNvSpPr>
            <a:spLocks noGrp="1"/>
          </p:cNvSpPr>
          <p:nvPr>
            <p:ph type="title"/>
          </p:nvPr>
        </p:nvSpPr>
        <p:spPr/>
        <p:txBody>
          <a:bodyPr/>
          <a:lstStyle/>
          <a:p>
            <a:r>
              <a:rPr lang="en-US" dirty="0"/>
              <a:t>What is a graph database?</a:t>
            </a:r>
          </a:p>
        </p:txBody>
      </p:sp>
      <p:pic>
        <p:nvPicPr>
          <p:cNvPr id="3" name="Picture 2" descr="Icon of a square with two smaller squares inside it">
            <a:extLst>
              <a:ext uri="{FF2B5EF4-FFF2-40B4-BE49-F238E27FC236}">
                <a16:creationId xmlns:a16="http://schemas.microsoft.com/office/drawing/2014/main" id="{857E486C-60F4-47B1-9814-7C2A7356CE5F}"/>
              </a:ext>
            </a:extLst>
          </p:cNvPr>
          <p:cNvPicPr>
            <a:picLocks noChangeAspect="1"/>
          </p:cNvPicPr>
          <p:nvPr/>
        </p:nvPicPr>
        <p:blipFill>
          <a:blip r:embed="rId3"/>
          <a:stretch>
            <a:fillRect/>
          </a:stretch>
        </p:blipFill>
        <p:spPr>
          <a:xfrm>
            <a:off x="427038" y="1178065"/>
            <a:ext cx="730315" cy="726570"/>
          </a:xfrm>
          <a:prstGeom prst="rect">
            <a:avLst/>
          </a:prstGeom>
        </p:spPr>
      </p:pic>
      <p:sp>
        <p:nvSpPr>
          <p:cNvPr id="13" name="Text Placeholder 3">
            <a:extLst>
              <a:ext uri="{FF2B5EF4-FFF2-40B4-BE49-F238E27FC236}">
                <a16:creationId xmlns:a16="http://schemas.microsoft.com/office/drawing/2014/main" id="{2531A3F8-3291-4FF1-BCBC-8736D11C8FA4}"/>
              </a:ext>
            </a:extLst>
          </p:cNvPr>
          <p:cNvSpPr txBox="1">
            <a:spLocks/>
          </p:cNvSpPr>
          <p:nvPr/>
        </p:nvSpPr>
        <p:spPr>
          <a:xfrm>
            <a:off x="1461678" y="1094946"/>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dirty="0">
                <a:latin typeface="+mn-lt"/>
              </a:rPr>
              <a:t>Stores entities centric around relationships</a:t>
            </a:r>
          </a:p>
        </p:txBody>
      </p:sp>
      <p:cxnSp>
        <p:nvCxnSpPr>
          <p:cNvPr id="4" name="Straight Connector 3">
            <a:extLst>
              <a:ext uri="{FF2B5EF4-FFF2-40B4-BE49-F238E27FC236}">
                <a16:creationId xmlns:a16="http://schemas.microsoft.com/office/drawing/2014/main" id="{FBD2D749-E6DC-4C43-8521-2D45496BD5FB}"/>
              </a:ext>
              <a:ext uri="{C183D7F6-B498-43B3-948B-1728B52AA6E4}">
                <adec:decorative xmlns:adec="http://schemas.microsoft.com/office/drawing/2017/decorative" val="1"/>
              </a:ext>
            </a:extLst>
          </p:cNvPr>
          <p:cNvCxnSpPr>
            <a:cxnSpLocks/>
          </p:cNvCxnSpPr>
          <p:nvPr/>
        </p:nvCxnSpPr>
        <p:spPr>
          <a:xfrm>
            <a:off x="1461678" y="2180109"/>
            <a:ext cx="479397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small circles connected by lines forming a big circle">
            <a:extLst>
              <a:ext uri="{FF2B5EF4-FFF2-40B4-BE49-F238E27FC236}">
                <a16:creationId xmlns:a16="http://schemas.microsoft.com/office/drawing/2014/main" id="{29F32039-3BB4-4FCF-9CDC-D21FBF48EEA9}"/>
              </a:ext>
            </a:extLst>
          </p:cNvPr>
          <p:cNvPicPr>
            <a:picLocks noChangeAspect="1"/>
          </p:cNvPicPr>
          <p:nvPr/>
        </p:nvPicPr>
        <p:blipFill>
          <a:blip r:embed="rId4"/>
          <a:stretch>
            <a:fillRect/>
          </a:stretch>
        </p:blipFill>
        <p:spPr>
          <a:xfrm>
            <a:off x="427038" y="2451839"/>
            <a:ext cx="730315" cy="730315"/>
          </a:xfrm>
          <a:prstGeom prst="rect">
            <a:avLst/>
          </a:prstGeom>
        </p:spPr>
      </p:pic>
      <p:sp>
        <p:nvSpPr>
          <p:cNvPr id="6" name="Text Placeholder 4">
            <a:extLst>
              <a:ext uri="{FF2B5EF4-FFF2-40B4-BE49-F238E27FC236}">
                <a16:creationId xmlns:a16="http://schemas.microsoft.com/office/drawing/2014/main" id="{4C4B6CC6-CA8E-4597-AE0C-D1861798122A}"/>
              </a:ext>
            </a:extLst>
          </p:cNvPr>
          <p:cNvSpPr txBox="1">
            <a:spLocks/>
          </p:cNvSpPr>
          <p:nvPr/>
        </p:nvSpPr>
        <p:spPr>
          <a:xfrm>
            <a:off x="1461679" y="2368719"/>
            <a:ext cx="5026208" cy="1492073"/>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dirty="0">
                <a:latin typeface="+mn-lt"/>
              </a:rPr>
              <a:t>Enables applications to perform queries traversing a network of nodes and edges</a:t>
            </a:r>
          </a:p>
        </p:txBody>
      </p:sp>
      <p:pic>
        <p:nvPicPr>
          <p:cNvPr id="7" name="Picture 6" descr="graph database schema">
            <a:extLst>
              <a:ext uri="{FF2B5EF4-FFF2-40B4-BE49-F238E27FC236}">
                <a16:creationId xmlns:a16="http://schemas.microsoft.com/office/drawing/2014/main" id="{97A65633-BCEB-4C58-8BCA-BA44D0CC70CD}"/>
              </a:ext>
            </a:extLst>
          </p:cNvPr>
          <p:cNvPicPr>
            <a:picLocks noChangeAspect="1"/>
          </p:cNvPicPr>
          <p:nvPr/>
        </p:nvPicPr>
        <p:blipFill>
          <a:blip r:embed="rId5"/>
          <a:stretch>
            <a:fillRect/>
          </a:stretch>
        </p:blipFill>
        <p:spPr>
          <a:xfrm>
            <a:off x="7035102" y="1607778"/>
            <a:ext cx="4724809" cy="3314987"/>
          </a:xfrm>
          <a:prstGeom prst="rect">
            <a:avLst/>
          </a:prstGeom>
        </p:spPr>
      </p:pic>
    </p:spTree>
    <p:extLst>
      <p:ext uri="{BB962C8B-B14F-4D97-AF65-F5344CB8AC3E}">
        <p14:creationId xmlns:p14="http://schemas.microsoft.com/office/powerpoint/2010/main" val="40697242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Lesson 4: Knowledge check</a:t>
            </a:r>
          </a:p>
        </p:txBody>
      </p:sp>
      <p:pic>
        <p:nvPicPr>
          <p:cNvPr id="2" name="Picture 1" descr="Icon of arrow pointing in four opposite directions">
            <a:extLst>
              <a:ext uri="{FF2B5EF4-FFF2-40B4-BE49-F238E27FC236}">
                <a16:creationId xmlns:a16="http://schemas.microsoft.com/office/drawing/2014/main" id="{855A61FE-EC45-41B8-B5D1-E3DA8AF4CCA3}"/>
              </a:ext>
            </a:extLst>
          </p:cNvPr>
          <p:cNvPicPr>
            <a:picLocks noChangeAspect="1"/>
          </p:cNvPicPr>
          <p:nvPr/>
        </p:nvPicPr>
        <p:blipFill>
          <a:blip r:embed="rId2"/>
          <a:stretch>
            <a:fillRect/>
          </a:stretch>
        </p:blipFill>
        <p:spPr>
          <a:xfrm>
            <a:off x="427038" y="1094946"/>
            <a:ext cx="730315" cy="730315"/>
          </a:xfrm>
          <a:prstGeom prst="rect">
            <a:avLst/>
          </a:prstGeom>
        </p:spPr>
      </p:pic>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89459" y="1094946"/>
            <a:ext cx="10383899" cy="1064053"/>
          </a:xfrm>
        </p:spPr>
        <p:txBody>
          <a:bodyPr/>
          <a:lstStyle/>
          <a:p>
            <a:pPr lvl="0">
              <a:lnSpc>
                <a:spcPct val="100000"/>
              </a:lnSpc>
              <a:spcAft>
                <a:spcPts val="0"/>
              </a:spcAft>
              <a:defRPr/>
            </a:pPr>
            <a:r>
              <a:rPr lang="en-US" sz="1400" dirty="0">
                <a:latin typeface="+mj-lt"/>
              </a:rPr>
              <a:t>Which of the following services should you use to implement a non-relational database?</a:t>
            </a:r>
          </a:p>
          <a:p>
            <a:pPr marL="231775" indent="-231775" defTabSz="932742">
              <a:lnSpc>
                <a:spcPct val="100000"/>
              </a:lnSpc>
              <a:spcBef>
                <a:spcPts val="300"/>
              </a:spcBef>
              <a:spcAft>
                <a:spcPts val="300"/>
              </a:spcAft>
              <a:buSzTx/>
              <a:buFont typeface="Wingdings" panose="05000000000000000000" pitchFamily="2" charset="2"/>
              <a:buChar char="q"/>
              <a:defRPr/>
            </a:pPr>
            <a:r>
              <a:rPr lang="en-US" sz="1100" dirty="0"/>
              <a:t>Azure Cosmos DB</a:t>
            </a:r>
          </a:p>
          <a:p>
            <a:pPr marL="231775" indent="-231775" defTabSz="932742">
              <a:lnSpc>
                <a:spcPct val="100000"/>
              </a:lnSpc>
              <a:spcBef>
                <a:spcPts val="300"/>
              </a:spcBef>
              <a:spcAft>
                <a:spcPts val="300"/>
              </a:spcAft>
              <a:buSzTx/>
              <a:buFont typeface="Wingdings" panose="05000000000000000000" pitchFamily="2" charset="2"/>
              <a:buChar char="q"/>
              <a:defRPr/>
            </a:pPr>
            <a:r>
              <a:rPr lang="en-US" sz="1100" dirty="0"/>
              <a:t>Azure SQL Database </a:t>
            </a:r>
          </a:p>
          <a:p>
            <a:pPr marL="231775" indent="-231775" defTabSz="932742">
              <a:lnSpc>
                <a:spcPct val="100000"/>
              </a:lnSpc>
              <a:spcBef>
                <a:spcPts val="300"/>
              </a:spcBef>
              <a:spcAft>
                <a:spcPts val="300"/>
              </a:spcAft>
              <a:buSzTx/>
              <a:buFont typeface="Wingdings" panose="05000000000000000000" pitchFamily="2" charset="2"/>
              <a:buChar char="q"/>
              <a:defRPr/>
            </a:pPr>
            <a:r>
              <a:rPr lang="en-US" sz="1100" dirty="0"/>
              <a:t>The Gremlin API</a:t>
            </a:r>
          </a:p>
        </p:txBody>
      </p:sp>
      <p:sp>
        <p:nvSpPr>
          <p:cNvPr id="17" name="Graphic 26" descr="Checkmark on Azure Cosmos DB">
            <a:extLst>
              <a:ext uri="{FF2B5EF4-FFF2-40B4-BE49-F238E27FC236}">
                <a16:creationId xmlns:a16="http://schemas.microsoft.com/office/drawing/2014/main" id="{8E307D80-A8A2-4C11-BE05-F3E63DCA9BB1}"/>
              </a:ext>
            </a:extLst>
          </p:cNvPr>
          <p:cNvSpPr/>
          <p:nvPr/>
        </p:nvSpPr>
        <p:spPr>
          <a:xfrm>
            <a:off x="1389459" y="141784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89459" y="2277611"/>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four servers">
            <a:extLst>
              <a:ext uri="{FF2B5EF4-FFF2-40B4-BE49-F238E27FC236}">
                <a16:creationId xmlns:a16="http://schemas.microsoft.com/office/drawing/2014/main" id="{1F4E387A-506B-49F0-9821-A2FCCE6FC8D4}"/>
              </a:ext>
            </a:extLst>
          </p:cNvPr>
          <p:cNvPicPr>
            <a:picLocks noChangeAspect="1"/>
          </p:cNvPicPr>
          <p:nvPr/>
        </p:nvPicPr>
        <p:blipFill>
          <a:blip r:embed="rId3"/>
          <a:stretch>
            <a:fillRect/>
          </a:stretch>
        </p:blipFill>
        <p:spPr>
          <a:xfrm>
            <a:off x="427038" y="2633448"/>
            <a:ext cx="730315" cy="730315"/>
          </a:xfrm>
          <a:prstGeom prst="rect">
            <a:avLst/>
          </a:prstGeom>
        </p:spPr>
      </p:pic>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89459" y="2396223"/>
            <a:ext cx="10383899" cy="1202847"/>
          </a:xfrm>
        </p:spPr>
        <p:txBody>
          <a:bodyPr/>
          <a:lstStyle/>
          <a:p>
            <a:pPr>
              <a:lnSpc>
                <a:spcPct val="100000"/>
              </a:lnSpc>
              <a:spcAft>
                <a:spcPts val="0"/>
              </a:spcAft>
              <a:defRPr/>
            </a:pPr>
            <a:r>
              <a:rPr lang="en-US" sz="1400" dirty="0">
                <a:latin typeface="+mj-lt"/>
              </a:rPr>
              <a:t>Which of the following is a characteristic of non-relational databases? </a:t>
            </a:r>
          </a:p>
          <a:p>
            <a:pPr marL="231775" indent="-231775">
              <a:lnSpc>
                <a:spcPct val="100000"/>
              </a:lnSpc>
              <a:spcBef>
                <a:spcPts val="300"/>
              </a:spcBef>
              <a:spcAft>
                <a:spcPts val="300"/>
              </a:spcAft>
              <a:buFont typeface="Wingdings" panose="05000000000000000000" pitchFamily="2" charset="2"/>
              <a:buChar char="q"/>
              <a:defRPr/>
            </a:pPr>
            <a:r>
              <a:rPr lang="en-US" sz="1100" dirty="0"/>
              <a:t>Non-relational databases contain tables with flat fixed-column records</a:t>
            </a:r>
          </a:p>
          <a:p>
            <a:pPr marL="231775" indent="-231775">
              <a:lnSpc>
                <a:spcPct val="100000"/>
              </a:lnSpc>
              <a:spcBef>
                <a:spcPts val="300"/>
              </a:spcBef>
              <a:spcAft>
                <a:spcPts val="300"/>
              </a:spcAft>
              <a:buFont typeface="Wingdings" panose="05000000000000000000" pitchFamily="2" charset="2"/>
              <a:buChar char="q"/>
              <a:defRPr/>
            </a:pPr>
            <a:r>
              <a:rPr lang="en-US" sz="1100" dirty="0"/>
              <a:t>Non-relational databases require you to use data normalization techniques to reduce data duplication</a:t>
            </a:r>
          </a:p>
          <a:p>
            <a:pPr marL="231775" indent="-231775">
              <a:lnSpc>
                <a:spcPct val="100000"/>
              </a:lnSpc>
              <a:spcBef>
                <a:spcPts val="300"/>
              </a:spcBef>
              <a:spcAft>
                <a:spcPts val="300"/>
              </a:spcAft>
              <a:buFont typeface="Wingdings" panose="05000000000000000000" pitchFamily="2" charset="2"/>
              <a:buChar char="q"/>
              <a:defRPr/>
            </a:pPr>
            <a:r>
              <a:rPr lang="en-US" sz="1100" dirty="0"/>
              <a:t>Non-relational databases are either schema free or have relaxed schemas</a:t>
            </a:r>
          </a:p>
        </p:txBody>
      </p:sp>
      <p:sp>
        <p:nvSpPr>
          <p:cNvPr id="18" name="Graphic 26" descr="Checkmark on non-relational databases are either schema free or have relaxed schemas">
            <a:extLst>
              <a:ext uri="{FF2B5EF4-FFF2-40B4-BE49-F238E27FC236}">
                <a16:creationId xmlns:a16="http://schemas.microsoft.com/office/drawing/2014/main" id="{8E65070B-A5A6-4B9A-BC66-E63AD6D6D62F}"/>
              </a:ext>
            </a:extLst>
          </p:cNvPr>
          <p:cNvSpPr/>
          <p:nvPr/>
        </p:nvSpPr>
        <p:spPr>
          <a:xfrm>
            <a:off x="1389459" y="328712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cxnSp>
        <p:nvCxnSpPr>
          <p:cNvPr id="12" name="Straight Connector 11">
            <a:extLst>
              <a:ext uri="{FF2B5EF4-FFF2-40B4-BE49-F238E27FC236}">
                <a16:creationId xmlns:a16="http://schemas.microsoft.com/office/drawing/2014/main" id="{12B62408-88E8-4661-BCD3-EDF001718874}"/>
              </a:ext>
              <a:ext uri="{C183D7F6-B498-43B3-948B-1728B52AA6E4}">
                <adec:decorative xmlns:adec="http://schemas.microsoft.com/office/drawing/2017/decorative" val="1"/>
              </a:ext>
            </a:extLst>
          </p:cNvPr>
          <p:cNvCxnSpPr>
            <a:cxnSpLocks/>
          </p:cNvCxnSpPr>
          <p:nvPr/>
        </p:nvCxnSpPr>
        <p:spPr>
          <a:xfrm>
            <a:off x="1389459" y="3717682"/>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 of check mark enclosed by an arc">
            <a:extLst>
              <a:ext uri="{FF2B5EF4-FFF2-40B4-BE49-F238E27FC236}">
                <a16:creationId xmlns:a16="http://schemas.microsoft.com/office/drawing/2014/main" id="{C6B68A7E-3EB5-47D3-AAED-30F44854BB2C}"/>
              </a:ext>
            </a:extLst>
          </p:cNvPr>
          <p:cNvPicPr>
            <a:picLocks noChangeAspect="1"/>
          </p:cNvPicPr>
          <p:nvPr/>
        </p:nvPicPr>
        <p:blipFill>
          <a:blip r:embed="rId4"/>
          <a:stretch>
            <a:fillRect/>
          </a:stretch>
        </p:blipFill>
        <p:spPr>
          <a:xfrm>
            <a:off x="427038" y="4171951"/>
            <a:ext cx="730315" cy="730315"/>
          </a:xfrm>
          <a:prstGeom prst="rect">
            <a:avLst/>
          </a:prstGeom>
        </p:spPr>
      </p:pic>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17"/>
          </p:nvPr>
        </p:nvSpPr>
        <p:spPr>
          <a:xfrm>
            <a:off x="1389459" y="3836295"/>
            <a:ext cx="10383899" cy="1688206"/>
          </a:xfrm>
        </p:spPr>
        <p:txBody>
          <a:bodyPr/>
          <a:lstStyle/>
          <a:p>
            <a:pPr>
              <a:lnSpc>
                <a:spcPct val="100000"/>
              </a:lnSpc>
              <a:defRPr/>
            </a:pPr>
            <a:r>
              <a:rPr lang="en-US" sz="1400" dirty="0">
                <a:latin typeface="+mj-lt"/>
              </a:rPr>
              <a:t>You are building a system that monitors the temperature throughout a set of office blocks, and sets the air conditioning in each room in each block to maintain a pleasant ambient temperature. Your system has to manage the air conditioning in several thousand buildings spread across the country or region, and each building typically contains at least 100 air-conditioned rooms. What type of NoSQL data store is most appropriate for capturing the temperature data to enable it to be processed quickly?</a:t>
            </a:r>
          </a:p>
          <a:p>
            <a:pPr marL="231775" indent="-231775">
              <a:lnSpc>
                <a:spcPct val="100000"/>
              </a:lnSpc>
              <a:spcBef>
                <a:spcPts val="300"/>
              </a:spcBef>
              <a:spcAft>
                <a:spcPts val="300"/>
              </a:spcAft>
              <a:buFont typeface="Wingdings" panose="05000000000000000000" pitchFamily="2" charset="2"/>
              <a:buChar char="q"/>
              <a:defRPr/>
            </a:pPr>
            <a:r>
              <a:rPr lang="en-US" sz="1100" dirty="0"/>
              <a:t>A key-value store</a:t>
            </a:r>
          </a:p>
          <a:p>
            <a:pPr marL="231775" indent="-231775">
              <a:lnSpc>
                <a:spcPct val="100000"/>
              </a:lnSpc>
              <a:spcBef>
                <a:spcPts val="300"/>
              </a:spcBef>
              <a:spcAft>
                <a:spcPts val="300"/>
              </a:spcAft>
              <a:buFont typeface="Wingdings" panose="05000000000000000000" pitchFamily="2" charset="2"/>
              <a:buChar char="q"/>
              <a:defRPr/>
            </a:pPr>
            <a:r>
              <a:rPr lang="en-US" sz="1100" dirty="0"/>
              <a:t>A column family database</a:t>
            </a:r>
          </a:p>
          <a:p>
            <a:pPr marL="231775" indent="-231775">
              <a:lnSpc>
                <a:spcPct val="100000"/>
              </a:lnSpc>
              <a:spcBef>
                <a:spcPts val="300"/>
              </a:spcBef>
              <a:spcAft>
                <a:spcPts val="300"/>
              </a:spcAft>
              <a:buFont typeface="Wingdings" panose="05000000000000000000" pitchFamily="2" charset="2"/>
              <a:buChar char="q"/>
              <a:defRPr/>
            </a:pPr>
            <a:r>
              <a:rPr lang="en-US" sz="1100" dirty="0"/>
              <a:t>Write the temperatures to a blob in Azure Blob storage</a:t>
            </a:r>
          </a:p>
        </p:txBody>
      </p:sp>
      <p:sp>
        <p:nvSpPr>
          <p:cNvPr id="19" name="Graphic 26" descr="Checkmark on a key-value store">
            <a:extLst>
              <a:ext uri="{FF2B5EF4-FFF2-40B4-BE49-F238E27FC236}">
                <a16:creationId xmlns:a16="http://schemas.microsoft.com/office/drawing/2014/main" id="{1BEAE46C-84C4-4DD1-9235-067BD3A1E6BE}"/>
              </a:ext>
            </a:extLst>
          </p:cNvPr>
          <p:cNvSpPr/>
          <p:nvPr/>
        </p:nvSpPr>
        <p:spPr>
          <a:xfrm>
            <a:off x="1389459" y="479207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spTree>
    <p:extLst>
      <p:ext uri="{BB962C8B-B14F-4D97-AF65-F5344CB8AC3E}">
        <p14:creationId xmlns:p14="http://schemas.microsoft.com/office/powerpoint/2010/main" val="1733465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51B6-8279-43A8-BCD0-C8E46FF318BA}"/>
              </a:ext>
            </a:extLst>
          </p:cNvPr>
          <p:cNvSpPr>
            <a:spLocks noGrp="1"/>
          </p:cNvSpPr>
          <p:nvPr>
            <p:ph type="title"/>
          </p:nvPr>
        </p:nvSpPr>
        <p:spPr/>
        <p:txBody>
          <a:bodyPr/>
          <a:lstStyle/>
          <a:p>
            <a:r>
              <a:rPr lang="en-US" sz="2400" dirty="0"/>
              <a:t>Lesson 5: Explore concepts of data analytics</a:t>
            </a:r>
          </a:p>
        </p:txBody>
      </p:sp>
      <p:pic>
        <p:nvPicPr>
          <p:cNvPr id="5" name="Picture Placeholder 4" descr="Icon of a series of bars forming a chart">
            <a:extLst>
              <a:ext uri="{FF2B5EF4-FFF2-40B4-BE49-F238E27FC236}">
                <a16:creationId xmlns:a16="http://schemas.microsoft.com/office/drawing/2014/main" id="{819D4BF2-9C44-4D23-9F16-565E653E2A9A}"/>
              </a:ext>
            </a:extLst>
          </p:cNvPr>
          <p:cNvPicPr>
            <a:picLocks noGrp="1" noChangeAspect="1"/>
          </p:cNvPicPr>
          <p:nvPr>
            <p:ph type="pic" sz="quarter" idx="10"/>
          </p:nvPr>
        </p:nvPicPr>
        <p:blipFill>
          <a:blip r:embed="rId2"/>
          <a:srcRect t="6172" b="6172"/>
          <a:stretch>
            <a:fillRect/>
          </a:stretch>
        </p:blipFill>
        <p:spPr/>
      </p:pic>
    </p:spTree>
    <p:extLst>
      <p:ext uri="{BB962C8B-B14F-4D97-AF65-F5344CB8AC3E}">
        <p14:creationId xmlns:p14="http://schemas.microsoft.com/office/powerpoint/2010/main" val="30204827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39EB-6A06-4C74-8D37-AC742103D207}"/>
              </a:ext>
            </a:extLst>
          </p:cNvPr>
          <p:cNvSpPr>
            <a:spLocks noGrp="1"/>
          </p:cNvSpPr>
          <p:nvPr>
            <p:ph type="title"/>
          </p:nvPr>
        </p:nvSpPr>
        <p:spPr/>
        <p:txBody>
          <a:bodyPr/>
          <a:lstStyle/>
          <a:p>
            <a:r>
              <a:rPr lang="en-US" dirty="0"/>
              <a:t>Lesson 5 objectives</a:t>
            </a:r>
          </a:p>
        </p:txBody>
      </p:sp>
      <p:pic>
        <p:nvPicPr>
          <p:cNvPr id="3" name="Picture 2" descr="Icon of a series of circles arranged in a square shape">
            <a:extLst>
              <a:ext uri="{FF2B5EF4-FFF2-40B4-BE49-F238E27FC236}">
                <a16:creationId xmlns:a16="http://schemas.microsoft.com/office/drawing/2014/main" id="{A4161683-6BA1-48E3-9A37-9ED2ECB7F6FE}"/>
              </a:ext>
            </a:extLst>
          </p:cNvPr>
          <p:cNvPicPr>
            <a:picLocks noChangeAspect="1"/>
          </p:cNvPicPr>
          <p:nvPr/>
        </p:nvPicPr>
        <p:blipFill>
          <a:blip r:embed="rId3"/>
          <a:stretch>
            <a:fillRect/>
          </a:stretch>
        </p:blipFill>
        <p:spPr>
          <a:xfrm>
            <a:off x="2951897" y="1580166"/>
            <a:ext cx="781903" cy="781903"/>
          </a:xfrm>
          <a:prstGeom prst="rect">
            <a:avLst/>
          </a:prstGeom>
        </p:spPr>
      </p:pic>
      <p:sp>
        <p:nvSpPr>
          <p:cNvPr id="7" name="Text Placeholder 6">
            <a:extLst>
              <a:ext uri="{FF2B5EF4-FFF2-40B4-BE49-F238E27FC236}">
                <a16:creationId xmlns:a16="http://schemas.microsoft.com/office/drawing/2014/main" id="{BF5F3EF5-11C1-4195-9F77-6292C3660644}"/>
              </a:ext>
            </a:extLst>
          </p:cNvPr>
          <p:cNvSpPr>
            <a:spLocks noGrp="1"/>
          </p:cNvSpPr>
          <p:nvPr>
            <p:ph type="body" sz="quarter" idx="21"/>
          </p:nvPr>
        </p:nvSpPr>
        <p:spPr>
          <a:xfrm>
            <a:off x="4078287" y="1358899"/>
            <a:ext cx="7695069" cy="1224436"/>
          </a:xfrm>
        </p:spPr>
        <p:txBody>
          <a:bodyPr/>
          <a:lstStyle/>
          <a:p>
            <a:r>
              <a:rPr lang="en-US" sz="2400" dirty="0"/>
              <a:t>Learn about data ingestion and processing</a:t>
            </a:r>
          </a:p>
        </p:txBody>
      </p:sp>
      <p:pic>
        <p:nvPicPr>
          <p:cNvPr id="4" name="Picture 3" descr="Icon of a magnifying glass showing a chart">
            <a:extLst>
              <a:ext uri="{FF2B5EF4-FFF2-40B4-BE49-F238E27FC236}">
                <a16:creationId xmlns:a16="http://schemas.microsoft.com/office/drawing/2014/main" id="{112CC261-408B-4A09-8FE2-4CB3ABBD4E35}"/>
              </a:ext>
            </a:extLst>
          </p:cNvPr>
          <p:cNvPicPr>
            <a:picLocks noChangeAspect="1"/>
          </p:cNvPicPr>
          <p:nvPr/>
        </p:nvPicPr>
        <p:blipFill>
          <a:blip r:embed="rId4"/>
          <a:stretch>
            <a:fillRect/>
          </a:stretch>
        </p:blipFill>
        <p:spPr>
          <a:xfrm>
            <a:off x="2951965" y="3050783"/>
            <a:ext cx="781903" cy="781903"/>
          </a:xfrm>
          <a:prstGeom prst="rect">
            <a:avLst/>
          </a:prstGeom>
        </p:spPr>
      </p:pic>
      <p:sp>
        <p:nvSpPr>
          <p:cNvPr id="8" name="Text Placeholder 7">
            <a:extLst>
              <a:ext uri="{FF2B5EF4-FFF2-40B4-BE49-F238E27FC236}">
                <a16:creationId xmlns:a16="http://schemas.microsoft.com/office/drawing/2014/main" id="{5DD1D9B5-6292-4A35-B661-FD579898C86F}"/>
              </a:ext>
            </a:extLst>
          </p:cNvPr>
          <p:cNvSpPr>
            <a:spLocks noGrp="1"/>
          </p:cNvSpPr>
          <p:nvPr>
            <p:ph type="body" sz="quarter" idx="22"/>
          </p:nvPr>
        </p:nvSpPr>
        <p:spPr>
          <a:xfrm>
            <a:off x="4078287" y="2829482"/>
            <a:ext cx="7695069" cy="1224436"/>
          </a:xfrm>
        </p:spPr>
        <p:txBody>
          <a:bodyPr/>
          <a:lstStyle/>
          <a:p>
            <a:r>
              <a:rPr lang="en-US" sz="2400" dirty="0"/>
              <a:t>Explore data visualization</a:t>
            </a:r>
          </a:p>
        </p:txBody>
      </p:sp>
      <p:pic>
        <p:nvPicPr>
          <p:cNvPr id="5" name="Picture 4" descr="Icon of a screen with line charts">
            <a:extLst>
              <a:ext uri="{FF2B5EF4-FFF2-40B4-BE49-F238E27FC236}">
                <a16:creationId xmlns:a16="http://schemas.microsoft.com/office/drawing/2014/main" id="{D89EBB5C-EC54-4665-BDD4-0F0BA67058FA}"/>
              </a:ext>
            </a:extLst>
          </p:cNvPr>
          <p:cNvPicPr>
            <a:picLocks noChangeAspect="1"/>
          </p:cNvPicPr>
          <p:nvPr/>
        </p:nvPicPr>
        <p:blipFill>
          <a:blip r:embed="rId5"/>
          <a:stretch>
            <a:fillRect/>
          </a:stretch>
        </p:blipFill>
        <p:spPr>
          <a:xfrm>
            <a:off x="2951965" y="4583494"/>
            <a:ext cx="781903" cy="781903"/>
          </a:xfrm>
          <a:prstGeom prst="rect">
            <a:avLst/>
          </a:prstGeom>
        </p:spPr>
      </p:pic>
      <p:sp>
        <p:nvSpPr>
          <p:cNvPr id="9" name="Text Placeholder 8">
            <a:extLst>
              <a:ext uri="{FF2B5EF4-FFF2-40B4-BE49-F238E27FC236}">
                <a16:creationId xmlns:a16="http://schemas.microsoft.com/office/drawing/2014/main" id="{E1F7297A-058B-4845-BE3C-58945BAF4508}"/>
              </a:ext>
            </a:extLst>
          </p:cNvPr>
          <p:cNvSpPr>
            <a:spLocks noGrp="1"/>
          </p:cNvSpPr>
          <p:nvPr>
            <p:ph type="body" sz="quarter" idx="23"/>
          </p:nvPr>
        </p:nvSpPr>
        <p:spPr/>
        <p:txBody>
          <a:bodyPr/>
          <a:lstStyle/>
          <a:p>
            <a:r>
              <a:rPr lang="en-US" sz="2400" dirty="0"/>
              <a:t>Explore data analytics</a:t>
            </a:r>
          </a:p>
        </p:txBody>
      </p:sp>
    </p:spTree>
    <p:extLst>
      <p:ext uri="{BB962C8B-B14F-4D97-AF65-F5344CB8AC3E}">
        <p14:creationId xmlns:p14="http://schemas.microsoft.com/office/powerpoint/2010/main" val="10093993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89F96-D334-440A-A532-F92377DEBBAE}"/>
              </a:ext>
            </a:extLst>
          </p:cNvPr>
          <p:cNvSpPr>
            <a:spLocks noGrp="1"/>
          </p:cNvSpPr>
          <p:nvPr>
            <p:ph type="title"/>
          </p:nvPr>
        </p:nvSpPr>
        <p:spPr/>
        <p:txBody>
          <a:bodyPr/>
          <a:lstStyle/>
          <a:p>
            <a:r>
              <a:rPr lang="en-US" dirty="0"/>
              <a:t>The Data Journey</a:t>
            </a:r>
          </a:p>
        </p:txBody>
      </p:sp>
      <p:grpSp>
        <p:nvGrpSpPr>
          <p:cNvPr id="65" name="Group 64" descr="Different data sources sending data to a storage service.">
            <a:extLst>
              <a:ext uri="{FF2B5EF4-FFF2-40B4-BE49-F238E27FC236}">
                <a16:creationId xmlns:a16="http://schemas.microsoft.com/office/drawing/2014/main" id="{3E6FCB5D-3B89-46F0-91E3-6EABE91A4596}"/>
              </a:ext>
            </a:extLst>
          </p:cNvPr>
          <p:cNvGrpSpPr/>
          <p:nvPr/>
        </p:nvGrpSpPr>
        <p:grpSpPr>
          <a:xfrm>
            <a:off x="167139" y="1120773"/>
            <a:ext cx="4012064" cy="4703415"/>
            <a:chOff x="0" y="1338353"/>
            <a:chExt cx="4012064" cy="4703415"/>
          </a:xfrm>
        </p:grpSpPr>
        <p:grpSp>
          <p:nvGrpSpPr>
            <p:cNvPr id="27" name="Group 26">
              <a:extLst>
                <a:ext uri="{FF2B5EF4-FFF2-40B4-BE49-F238E27FC236}">
                  <a16:creationId xmlns:a16="http://schemas.microsoft.com/office/drawing/2014/main" id="{D016E1DE-9FF8-46B7-AE4D-7FEEC97F4779}"/>
                </a:ext>
              </a:extLst>
            </p:cNvPr>
            <p:cNvGrpSpPr/>
            <p:nvPr/>
          </p:nvGrpSpPr>
          <p:grpSpPr>
            <a:xfrm>
              <a:off x="0" y="2548649"/>
              <a:ext cx="3941764" cy="3493119"/>
              <a:chOff x="7936" y="2412766"/>
              <a:chExt cx="3941764" cy="3493119"/>
            </a:xfrm>
          </p:grpSpPr>
          <p:grpSp>
            <p:nvGrpSpPr>
              <p:cNvPr id="16" name="Group 15">
                <a:extLst>
                  <a:ext uri="{FF2B5EF4-FFF2-40B4-BE49-F238E27FC236}">
                    <a16:creationId xmlns:a16="http://schemas.microsoft.com/office/drawing/2014/main" id="{658E870F-C589-4359-8F9E-7A41F964CDA4}"/>
                  </a:ext>
                </a:extLst>
              </p:cNvPr>
              <p:cNvGrpSpPr/>
              <p:nvPr/>
            </p:nvGrpSpPr>
            <p:grpSpPr>
              <a:xfrm>
                <a:off x="7936" y="2412766"/>
                <a:ext cx="1581151" cy="3493119"/>
                <a:chOff x="7936" y="2412766"/>
                <a:chExt cx="1581151" cy="3493119"/>
              </a:xfrm>
            </p:grpSpPr>
            <p:pic>
              <p:nvPicPr>
                <p:cNvPr id="8" name="Graphic 7" descr="Kiosk">
                  <a:extLst>
                    <a:ext uri="{FF2B5EF4-FFF2-40B4-BE49-F238E27FC236}">
                      <a16:creationId xmlns:a16="http://schemas.microsoft.com/office/drawing/2014/main" id="{4182B725-E304-4C0A-B5B8-C8992567BD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422" y="4560963"/>
                  <a:ext cx="781964" cy="781964"/>
                </a:xfrm>
                <a:prstGeom prst="rect">
                  <a:avLst/>
                </a:prstGeom>
              </p:spPr>
            </p:pic>
            <p:pic>
              <p:nvPicPr>
                <p:cNvPr id="10" name="Graphic 9" descr="Bank">
                  <a:extLst>
                    <a:ext uri="{FF2B5EF4-FFF2-40B4-BE49-F238E27FC236}">
                      <a16:creationId xmlns:a16="http://schemas.microsoft.com/office/drawing/2014/main" id="{FC35BF97-6919-4340-9CEF-B466E826A8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800" y="3429000"/>
                  <a:ext cx="781964" cy="781964"/>
                </a:xfrm>
                <a:prstGeom prst="rect">
                  <a:avLst/>
                </a:prstGeom>
              </p:spPr>
            </p:pic>
            <p:pic>
              <p:nvPicPr>
                <p:cNvPr id="12" name="Graphic 11" descr="Smart Phone">
                  <a:extLst>
                    <a:ext uri="{FF2B5EF4-FFF2-40B4-BE49-F238E27FC236}">
                      <a16:creationId xmlns:a16="http://schemas.microsoft.com/office/drawing/2014/main" id="{63911CA2-BDD9-43CA-8A16-DD8526C5DF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643" y="2412766"/>
                  <a:ext cx="781964" cy="781964"/>
                </a:xfrm>
                <a:prstGeom prst="rect">
                  <a:avLst/>
                </a:prstGeom>
              </p:spPr>
            </p:pic>
            <p:sp>
              <p:nvSpPr>
                <p:cNvPr id="13" name="TextBox 12">
                  <a:extLst>
                    <a:ext uri="{FF2B5EF4-FFF2-40B4-BE49-F238E27FC236}">
                      <a16:creationId xmlns:a16="http://schemas.microsoft.com/office/drawing/2014/main" id="{15CDA3DC-21A5-4365-BD7C-C0D72EF37CA8}"/>
                    </a:ext>
                  </a:extLst>
                </p:cNvPr>
                <p:cNvSpPr txBox="1"/>
                <p:nvPr/>
              </p:nvSpPr>
              <p:spPr>
                <a:xfrm>
                  <a:off x="30162" y="3128780"/>
                  <a:ext cx="155892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IoT Devices</a:t>
                  </a:r>
                </a:p>
              </p:txBody>
            </p:sp>
            <p:sp>
              <p:nvSpPr>
                <p:cNvPr id="14" name="TextBox 13">
                  <a:extLst>
                    <a:ext uri="{FF2B5EF4-FFF2-40B4-BE49-F238E27FC236}">
                      <a16:creationId xmlns:a16="http://schemas.microsoft.com/office/drawing/2014/main" id="{8DF936E2-3741-4D26-9416-750271BD5E96}"/>
                    </a:ext>
                  </a:extLst>
                </p:cNvPr>
                <p:cNvSpPr txBox="1"/>
                <p:nvPr/>
              </p:nvSpPr>
              <p:spPr>
                <a:xfrm>
                  <a:off x="30162" y="4033099"/>
                  <a:ext cx="1558925" cy="6832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Financial Transactions</a:t>
                  </a:r>
                </a:p>
              </p:txBody>
            </p:sp>
            <p:sp>
              <p:nvSpPr>
                <p:cNvPr id="15" name="TextBox 14">
                  <a:extLst>
                    <a:ext uri="{FF2B5EF4-FFF2-40B4-BE49-F238E27FC236}">
                      <a16:creationId xmlns:a16="http://schemas.microsoft.com/office/drawing/2014/main" id="{7C24ECCB-4055-456E-B5AA-22E92696FC58}"/>
                    </a:ext>
                  </a:extLst>
                </p:cNvPr>
                <p:cNvSpPr txBox="1"/>
                <p:nvPr/>
              </p:nvSpPr>
              <p:spPr>
                <a:xfrm>
                  <a:off x="7936" y="5145677"/>
                  <a:ext cx="1558925" cy="7602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Point-of-Sale</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a:t>
                  </a:r>
                </a:p>
              </p:txBody>
            </p:sp>
          </p:grpSp>
          <p:pic>
            <p:nvPicPr>
              <p:cNvPr id="18" name="Graphic 17" descr="Database">
                <a:extLst>
                  <a:ext uri="{FF2B5EF4-FFF2-40B4-BE49-F238E27FC236}">
                    <a16:creationId xmlns:a16="http://schemas.microsoft.com/office/drawing/2014/main" id="{1459424B-2A5D-4E0C-AF58-0880556E7D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28621" y="3350424"/>
                <a:ext cx="1721079" cy="1721079"/>
              </a:xfrm>
              <a:prstGeom prst="rect">
                <a:avLst/>
              </a:prstGeom>
            </p:spPr>
          </p:pic>
          <p:cxnSp>
            <p:nvCxnSpPr>
              <p:cNvPr id="20" name="Straight Arrow Connector 19">
                <a:extLst>
                  <a:ext uri="{FF2B5EF4-FFF2-40B4-BE49-F238E27FC236}">
                    <a16:creationId xmlns:a16="http://schemas.microsoft.com/office/drawing/2014/main" id="{AFEFE6EE-5AE7-42C6-AEEC-E4A256889250}"/>
                  </a:ext>
                </a:extLst>
              </p:cNvPr>
              <p:cNvCxnSpPr>
                <a:stCxn id="12" idx="3"/>
              </p:cNvCxnSpPr>
              <p:nvPr/>
            </p:nvCxnSpPr>
            <p:spPr>
              <a:xfrm>
                <a:off x="1200607" y="2803748"/>
                <a:ext cx="1199693" cy="726852"/>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153C38-D913-4947-AFF9-01CCD6251E5B}"/>
                  </a:ext>
                </a:extLst>
              </p:cNvPr>
              <p:cNvCxnSpPr/>
              <p:nvPr/>
            </p:nvCxnSpPr>
            <p:spPr>
              <a:xfrm>
                <a:off x="1213764" y="4033099"/>
                <a:ext cx="1116686" cy="0"/>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F0D0DCB-8097-445C-A078-A5443E421E1A}"/>
                  </a:ext>
                </a:extLst>
              </p:cNvPr>
              <p:cNvCxnSpPr/>
              <p:nvPr/>
            </p:nvCxnSpPr>
            <p:spPr>
              <a:xfrm flipV="1">
                <a:off x="1327150" y="4667250"/>
                <a:ext cx="984250" cy="527050"/>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9D9A62F-5D83-4D8B-82C2-1956D1A6FCB2}"/>
                </a:ext>
              </a:extLst>
            </p:cNvPr>
            <p:cNvGrpSpPr/>
            <p:nvPr/>
          </p:nvGrpSpPr>
          <p:grpSpPr>
            <a:xfrm>
              <a:off x="167139" y="1338353"/>
              <a:ext cx="3844925" cy="1046275"/>
              <a:chOff x="446087" y="1197740"/>
              <a:chExt cx="3844925" cy="1046275"/>
            </a:xfrm>
          </p:grpSpPr>
          <p:sp>
            <p:nvSpPr>
              <p:cNvPr id="32" name="TextBox 31">
                <a:extLst>
                  <a:ext uri="{FF2B5EF4-FFF2-40B4-BE49-F238E27FC236}">
                    <a16:creationId xmlns:a16="http://schemas.microsoft.com/office/drawing/2014/main" id="{C2982770-BA82-4248-9FA1-4751B9F351D1}"/>
                  </a:ext>
                </a:extLst>
              </p:cNvPr>
              <p:cNvSpPr txBox="1"/>
              <p:nvPr/>
            </p:nvSpPr>
            <p:spPr>
              <a:xfrm>
                <a:off x="974495" y="1197740"/>
                <a:ext cx="27881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a:ea typeface="+mn-ea"/>
                    <a:cs typeface="+mn-cs"/>
                  </a:rPr>
                  <a:t>Data Ingestion</a:t>
                </a:r>
              </a:p>
            </p:txBody>
          </p:sp>
          <p:sp>
            <p:nvSpPr>
              <p:cNvPr id="33" name="TextBox 32">
                <a:extLst>
                  <a:ext uri="{FF2B5EF4-FFF2-40B4-BE49-F238E27FC236}">
                    <a16:creationId xmlns:a16="http://schemas.microsoft.com/office/drawing/2014/main" id="{48D928CB-660A-4084-88F5-99D6DD0054BB}"/>
                  </a:ext>
                </a:extLst>
              </p:cNvPr>
              <p:cNvSpPr txBox="1"/>
              <p:nvPr/>
            </p:nvSpPr>
            <p:spPr>
              <a:xfrm>
                <a:off x="446087" y="1720795"/>
                <a:ext cx="3844925"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The process of obtaining and importing data for immediate use or storage in a database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64" name="Group 63" descr="ETL and ELT as part of Data Processing">
            <a:extLst>
              <a:ext uri="{FF2B5EF4-FFF2-40B4-BE49-F238E27FC236}">
                <a16:creationId xmlns:a16="http://schemas.microsoft.com/office/drawing/2014/main" id="{486248F4-3758-4F5E-A8A8-A5ED7CDEC318}"/>
              </a:ext>
            </a:extLst>
          </p:cNvPr>
          <p:cNvGrpSpPr/>
          <p:nvPr/>
        </p:nvGrpSpPr>
        <p:grpSpPr>
          <a:xfrm>
            <a:off x="4340677" y="1120690"/>
            <a:ext cx="3844925" cy="4304505"/>
            <a:chOff x="4173537" y="1338270"/>
            <a:chExt cx="3844925" cy="4304505"/>
          </a:xfrm>
        </p:grpSpPr>
        <p:grpSp>
          <p:nvGrpSpPr>
            <p:cNvPr id="34" name="Group 33">
              <a:extLst>
                <a:ext uri="{FF2B5EF4-FFF2-40B4-BE49-F238E27FC236}">
                  <a16:creationId xmlns:a16="http://schemas.microsoft.com/office/drawing/2014/main" id="{5EC020D3-2A29-4016-827E-8B0155387A87}"/>
                </a:ext>
              </a:extLst>
            </p:cNvPr>
            <p:cNvGrpSpPr/>
            <p:nvPr/>
          </p:nvGrpSpPr>
          <p:grpSpPr>
            <a:xfrm>
              <a:off x="4173537" y="1338270"/>
              <a:ext cx="3844925" cy="1046275"/>
              <a:chOff x="446087" y="1197740"/>
              <a:chExt cx="3844925" cy="1046275"/>
            </a:xfrm>
          </p:grpSpPr>
          <p:sp>
            <p:nvSpPr>
              <p:cNvPr id="35" name="TextBox 34">
                <a:extLst>
                  <a:ext uri="{FF2B5EF4-FFF2-40B4-BE49-F238E27FC236}">
                    <a16:creationId xmlns:a16="http://schemas.microsoft.com/office/drawing/2014/main" id="{AEED0673-853D-4753-8D79-AF0A79541256}"/>
                  </a:ext>
                </a:extLst>
              </p:cNvPr>
              <p:cNvSpPr txBox="1"/>
              <p:nvPr/>
            </p:nvSpPr>
            <p:spPr>
              <a:xfrm>
                <a:off x="974495" y="1197740"/>
                <a:ext cx="2788107"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a:ea typeface="+mn-ea"/>
                    <a:cs typeface="+mn-cs"/>
                  </a:rPr>
                  <a:t>Data Processing</a:t>
                </a:r>
              </a:p>
            </p:txBody>
          </p:sp>
          <p:sp>
            <p:nvSpPr>
              <p:cNvPr id="36" name="TextBox 35">
                <a:extLst>
                  <a:ext uri="{FF2B5EF4-FFF2-40B4-BE49-F238E27FC236}">
                    <a16:creationId xmlns:a16="http://schemas.microsoft.com/office/drawing/2014/main" id="{DFD51082-4DB3-4D74-8CC6-76436800FEDA}"/>
                  </a:ext>
                </a:extLst>
              </p:cNvPr>
              <p:cNvSpPr txBox="1"/>
              <p:nvPr/>
            </p:nvSpPr>
            <p:spPr>
              <a:xfrm>
                <a:off x="446087" y="1720795"/>
                <a:ext cx="3844925"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Takes the data in its raw form, cleans it, and converts it into a more meaningful format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BF2018C3-FB01-4157-BD8C-B155B9317597}"/>
                </a:ext>
              </a:extLst>
            </p:cNvPr>
            <p:cNvSpPr txBox="1"/>
            <p:nvPr/>
          </p:nvSpPr>
          <p:spPr>
            <a:xfrm>
              <a:off x="4803773" y="2498046"/>
              <a:ext cx="2584450" cy="7602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ETL</a:t>
              </a: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Transform, and Load</a:t>
              </a:r>
            </a:p>
          </p:txBody>
        </p:sp>
        <p:sp>
          <p:nvSpPr>
            <p:cNvPr id="38" name="TextBox 37">
              <a:extLst>
                <a:ext uri="{FF2B5EF4-FFF2-40B4-BE49-F238E27FC236}">
                  <a16:creationId xmlns:a16="http://schemas.microsoft.com/office/drawing/2014/main" id="{339D9DBE-A233-40C2-A08B-C10EB2F13D59}"/>
                </a:ext>
              </a:extLst>
            </p:cNvPr>
            <p:cNvSpPr txBox="1"/>
            <p:nvPr/>
          </p:nvSpPr>
          <p:spPr>
            <a:xfrm>
              <a:off x="4803773" y="4200547"/>
              <a:ext cx="2584450" cy="7602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ELT</a:t>
              </a: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Extract, Load, and Transform</a:t>
              </a:r>
            </a:p>
          </p:txBody>
        </p:sp>
        <p:pic>
          <p:nvPicPr>
            <p:cNvPr id="40" name="Graphic 39" descr="Database">
              <a:extLst>
                <a:ext uri="{FF2B5EF4-FFF2-40B4-BE49-F238E27FC236}">
                  <a16:creationId xmlns:a16="http://schemas.microsoft.com/office/drawing/2014/main" id="{0E46A7DF-044A-4397-A342-A720274793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31321" y="5002856"/>
              <a:ext cx="639919" cy="639919"/>
            </a:xfrm>
            <a:prstGeom prst="rect">
              <a:avLst/>
            </a:prstGeom>
          </p:spPr>
        </p:pic>
        <p:pic>
          <p:nvPicPr>
            <p:cNvPr id="41" name="Graphic 40" descr="Database">
              <a:extLst>
                <a:ext uri="{FF2B5EF4-FFF2-40B4-BE49-F238E27FC236}">
                  <a16:creationId xmlns:a16="http://schemas.microsoft.com/office/drawing/2014/main" id="{5EA998F3-B56F-481B-BCFC-C2FE4A19E1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06021" y="3303056"/>
              <a:ext cx="639919" cy="639919"/>
            </a:xfrm>
            <a:prstGeom prst="rect">
              <a:avLst/>
            </a:prstGeom>
          </p:spPr>
        </p:pic>
        <p:pic>
          <p:nvPicPr>
            <p:cNvPr id="43" name="Graphic 42" descr="Gears">
              <a:extLst>
                <a:ext uri="{FF2B5EF4-FFF2-40B4-BE49-F238E27FC236}">
                  <a16:creationId xmlns:a16="http://schemas.microsoft.com/office/drawing/2014/main" id="{D7B217DB-737C-4822-A5D0-5B0161A05A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06021" y="5001502"/>
              <a:ext cx="639919" cy="639919"/>
            </a:xfrm>
            <a:prstGeom prst="rect">
              <a:avLst/>
            </a:prstGeom>
          </p:spPr>
        </p:pic>
        <p:pic>
          <p:nvPicPr>
            <p:cNvPr id="44" name="Graphic 43" descr="Gears">
              <a:extLst>
                <a:ext uri="{FF2B5EF4-FFF2-40B4-BE49-F238E27FC236}">
                  <a16:creationId xmlns:a16="http://schemas.microsoft.com/office/drawing/2014/main" id="{B3514281-311B-41AC-9947-D0BDF65792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1321" y="3303057"/>
              <a:ext cx="639919" cy="639919"/>
            </a:xfrm>
            <a:prstGeom prst="rect">
              <a:avLst/>
            </a:prstGeom>
          </p:spPr>
        </p:pic>
        <p:pic>
          <p:nvPicPr>
            <p:cNvPr id="46" name="Graphic 45" descr="Binary">
              <a:extLst>
                <a:ext uri="{FF2B5EF4-FFF2-40B4-BE49-F238E27FC236}">
                  <a16:creationId xmlns:a16="http://schemas.microsoft.com/office/drawing/2014/main" id="{EDE932F7-8120-4F2F-9A7A-B0D4908C13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56621" y="3316355"/>
              <a:ext cx="639919" cy="639919"/>
            </a:xfrm>
            <a:prstGeom prst="rect">
              <a:avLst/>
            </a:prstGeom>
          </p:spPr>
        </p:pic>
        <p:pic>
          <p:nvPicPr>
            <p:cNvPr id="47" name="Graphic 46" descr="Binary">
              <a:extLst>
                <a:ext uri="{FF2B5EF4-FFF2-40B4-BE49-F238E27FC236}">
                  <a16:creationId xmlns:a16="http://schemas.microsoft.com/office/drawing/2014/main" id="{10E18E1B-14A7-4F16-9095-59F7075BDC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56621" y="5001503"/>
              <a:ext cx="639919" cy="639919"/>
            </a:xfrm>
            <a:prstGeom prst="rect">
              <a:avLst/>
            </a:prstGeom>
          </p:spPr>
        </p:pic>
      </p:grpSp>
      <p:grpSp>
        <p:nvGrpSpPr>
          <p:cNvPr id="67" name="Group 66">
            <a:extLst>
              <a:ext uri="{FF2B5EF4-FFF2-40B4-BE49-F238E27FC236}">
                <a16:creationId xmlns:a16="http://schemas.microsoft.com/office/drawing/2014/main" id="{44A84C02-9016-4D29-9B8C-B8F86215857F}"/>
              </a:ext>
              <a:ext uri="{C183D7F6-B498-43B3-948B-1728B52AA6E4}">
                <adec:decorative xmlns:adec="http://schemas.microsoft.com/office/drawing/2017/decorative" val="1"/>
              </a:ext>
            </a:extLst>
          </p:cNvPr>
          <p:cNvGrpSpPr/>
          <p:nvPr/>
        </p:nvGrpSpPr>
        <p:grpSpPr>
          <a:xfrm>
            <a:off x="3897032" y="3405435"/>
            <a:ext cx="1028260" cy="1464813"/>
            <a:chOff x="3934370" y="3405435"/>
            <a:chExt cx="1028260" cy="1464813"/>
          </a:xfrm>
        </p:grpSpPr>
        <p:cxnSp>
          <p:nvCxnSpPr>
            <p:cNvPr id="49" name="Straight Arrow Connector 48">
              <a:extLst>
                <a:ext uri="{FF2B5EF4-FFF2-40B4-BE49-F238E27FC236}">
                  <a16:creationId xmlns:a16="http://schemas.microsoft.com/office/drawing/2014/main" id="{4FFA3CDE-2B93-47B8-A624-34FDA09BDE14}"/>
                </a:ext>
              </a:extLst>
            </p:cNvPr>
            <p:cNvCxnSpPr>
              <a:cxnSpLocks/>
            </p:cNvCxnSpPr>
            <p:nvPr/>
          </p:nvCxnSpPr>
          <p:spPr>
            <a:xfrm flipV="1">
              <a:off x="3934370" y="3405435"/>
              <a:ext cx="982569" cy="723831"/>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658C7F7-BD23-49D5-A3FA-A3F6AB02194C}"/>
                </a:ext>
              </a:extLst>
            </p:cNvPr>
            <p:cNvCxnSpPr>
              <a:cxnSpLocks/>
            </p:cNvCxnSpPr>
            <p:nvPr/>
          </p:nvCxnSpPr>
          <p:spPr>
            <a:xfrm>
              <a:off x="3947229" y="4346042"/>
              <a:ext cx="1015401" cy="524206"/>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descr="Queries and Visualizations as part of the Data Visualization process.">
            <a:extLst>
              <a:ext uri="{FF2B5EF4-FFF2-40B4-BE49-F238E27FC236}">
                <a16:creationId xmlns:a16="http://schemas.microsoft.com/office/drawing/2014/main" id="{F177B76C-28FB-446A-8A0B-D5BA5B37A592}"/>
              </a:ext>
            </a:extLst>
          </p:cNvPr>
          <p:cNvGrpSpPr/>
          <p:nvPr/>
        </p:nvGrpSpPr>
        <p:grpSpPr>
          <a:xfrm>
            <a:off x="8347075" y="1120690"/>
            <a:ext cx="3844925" cy="4568076"/>
            <a:chOff x="8179936" y="1338270"/>
            <a:chExt cx="3844925" cy="4568076"/>
          </a:xfrm>
        </p:grpSpPr>
        <p:grpSp>
          <p:nvGrpSpPr>
            <p:cNvPr id="30" name="Group 29">
              <a:extLst>
                <a:ext uri="{FF2B5EF4-FFF2-40B4-BE49-F238E27FC236}">
                  <a16:creationId xmlns:a16="http://schemas.microsoft.com/office/drawing/2014/main" id="{D7264A65-E379-4C3B-8940-8A32CB3B6D84}"/>
                </a:ext>
              </a:extLst>
            </p:cNvPr>
            <p:cNvGrpSpPr/>
            <p:nvPr/>
          </p:nvGrpSpPr>
          <p:grpSpPr>
            <a:xfrm>
              <a:off x="8179936" y="1338270"/>
              <a:ext cx="3844925" cy="1046275"/>
              <a:chOff x="446087" y="1197740"/>
              <a:chExt cx="3844925" cy="1046275"/>
            </a:xfrm>
          </p:grpSpPr>
          <p:sp>
            <p:nvSpPr>
              <p:cNvPr id="6" name="TextBox 5">
                <a:extLst>
                  <a:ext uri="{FF2B5EF4-FFF2-40B4-BE49-F238E27FC236}">
                    <a16:creationId xmlns:a16="http://schemas.microsoft.com/office/drawing/2014/main" id="{85A0F788-B3F4-415A-9886-4672C559D8AE}"/>
                  </a:ext>
                </a:extLst>
              </p:cNvPr>
              <p:cNvSpPr txBox="1"/>
              <p:nvPr/>
            </p:nvSpPr>
            <p:spPr>
              <a:xfrm>
                <a:off x="871196" y="1197740"/>
                <a:ext cx="2994706"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a:ea typeface="+mn-ea"/>
                    <a:cs typeface="+mn-cs"/>
                  </a:rPr>
                  <a:t>Data Visualization</a:t>
                </a:r>
              </a:p>
            </p:txBody>
          </p:sp>
          <p:sp>
            <p:nvSpPr>
              <p:cNvPr id="29" name="TextBox 28">
                <a:extLst>
                  <a:ext uri="{FF2B5EF4-FFF2-40B4-BE49-F238E27FC236}">
                    <a16:creationId xmlns:a16="http://schemas.microsoft.com/office/drawing/2014/main" id="{E3740FFB-1E04-42D5-BF0B-0B59E4B46E6A}"/>
                  </a:ext>
                </a:extLst>
              </p:cNvPr>
              <p:cNvSpPr txBox="1"/>
              <p:nvPr/>
            </p:nvSpPr>
            <p:spPr>
              <a:xfrm>
                <a:off x="446087" y="1720795"/>
                <a:ext cx="3844925"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Query the data and create graphical representations of information and data</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4" name="Graphic 53" descr="Research">
              <a:extLst>
                <a:ext uri="{FF2B5EF4-FFF2-40B4-BE49-F238E27FC236}">
                  <a16:creationId xmlns:a16="http://schemas.microsoft.com/office/drawing/2014/main" id="{7C5A31C5-4ED8-46EC-B52D-1306A50D35C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02552" y="2720415"/>
              <a:ext cx="1199693" cy="1199693"/>
            </a:xfrm>
            <a:prstGeom prst="rect">
              <a:avLst/>
            </a:prstGeom>
          </p:spPr>
        </p:pic>
        <p:pic>
          <p:nvPicPr>
            <p:cNvPr id="56" name="Graphic 55" descr="Illustrator">
              <a:extLst>
                <a:ext uri="{FF2B5EF4-FFF2-40B4-BE49-F238E27FC236}">
                  <a16:creationId xmlns:a16="http://schemas.microsoft.com/office/drawing/2014/main" id="{C35F2F1C-F149-4354-8E3C-562A9F22DAF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02552" y="4401655"/>
              <a:ext cx="1199693" cy="1199693"/>
            </a:xfrm>
            <a:prstGeom prst="rect">
              <a:avLst/>
            </a:prstGeom>
          </p:spPr>
        </p:pic>
        <p:sp>
          <p:nvSpPr>
            <p:cNvPr id="58" name="TextBox 57">
              <a:extLst>
                <a:ext uri="{FF2B5EF4-FFF2-40B4-BE49-F238E27FC236}">
                  <a16:creationId xmlns:a16="http://schemas.microsoft.com/office/drawing/2014/main" id="{C9674621-C588-4206-884D-4936FE702E0D}"/>
                </a:ext>
              </a:extLst>
            </p:cNvPr>
            <p:cNvSpPr txBox="1"/>
            <p:nvPr/>
          </p:nvSpPr>
          <p:spPr>
            <a:xfrm>
              <a:off x="9322936" y="3738561"/>
              <a:ext cx="155892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Queries</a:t>
              </a:r>
            </a:p>
          </p:txBody>
        </p:sp>
        <p:sp>
          <p:nvSpPr>
            <p:cNvPr id="59" name="TextBox 58">
              <a:extLst>
                <a:ext uri="{FF2B5EF4-FFF2-40B4-BE49-F238E27FC236}">
                  <a16:creationId xmlns:a16="http://schemas.microsoft.com/office/drawing/2014/main" id="{1585024E-9FF9-4B12-85AD-BAA1A6EA8717}"/>
                </a:ext>
              </a:extLst>
            </p:cNvPr>
            <p:cNvSpPr txBox="1"/>
            <p:nvPr/>
          </p:nvSpPr>
          <p:spPr>
            <a:xfrm>
              <a:off x="9322936" y="5416981"/>
              <a:ext cx="155892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Visualizations</a:t>
              </a:r>
            </a:p>
          </p:txBody>
        </p:sp>
      </p:grpSp>
      <p:grpSp>
        <p:nvGrpSpPr>
          <p:cNvPr id="68" name="Group 67">
            <a:extLst>
              <a:ext uri="{FF2B5EF4-FFF2-40B4-BE49-F238E27FC236}">
                <a16:creationId xmlns:a16="http://schemas.microsoft.com/office/drawing/2014/main" id="{660F586A-5818-4701-865F-85B481C605F8}"/>
              </a:ext>
              <a:ext uri="{C183D7F6-B498-43B3-948B-1728B52AA6E4}">
                <adec:decorative xmlns:adec="http://schemas.microsoft.com/office/drawing/2017/decorative" val="1"/>
              </a:ext>
            </a:extLst>
          </p:cNvPr>
          <p:cNvGrpSpPr/>
          <p:nvPr/>
        </p:nvGrpSpPr>
        <p:grpSpPr>
          <a:xfrm>
            <a:off x="7940675" y="3113033"/>
            <a:ext cx="1549400" cy="1670888"/>
            <a:chOff x="8002575" y="3113582"/>
            <a:chExt cx="1549400" cy="1670888"/>
          </a:xfrm>
        </p:grpSpPr>
        <p:cxnSp>
          <p:nvCxnSpPr>
            <p:cNvPr id="62" name="Straight Arrow Connector 61">
              <a:extLst>
                <a:ext uri="{FF2B5EF4-FFF2-40B4-BE49-F238E27FC236}">
                  <a16:creationId xmlns:a16="http://schemas.microsoft.com/office/drawing/2014/main" id="{0936D964-D5BE-4A43-B346-ED478B562E5F}"/>
                </a:ext>
              </a:extLst>
            </p:cNvPr>
            <p:cNvCxnSpPr>
              <a:cxnSpLocks/>
            </p:cNvCxnSpPr>
            <p:nvPr/>
          </p:nvCxnSpPr>
          <p:spPr>
            <a:xfrm flipV="1">
              <a:off x="8002575" y="3113582"/>
              <a:ext cx="1486733" cy="838369"/>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1F1B869-C751-4DB4-8063-BA5864256E2F}"/>
                </a:ext>
              </a:extLst>
            </p:cNvPr>
            <p:cNvCxnSpPr>
              <a:cxnSpLocks/>
            </p:cNvCxnSpPr>
            <p:nvPr/>
          </p:nvCxnSpPr>
          <p:spPr>
            <a:xfrm>
              <a:off x="8022973" y="4305116"/>
              <a:ext cx="1529002" cy="479354"/>
            </a:xfrm>
            <a:prstGeom prst="straightConnector1">
              <a:avLst/>
            </a:prstGeom>
            <a:ln w="28575">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54136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55E28-ACEA-4656-A886-D058C54A6186}"/>
              </a:ext>
            </a:extLst>
          </p:cNvPr>
          <p:cNvSpPr>
            <a:spLocks noGrp="1"/>
          </p:cNvSpPr>
          <p:nvPr>
            <p:ph type="title"/>
          </p:nvPr>
        </p:nvSpPr>
        <p:spPr/>
        <p:txBody>
          <a:bodyPr/>
          <a:lstStyle/>
          <a:p>
            <a:r>
              <a:rPr lang="en-US" b="1" dirty="0"/>
              <a:t>Data visualization</a:t>
            </a:r>
          </a:p>
        </p:txBody>
      </p:sp>
      <p:sp>
        <p:nvSpPr>
          <p:cNvPr id="5" name="Text Placeholder 4">
            <a:extLst>
              <a:ext uri="{FF2B5EF4-FFF2-40B4-BE49-F238E27FC236}">
                <a16:creationId xmlns:a16="http://schemas.microsoft.com/office/drawing/2014/main" id="{EA913126-D44D-47BE-87A7-764CFBB617A7}"/>
              </a:ext>
            </a:extLst>
          </p:cNvPr>
          <p:cNvSpPr>
            <a:spLocks noGrp="1"/>
          </p:cNvSpPr>
          <p:nvPr>
            <p:ph type="body" sz="quarter" idx="14"/>
          </p:nvPr>
        </p:nvSpPr>
        <p:spPr>
          <a:xfrm>
            <a:off x="455995" y="1189126"/>
            <a:ext cx="5640005" cy="751809"/>
          </a:xfrm>
        </p:spPr>
        <p:txBody>
          <a:bodyPr/>
          <a:lstStyle/>
          <a:p>
            <a:r>
              <a:rPr lang="en-US" dirty="0"/>
              <a:t>A business model can contain an enormous amount of information – there are techniques to analyze and understand the information in your models</a:t>
            </a:r>
          </a:p>
        </p:txBody>
      </p:sp>
      <p:sp>
        <p:nvSpPr>
          <p:cNvPr id="67" name="Rectangle 66">
            <a:extLst>
              <a:ext uri="{FF2B5EF4-FFF2-40B4-BE49-F238E27FC236}">
                <a16:creationId xmlns:a16="http://schemas.microsoft.com/office/drawing/2014/main" id="{A34A2E4F-E3E5-4EC7-9D51-80FD0415BF40}"/>
              </a:ext>
            </a:extLst>
          </p:cNvPr>
          <p:cNvSpPr/>
          <p:nvPr/>
        </p:nvSpPr>
        <p:spPr>
          <a:xfrm>
            <a:off x="1830254" y="4825813"/>
            <a:ext cx="1032973" cy="230832"/>
          </a:xfrm>
          <a:prstGeom prst="rect">
            <a:avLst/>
          </a:prstGeom>
        </p:spPr>
        <p:txBody>
          <a:bodyPr vert="horz" wrap="square" lIns="0" tIns="0" rIns="0" bIns="0" rtlCol="0">
            <a:spAutoFit/>
          </a:bodyPr>
          <a:lstStyle/>
          <a:p>
            <a:pPr marL="0" marR="0" lvl="0" indent="0" algn="l" defTabSz="914367" rtl="0" eaLnBrk="1" fontAlgn="auto" latinLnBrk="0" hangingPunct="1">
              <a:lnSpc>
                <a:spcPts val="1765"/>
              </a:lnSpc>
              <a:spcBef>
                <a:spcPts val="882"/>
              </a:spcBef>
              <a:spcAft>
                <a:spcPts val="0"/>
              </a:spcAft>
              <a:buClrTx/>
              <a:buSzPct val="90000"/>
              <a:buFontTx/>
              <a:buNone/>
              <a:tabLst/>
              <a:defRPr/>
            </a:pPr>
            <a:r>
              <a:rPr kumimoji="0" lang="en-US" sz="1600" b="1" i="0" u="none" strike="noStrike" kern="1200" cap="none" spc="0" normalizeH="0" baseline="0" noProof="0" dirty="0">
                <a:ln>
                  <a:noFill/>
                </a:ln>
                <a:solidFill>
                  <a:srgbClr val="0877D3"/>
                </a:solidFill>
                <a:effectLst/>
                <a:uLnTx/>
                <a:uFillTx/>
                <a:latin typeface="Segoe UI Semilight" panose="020B0402040204020203" pitchFamily="34" charset="0"/>
                <a:ea typeface="+mn-ea"/>
                <a:cs typeface="Segoe UI Semilight" panose="020B0402040204020203" pitchFamily="34" charset="0"/>
              </a:rPr>
              <a:t>Reporting</a:t>
            </a:r>
          </a:p>
        </p:txBody>
      </p:sp>
      <p:sp>
        <p:nvSpPr>
          <p:cNvPr id="84" name="Rectangle 83">
            <a:extLst>
              <a:ext uri="{FF2B5EF4-FFF2-40B4-BE49-F238E27FC236}">
                <a16:creationId xmlns:a16="http://schemas.microsoft.com/office/drawing/2014/main" id="{152B1047-B0C8-4802-8106-A325BF9C3500}"/>
              </a:ext>
            </a:extLst>
          </p:cNvPr>
          <p:cNvSpPr/>
          <p:nvPr/>
        </p:nvSpPr>
        <p:spPr>
          <a:xfrm>
            <a:off x="4998720" y="4799918"/>
            <a:ext cx="2194560" cy="274320"/>
          </a:xfrm>
          <a:prstGeom prst="rect">
            <a:avLst/>
          </a:prstGeom>
        </p:spPr>
        <p:txBody>
          <a:bodyPr vert="horz" wrap="square" lIns="0" tIns="0" rIns="0" bIns="0" rtlCol="0">
            <a:spAutoFit/>
          </a:bodyPr>
          <a:lstStyle/>
          <a:p>
            <a:pPr marL="0" marR="0" lvl="0" indent="0" algn="l" defTabSz="914367" rtl="0" eaLnBrk="1" fontAlgn="auto" latinLnBrk="0" hangingPunct="1">
              <a:lnSpc>
                <a:spcPts val="1765"/>
              </a:lnSpc>
              <a:spcBef>
                <a:spcPts val="882"/>
              </a:spcBef>
              <a:spcAft>
                <a:spcPts val="0"/>
              </a:spcAft>
              <a:buClrTx/>
              <a:buSzPct val="90000"/>
              <a:buFontTx/>
              <a:buNone/>
              <a:tabLst/>
              <a:defRPr/>
            </a:pPr>
            <a:r>
              <a:rPr kumimoji="0" lang="en-US" sz="1600" b="1" i="0" u="none" strike="noStrike" kern="1200" cap="none" spc="0" normalizeH="0" baseline="0" noProof="0" dirty="0">
                <a:ln>
                  <a:noFill/>
                </a:ln>
                <a:solidFill>
                  <a:srgbClr val="0877D3"/>
                </a:solidFill>
                <a:effectLst/>
                <a:uLnTx/>
                <a:uFillTx/>
                <a:latin typeface="Segoe UI Semilight" panose="020B0402040204020203" pitchFamily="34" charset="0"/>
                <a:ea typeface="+mn-ea"/>
                <a:cs typeface="Segoe UI Semilight" panose="020B0402040204020203" pitchFamily="34" charset="0"/>
              </a:rPr>
              <a:t>Business intelligence (BI)</a:t>
            </a:r>
          </a:p>
        </p:txBody>
      </p:sp>
      <p:sp>
        <p:nvSpPr>
          <p:cNvPr id="86" name="Rectangle 85">
            <a:extLst>
              <a:ext uri="{FF2B5EF4-FFF2-40B4-BE49-F238E27FC236}">
                <a16:creationId xmlns:a16="http://schemas.microsoft.com/office/drawing/2014/main" id="{4018312A-70DF-411C-8E21-51E70ED07E1F}"/>
              </a:ext>
            </a:extLst>
          </p:cNvPr>
          <p:cNvSpPr/>
          <p:nvPr/>
        </p:nvSpPr>
        <p:spPr>
          <a:xfrm>
            <a:off x="8932410" y="4825813"/>
            <a:ext cx="1632181" cy="230832"/>
          </a:xfrm>
          <a:prstGeom prst="rect">
            <a:avLst/>
          </a:prstGeom>
        </p:spPr>
        <p:txBody>
          <a:bodyPr vert="horz" wrap="square" lIns="0" tIns="0" rIns="0" bIns="0" rtlCol="0">
            <a:spAutoFit/>
          </a:bodyPr>
          <a:lstStyle/>
          <a:p>
            <a:pPr marL="0" marR="0" lvl="0" indent="0" algn="l" defTabSz="914367" rtl="0" eaLnBrk="1" fontAlgn="auto" latinLnBrk="0" hangingPunct="1">
              <a:lnSpc>
                <a:spcPts val="1765"/>
              </a:lnSpc>
              <a:spcBef>
                <a:spcPts val="882"/>
              </a:spcBef>
              <a:spcAft>
                <a:spcPts val="0"/>
              </a:spcAft>
              <a:buClrTx/>
              <a:buSzPct val="90000"/>
              <a:buFontTx/>
              <a:buNone/>
              <a:tabLst/>
              <a:defRPr/>
            </a:pPr>
            <a:r>
              <a:rPr kumimoji="0" lang="en-US" sz="1600" b="1" i="0" u="none" strike="noStrike" kern="1200" cap="none" spc="0" normalizeH="0" baseline="0" noProof="0" dirty="0">
                <a:ln>
                  <a:noFill/>
                </a:ln>
                <a:solidFill>
                  <a:srgbClr val="0877D3"/>
                </a:solidFill>
                <a:effectLst/>
                <a:uLnTx/>
                <a:uFillTx/>
                <a:latin typeface="Segoe UI Semilight" panose="020B0402040204020203" pitchFamily="34" charset="0"/>
                <a:ea typeface="+mn-ea"/>
                <a:cs typeface="Segoe UI Semilight" panose="020B0402040204020203" pitchFamily="34" charset="0"/>
              </a:rPr>
              <a:t>Data visualization</a:t>
            </a:r>
          </a:p>
        </p:txBody>
      </p:sp>
      <p:pic>
        <p:nvPicPr>
          <p:cNvPr id="7" name="Graphic 6">
            <a:extLst>
              <a:ext uri="{FF2B5EF4-FFF2-40B4-BE49-F238E27FC236}">
                <a16:creationId xmlns:a16="http://schemas.microsoft.com/office/drawing/2014/main" id="{EA299914-9A07-4F6D-8FD3-BE5E0C17948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2802" y="2695802"/>
            <a:ext cx="1466396" cy="1466396"/>
          </a:xfrm>
          <a:prstGeom prst="rect">
            <a:avLst/>
          </a:prstGeom>
        </p:spPr>
      </p:pic>
      <p:pic>
        <p:nvPicPr>
          <p:cNvPr id="6" name="Picture 5">
            <a:extLst>
              <a:ext uri="{FF2B5EF4-FFF2-40B4-BE49-F238E27FC236}">
                <a16:creationId xmlns:a16="http://schemas.microsoft.com/office/drawing/2014/main" id="{8A8C97D8-9839-4EBE-99AC-7C960D05515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512595" y="2695802"/>
            <a:ext cx="1668292" cy="1466396"/>
          </a:xfrm>
          <a:prstGeom prst="rect">
            <a:avLst/>
          </a:prstGeom>
        </p:spPr>
      </p:pic>
      <p:pic>
        <p:nvPicPr>
          <p:cNvPr id="10" name="Picture 9">
            <a:extLst>
              <a:ext uri="{FF2B5EF4-FFF2-40B4-BE49-F238E27FC236}">
                <a16:creationId xmlns:a16="http://schemas.microsoft.com/office/drawing/2014/main" id="{0ADB61B2-2EB2-444E-9BEC-F49E415E888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011113" y="2695802"/>
            <a:ext cx="1474776" cy="1466396"/>
          </a:xfrm>
          <a:prstGeom prst="rect">
            <a:avLst/>
          </a:prstGeom>
        </p:spPr>
      </p:pic>
    </p:spTree>
    <p:extLst>
      <p:ext uri="{BB962C8B-B14F-4D97-AF65-F5344CB8AC3E}">
        <p14:creationId xmlns:p14="http://schemas.microsoft.com/office/powerpoint/2010/main" val="145220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E95E-ED42-45A6-8FBC-B662AC6DDFDD}"/>
              </a:ext>
            </a:extLst>
          </p:cNvPr>
          <p:cNvSpPr>
            <a:spLocks noGrp="1"/>
          </p:cNvSpPr>
          <p:nvPr>
            <p:ph type="title"/>
          </p:nvPr>
        </p:nvSpPr>
        <p:spPr/>
        <p:txBody>
          <a:bodyPr/>
          <a:lstStyle/>
          <a:p>
            <a:r>
              <a:rPr lang="en-US" dirty="0"/>
              <a:t>Explore data analytics</a:t>
            </a:r>
          </a:p>
        </p:txBody>
      </p:sp>
      <p:pic>
        <p:nvPicPr>
          <p:cNvPr id="5" name="Picture 4" descr="Icon of a series of bars forming a chart">
            <a:extLst>
              <a:ext uri="{FF2B5EF4-FFF2-40B4-BE49-F238E27FC236}">
                <a16:creationId xmlns:a16="http://schemas.microsoft.com/office/drawing/2014/main" id="{0613C0F6-485B-4889-BC6C-1091A2CB4709}"/>
              </a:ext>
            </a:extLst>
          </p:cNvPr>
          <p:cNvPicPr>
            <a:picLocks noChangeAspect="1"/>
          </p:cNvPicPr>
          <p:nvPr/>
        </p:nvPicPr>
        <p:blipFill>
          <a:blip r:embed="rId3"/>
          <a:stretch>
            <a:fillRect/>
          </a:stretch>
        </p:blipFill>
        <p:spPr>
          <a:xfrm>
            <a:off x="817591" y="2277493"/>
            <a:ext cx="1190244" cy="1190244"/>
          </a:xfrm>
          <a:prstGeom prst="rect">
            <a:avLst/>
          </a:prstGeom>
        </p:spPr>
      </p:pic>
      <p:sp>
        <p:nvSpPr>
          <p:cNvPr id="7" name="Rectangle 6">
            <a:extLst>
              <a:ext uri="{FF2B5EF4-FFF2-40B4-BE49-F238E27FC236}">
                <a16:creationId xmlns:a16="http://schemas.microsoft.com/office/drawing/2014/main" id="{2300B763-6B2C-43F7-AB44-F18CEA96CEF6}"/>
              </a:ext>
            </a:extLst>
          </p:cNvPr>
          <p:cNvSpPr/>
          <p:nvPr/>
        </p:nvSpPr>
        <p:spPr bwMode="auto">
          <a:xfrm>
            <a:off x="312738"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Descriptive</a:t>
            </a:r>
          </a:p>
        </p:txBody>
      </p:sp>
      <p:pic>
        <p:nvPicPr>
          <p:cNvPr id="9" name="Picture 8" descr="Icon of a meter">
            <a:extLst>
              <a:ext uri="{FF2B5EF4-FFF2-40B4-BE49-F238E27FC236}">
                <a16:creationId xmlns:a16="http://schemas.microsoft.com/office/drawing/2014/main" id="{37037F92-ACC3-4F96-A84D-55497516E5B0}"/>
              </a:ext>
            </a:extLst>
          </p:cNvPr>
          <p:cNvPicPr>
            <a:picLocks noChangeAspect="1"/>
          </p:cNvPicPr>
          <p:nvPr/>
        </p:nvPicPr>
        <p:blipFill>
          <a:blip r:embed="rId4"/>
          <a:stretch>
            <a:fillRect/>
          </a:stretch>
        </p:blipFill>
        <p:spPr>
          <a:xfrm>
            <a:off x="3160806" y="2277493"/>
            <a:ext cx="1190244" cy="1190244"/>
          </a:xfrm>
          <a:prstGeom prst="rect">
            <a:avLst/>
          </a:prstGeom>
        </p:spPr>
      </p:pic>
      <p:sp>
        <p:nvSpPr>
          <p:cNvPr id="11" name="Rectangle 10">
            <a:extLst>
              <a:ext uri="{FF2B5EF4-FFF2-40B4-BE49-F238E27FC236}">
                <a16:creationId xmlns:a16="http://schemas.microsoft.com/office/drawing/2014/main" id="{F88FFF5A-2744-404B-884B-11DC08811611}"/>
              </a:ext>
            </a:extLst>
          </p:cNvPr>
          <p:cNvSpPr/>
          <p:nvPr/>
        </p:nvSpPr>
        <p:spPr bwMode="auto">
          <a:xfrm>
            <a:off x="2655954"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Diagnostic</a:t>
            </a:r>
          </a:p>
        </p:txBody>
      </p:sp>
      <p:pic>
        <p:nvPicPr>
          <p:cNvPr id="13" name="Picture 12" descr="Icon of a lab flask">
            <a:extLst>
              <a:ext uri="{FF2B5EF4-FFF2-40B4-BE49-F238E27FC236}">
                <a16:creationId xmlns:a16="http://schemas.microsoft.com/office/drawing/2014/main" id="{1F316B1D-9287-4086-8171-7CAF7380FC6D}"/>
              </a:ext>
            </a:extLst>
          </p:cNvPr>
          <p:cNvPicPr>
            <a:picLocks noChangeAspect="1"/>
          </p:cNvPicPr>
          <p:nvPr/>
        </p:nvPicPr>
        <p:blipFill>
          <a:blip r:embed="rId5"/>
          <a:stretch>
            <a:fillRect/>
          </a:stretch>
        </p:blipFill>
        <p:spPr>
          <a:xfrm>
            <a:off x="5508815" y="2277493"/>
            <a:ext cx="1190244" cy="1190244"/>
          </a:xfrm>
          <a:prstGeom prst="rect">
            <a:avLst/>
          </a:prstGeom>
        </p:spPr>
      </p:pic>
      <p:sp>
        <p:nvSpPr>
          <p:cNvPr id="15" name="Rectangle 14">
            <a:extLst>
              <a:ext uri="{FF2B5EF4-FFF2-40B4-BE49-F238E27FC236}">
                <a16:creationId xmlns:a16="http://schemas.microsoft.com/office/drawing/2014/main" id="{D6D58516-6A3D-4B9B-8799-0329247149B2}"/>
              </a:ext>
            </a:extLst>
          </p:cNvPr>
          <p:cNvSpPr/>
          <p:nvPr/>
        </p:nvSpPr>
        <p:spPr bwMode="auto">
          <a:xfrm>
            <a:off x="4999169"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Predictive</a:t>
            </a:r>
          </a:p>
        </p:txBody>
      </p:sp>
      <p:pic>
        <p:nvPicPr>
          <p:cNvPr id="17" name="Picture 16" descr="Icon of a wrench and a clipboard">
            <a:extLst>
              <a:ext uri="{FF2B5EF4-FFF2-40B4-BE49-F238E27FC236}">
                <a16:creationId xmlns:a16="http://schemas.microsoft.com/office/drawing/2014/main" id="{2C910EA6-67C6-4504-99F5-5B9B24DF7556}"/>
              </a:ext>
            </a:extLst>
          </p:cNvPr>
          <p:cNvPicPr>
            <a:picLocks noChangeAspect="1"/>
          </p:cNvPicPr>
          <p:nvPr/>
        </p:nvPicPr>
        <p:blipFill>
          <a:blip r:embed="rId6"/>
          <a:stretch>
            <a:fillRect/>
          </a:stretch>
        </p:blipFill>
        <p:spPr>
          <a:xfrm>
            <a:off x="7845712" y="2277493"/>
            <a:ext cx="1190244" cy="1190244"/>
          </a:xfrm>
          <a:prstGeom prst="rect">
            <a:avLst/>
          </a:prstGeom>
        </p:spPr>
      </p:pic>
      <p:sp>
        <p:nvSpPr>
          <p:cNvPr id="19" name="Rectangle 18">
            <a:extLst>
              <a:ext uri="{FF2B5EF4-FFF2-40B4-BE49-F238E27FC236}">
                <a16:creationId xmlns:a16="http://schemas.microsoft.com/office/drawing/2014/main" id="{60DD6735-0100-464A-9E33-CD47D95FE6A2}"/>
              </a:ext>
            </a:extLst>
          </p:cNvPr>
          <p:cNvSpPr/>
          <p:nvPr/>
        </p:nvSpPr>
        <p:spPr bwMode="auto">
          <a:xfrm>
            <a:off x="7342385"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Prescriptive</a:t>
            </a:r>
          </a:p>
        </p:txBody>
      </p:sp>
      <p:pic>
        <p:nvPicPr>
          <p:cNvPr id="21" name="Picture 20" descr="Icon of a top view section of human brain">
            <a:extLst>
              <a:ext uri="{FF2B5EF4-FFF2-40B4-BE49-F238E27FC236}">
                <a16:creationId xmlns:a16="http://schemas.microsoft.com/office/drawing/2014/main" id="{E63063C8-A2B5-4AFF-AF2F-EB644B4A4F7A}"/>
              </a:ext>
            </a:extLst>
          </p:cNvPr>
          <p:cNvPicPr>
            <a:picLocks noChangeAspect="1"/>
          </p:cNvPicPr>
          <p:nvPr/>
        </p:nvPicPr>
        <p:blipFill>
          <a:blip r:embed="rId7"/>
          <a:stretch>
            <a:fillRect/>
          </a:stretch>
        </p:blipFill>
        <p:spPr>
          <a:xfrm>
            <a:off x="10188927" y="2277493"/>
            <a:ext cx="1190244" cy="1190244"/>
          </a:xfrm>
          <a:prstGeom prst="rect">
            <a:avLst/>
          </a:prstGeom>
        </p:spPr>
      </p:pic>
      <p:sp>
        <p:nvSpPr>
          <p:cNvPr id="23" name="Rectangle 22">
            <a:extLst>
              <a:ext uri="{FF2B5EF4-FFF2-40B4-BE49-F238E27FC236}">
                <a16:creationId xmlns:a16="http://schemas.microsoft.com/office/drawing/2014/main" id="{8D5423C7-7F9D-4158-B390-A3CB68B9D591}"/>
              </a:ext>
            </a:extLst>
          </p:cNvPr>
          <p:cNvSpPr/>
          <p:nvPr/>
        </p:nvSpPr>
        <p:spPr bwMode="auto">
          <a:xfrm>
            <a:off x="9685598" y="3406775"/>
            <a:ext cx="2198427" cy="713829"/>
          </a:xfrm>
          <a:prstGeom prst="rect">
            <a:avLst/>
          </a:prstGeom>
          <a:no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2400" dirty="0">
                <a:latin typeface="+mj-lt"/>
              </a:rPr>
              <a:t>Cognitive</a:t>
            </a:r>
          </a:p>
        </p:txBody>
      </p:sp>
    </p:spTree>
    <p:extLst>
      <p:ext uri="{BB962C8B-B14F-4D97-AF65-F5344CB8AC3E}">
        <p14:creationId xmlns:p14="http://schemas.microsoft.com/office/powerpoint/2010/main" val="23346865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Lesson 5: Knowledge check</a:t>
            </a:r>
          </a:p>
        </p:txBody>
      </p:sp>
      <p:pic>
        <p:nvPicPr>
          <p:cNvPr id="6" name="Picture 5" descr="Icon of two gears with different sizes">
            <a:extLst>
              <a:ext uri="{FF2B5EF4-FFF2-40B4-BE49-F238E27FC236}">
                <a16:creationId xmlns:a16="http://schemas.microsoft.com/office/drawing/2014/main" id="{65AF70D5-3D63-46F6-93FB-168B34D91C8C}"/>
              </a:ext>
            </a:extLst>
          </p:cNvPr>
          <p:cNvPicPr>
            <a:picLocks noChangeAspect="1"/>
          </p:cNvPicPr>
          <p:nvPr/>
        </p:nvPicPr>
        <p:blipFill>
          <a:blip r:embed="rId2"/>
          <a:stretch>
            <a:fillRect/>
          </a:stretch>
        </p:blipFill>
        <p:spPr>
          <a:xfrm>
            <a:off x="427038" y="1094946"/>
            <a:ext cx="730315" cy="730315"/>
          </a:xfrm>
          <a:prstGeom prst="rect">
            <a:avLst/>
          </a:prstGeom>
        </p:spPr>
      </p:pic>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89459" y="1094946"/>
            <a:ext cx="10383899" cy="1064053"/>
          </a:xfrm>
        </p:spPr>
        <p:txBody>
          <a:bodyPr/>
          <a:lstStyle/>
          <a:p>
            <a:pPr>
              <a:lnSpc>
                <a:spcPct val="100000"/>
              </a:lnSpc>
              <a:spcAft>
                <a:spcPts val="0"/>
              </a:spcAft>
              <a:defRPr/>
            </a:pPr>
            <a:r>
              <a:rPr lang="en-US" sz="1600" dirty="0">
                <a:latin typeface="+mj-lt"/>
              </a:rPr>
              <a:t>What is data ingestion?</a:t>
            </a:r>
          </a:p>
          <a:p>
            <a:pPr marL="231775" indent="-231775">
              <a:lnSpc>
                <a:spcPct val="100000"/>
              </a:lnSpc>
              <a:spcBef>
                <a:spcPts val="300"/>
              </a:spcBef>
              <a:spcAft>
                <a:spcPts val="300"/>
              </a:spcAft>
              <a:buFont typeface="Wingdings" panose="05000000000000000000" pitchFamily="2" charset="2"/>
              <a:buChar char="q"/>
              <a:defRPr/>
            </a:pPr>
            <a:r>
              <a:rPr lang="en-US" sz="1200" dirty="0"/>
              <a:t>The process of transforming raw data into models containing meaningful information</a:t>
            </a:r>
          </a:p>
          <a:p>
            <a:pPr marL="231775" indent="-231775">
              <a:lnSpc>
                <a:spcPct val="100000"/>
              </a:lnSpc>
              <a:spcBef>
                <a:spcPts val="300"/>
              </a:spcBef>
              <a:spcAft>
                <a:spcPts val="300"/>
              </a:spcAft>
              <a:buFont typeface="Wingdings" panose="05000000000000000000" pitchFamily="2" charset="2"/>
              <a:buChar char="q"/>
              <a:defRPr/>
            </a:pPr>
            <a:r>
              <a:rPr lang="en-US" sz="1200" dirty="0"/>
              <a:t>Analyzing data for anomalies </a:t>
            </a:r>
          </a:p>
          <a:p>
            <a:pPr marL="231775" indent="-231775">
              <a:lnSpc>
                <a:spcPct val="100000"/>
              </a:lnSpc>
              <a:spcBef>
                <a:spcPts val="300"/>
              </a:spcBef>
              <a:spcAft>
                <a:spcPts val="300"/>
              </a:spcAft>
              <a:buFont typeface="Wingdings" panose="05000000000000000000" pitchFamily="2" charset="2"/>
              <a:buChar char="q"/>
              <a:defRPr/>
            </a:pPr>
            <a:r>
              <a:rPr lang="en-US" sz="1200" dirty="0"/>
              <a:t>Capturing raw data streaming from various sources and storing it </a:t>
            </a:r>
          </a:p>
        </p:txBody>
      </p:sp>
      <p:sp>
        <p:nvSpPr>
          <p:cNvPr id="17" name="Graphic 26" descr="Checkmark on capturing raw data streaming from various sources and storing it">
            <a:extLst>
              <a:ext uri="{FF2B5EF4-FFF2-40B4-BE49-F238E27FC236}">
                <a16:creationId xmlns:a16="http://schemas.microsoft.com/office/drawing/2014/main" id="{8BD8B6B9-49CF-46A8-9FA1-C17F8235234B}"/>
              </a:ext>
            </a:extLst>
          </p:cNvPr>
          <p:cNvSpPr/>
          <p:nvPr/>
        </p:nvSpPr>
        <p:spPr>
          <a:xfrm>
            <a:off x="1389459" y="192822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89459" y="2371841"/>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char build by blocks of square with the letter SQL on it">
            <a:extLst>
              <a:ext uri="{FF2B5EF4-FFF2-40B4-BE49-F238E27FC236}">
                <a16:creationId xmlns:a16="http://schemas.microsoft.com/office/drawing/2014/main" id="{201F4B08-08CC-46CB-8DC4-94C2BB7EE1E9}"/>
              </a:ext>
            </a:extLst>
          </p:cNvPr>
          <p:cNvPicPr>
            <a:picLocks noChangeAspect="1"/>
          </p:cNvPicPr>
          <p:nvPr/>
        </p:nvPicPr>
        <p:blipFill>
          <a:blip r:embed="rId3"/>
          <a:stretch>
            <a:fillRect/>
          </a:stretch>
        </p:blipFill>
        <p:spPr>
          <a:xfrm>
            <a:off x="427038" y="2633448"/>
            <a:ext cx="730315" cy="730315"/>
          </a:xfrm>
          <a:prstGeom prst="rect">
            <a:avLst/>
          </a:prstGeom>
        </p:spPr>
      </p:pic>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89459" y="2584683"/>
            <a:ext cx="10383899" cy="1064053"/>
          </a:xfrm>
        </p:spPr>
        <p:txBody>
          <a:bodyPr/>
          <a:lstStyle/>
          <a:p>
            <a:pPr>
              <a:lnSpc>
                <a:spcPct val="100000"/>
              </a:lnSpc>
              <a:spcAft>
                <a:spcPts val="0"/>
              </a:spcAft>
              <a:defRPr/>
            </a:pPr>
            <a:r>
              <a:rPr lang="en-US" sz="1600" dirty="0">
                <a:latin typeface="+mj-lt"/>
              </a:rPr>
              <a:t>Which one of the following visuals displays the major contributors to a selected result or value? </a:t>
            </a:r>
          </a:p>
          <a:p>
            <a:pPr marL="231775" indent="-231775">
              <a:lnSpc>
                <a:spcPct val="100000"/>
              </a:lnSpc>
              <a:spcBef>
                <a:spcPts val="300"/>
              </a:spcBef>
              <a:spcAft>
                <a:spcPts val="300"/>
              </a:spcAft>
              <a:buFont typeface="Wingdings" panose="05000000000000000000" pitchFamily="2" charset="2"/>
              <a:buChar char="q"/>
              <a:defRPr/>
            </a:pPr>
            <a:r>
              <a:rPr lang="en-US" sz="1200" dirty="0"/>
              <a:t>Key influencers</a:t>
            </a:r>
          </a:p>
          <a:p>
            <a:pPr marL="231775" indent="-231775">
              <a:lnSpc>
                <a:spcPct val="100000"/>
              </a:lnSpc>
              <a:spcBef>
                <a:spcPts val="300"/>
              </a:spcBef>
              <a:spcAft>
                <a:spcPts val="300"/>
              </a:spcAft>
              <a:buFont typeface="Wingdings" panose="05000000000000000000" pitchFamily="2" charset="2"/>
              <a:buChar char="q"/>
              <a:defRPr/>
            </a:pPr>
            <a:r>
              <a:rPr lang="en-US" sz="1200" dirty="0"/>
              <a:t>Column and bar chart </a:t>
            </a:r>
          </a:p>
          <a:p>
            <a:pPr marL="231775" indent="-231775">
              <a:lnSpc>
                <a:spcPct val="100000"/>
              </a:lnSpc>
              <a:spcBef>
                <a:spcPts val="300"/>
              </a:spcBef>
              <a:spcAft>
                <a:spcPts val="300"/>
              </a:spcAft>
              <a:buFont typeface="Wingdings" panose="05000000000000000000" pitchFamily="2" charset="2"/>
              <a:buChar char="q"/>
              <a:defRPr/>
            </a:pPr>
            <a:r>
              <a:rPr lang="en-US" sz="1200" dirty="0"/>
              <a:t>Matrix chart </a:t>
            </a:r>
          </a:p>
        </p:txBody>
      </p:sp>
      <p:sp>
        <p:nvSpPr>
          <p:cNvPr id="18" name="Graphic 26" descr="Checkmark on key influencers">
            <a:extLst>
              <a:ext uri="{FF2B5EF4-FFF2-40B4-BE49-F238E27FC236}">
                <a16:creationId xmlns:a16="http://schemas.microsoft.com/office/drawing/2014/main" id="{6870FC8B-328B-44AA-9313-4655887264F4}"/>
              </a:ext>
            </a:extLst>
          </p:cNvPr>
          <p:cNvSpPr/>
          <p:nvPr/>
        </p:nvSpPr>
        <p:spPr>
          <a:xfrm>
            <a:off x="1389459" y="291247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cxnSp>
        <p:nvCxnSpPr>
          <p:cNvPr id="12" name="Straight Connector 11">
            <a:extLst>
              <a:ext uri="{FF2B5EF4-FFF2-40B4-BE49-F238E27FC236}">
                <a16:creationId xmlns:a16="http://schemas.microsoft.com/office/drawing/2014/main" id="{12B62408-88E8-4661-BCD3-EDF001718874}"/>
              </a:ext>
              <a:ext uri="{C183D7F6-B498-43B3-948B-1728B52AA6E4}">
                <adec:decorative xmlns:adec="http://schemas.microsoft.com/office/drawing/2017/decorative" val="1"/>
              </a:ext>
            </a:extLst>
          </p:cNvPr>
          <p:cNvCxnSpPr>
            <a:cxnSpLocks/>
          </p:cNvCxnSpPr>
          <p:nvPr/>
        </p:nvCxnSpPr>
        <p:spPr>
          <a:xfrm>
            <a:off x="1389459" y="3861578"/>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Icon of a series of bars forming a chart">
            <a:extLst>
              <a:ext uri="{FF2B5EF4-FFF2-40B4-BE49-F238E27FC236}">
                <a16:creationId xmlns:a16="http://schemas.microsoft.com/office/drawing/2014/main" id="{AD666660-4294-402C-BEBF-BAB13F7F2570}"/>
              </a:ext>
            </a:extLst>
          </p:cNvPr>
          <p:cNvPicPr>
            <a:picLocks noChangeAspect="1"/>
          </p:cNvPicPr>
          <p:nvPr/>
        </p:nvPicPr>
        <p:blipFill>
          <a:blip r:embed="rId4"/>
          <a:stretch>
            <a:fillRect/>
          </a:stretch>
        </p:blipFill>
        <p:spPr>
          <a:xfrm>
            <a:off x="427038" y="4171951"/>
            <a:ext cx="730315" cy="730315"/>
          </a:xfrm>
          <a:prstGeom prst="rect">
            <a:avLst/>
          </a:prstGeom>
        </p:spPr>
      </p:pic>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17"/>
          </p:nvPr>
        </p:nvSpPr>
        <p:spPr>
          <a:xfrm>
            <a:off x="1389459" y="4074421"/>
            <a:ext cx="10383899" cy="1064053"/>
          </a:xfrm>
        </p:spPr>
        <p:txBody>
          <a:bodyPr/>
          <a:lstStyle/>
          <a:p>
            <a:pPr>
              <a:lnSpc>
                <a:spcPct val="100000"/>
              </a:lnSpc>
              <a:defRPr/>
            </a:pPr>
            <a:r>
              <a:rPr lang="en-US" sz="1600" dirty="0">
                <a:latin typeface="+mj-lt"/>
              </a:rPr>
              <a:t>Which type of analytics helps answer questions about what has happened in the past?</a:t>
            </a:r>
          </a:p>
          <a:p>
            <a:pPr marL="231775" indent="-231775">
              <a:lnSpc>
                <a:spcPct val="100000"/>
              </a:lnSpc>
              <a:spcBef>
                <a:spcPts val="300"/>
              </a:spcBef>
              <a:spcAft>
                <a:spcPts val="300"/>
              </a:spcAft>
              <a:buFont typeface="Wingdings" panose="05000000000000000000" pitchFamily="2" charset="2"/>
              <a:buChar char="q"/>
              <a:defRPr/>
            </a:pPr>
            <a:r>
              <a:rPr lang="en-US" sz="1200" dirty="0"/>
              <a:t>Descriptive analytics</a:t>
            </a:r>
          </a:p>
          <a:p>
            <a:pPr marL="231775" indent="-231775">
              <a:lnSpc>
                <a:spcPct val="100000"/>
              </a:lnSpc>
              <a:spcBef>
                <a:spcPts val="300"/>
              </a:spcBef>
              <a:spcAft>
                <a:spcPts val="300"/>
              </a:spcAft>
              <a:buFont typeface="Wingdings" panose="05000000000000000000" pitchFamily="2" charset="2"/>
              <a:buChar char="q"/>
              <a:defRPr/>
            </a:pPr>
            <a:r>
              <a:rPr lang="en-US" sz="1200" dirty="0"/>
              <a:t>Prescriptive analytics </a:t>
            </a:r>
          </a:p>
          <a:p>
            <a:pPr marL="231775" indent="-231775">
              <a:lnSpc>
                <a:spcPct val="100000"/>
              </a:lnSpc>
              <a:spcBef>
                <a:spcPts val="300"/>
              </a:spcBef>
              <a:spcAft>
                <a:spcPts val="300"/>
              </a:spcAft>
              <a:buFont typeface="Wingdings" panose="05000000000000000000" pitchFamily="2" charset="2"/>
              <a:buChar char="q"/>
              <a:defRPr/>
            </a:pPr>
            <a:r>
              <a:rPr lang="en-US" sz="1200" dirty="0"/>
              <a:t>Predictive analytics</a:t>
            </a:r>
          </a:p>
        </p:txBody>
      </p:sp>
      <p:sp>
        <p:nvSpPr>
          <p:cNvPr id="19" name="Graphic 26" descr="Checkmark on descriptive analytics">
            <a:extLst>
              <a:ext uri="{FF2B5EF4-FFF2-40B4-BE49-F238E27FC236}">
                <a16:creationId xmlns:a16="http://schemas.microsoft.com/office/drawing/2014/main" id="{4A570CAB-F980-42EC-8E93-2B79AB9E84ED}"/>
              </a:ext>
            </a:extLst>
          </p:cNvPr>
          <p:cNvSpPr/>
          <p:nvPr/>
        </p:nvSpPr>
        <p:spPr>
          <a:xfrm>
            <a:off x="1389459" y="439202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dirty="0"/>
          </a:p>
        </p:txBody>
      </p:sp>
    </p:spTree>
    <p:extLst>
      <p:ext uri="{BB962C8B-B14F-4D97-AF65-F5344CB8AC3E}">
        <p14:creationId xmlns:p14="http://schemas.microsoft.com/office/powerpoint/2010/main" val="4245633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7ED1-6F06-4635-89F7-64580C5F9588}"/>
              </a:ext>
            </a:extLst>
          </p:cNvPr>
          <p:cNvSpPr txBox="1">
            <a:spLocks noGrp="1"/>
          </p:cNvSpPr>
          <p:nvPr>
            <p:ph type="title" idx="4294967295"/>
          </p:nvPr>
        </p:nvSpPr>
        <p:spPr>
          <a:xfrm>
            <a:off x="304800" y="-627864"/>
            <a:ext cx="2084545" cy="627864"/>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Closing slide</a:t>
            </a:r>
          </a:p>
        </p:txBody>
      </p:sp>
    </p:spTree>
    <p:extLst>
      <p:ext uri="{BB962C8B-B14F-4D97-AF65-F5344CB8AC3E}">
        <p14:creationId xmlns:p14="http://schemas.microsoft.com/office/powerpoint/2010/main" val="11469951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2: Explore relational data in Azure</a:t>
            </a:r>
          </a:p>
        </p:txBody>
      </p:sp>
    </p:spTree>
    <p:extLst>
      <p:ext uri="{BB962C8B-B14F-4D97-AF65-F5344CB8AC3E}">
        <p14:creationId xmlns:p14="http://schemas.microsoft.com/office/powerpoint/2010/main" val="23247965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52DC5-A07D-411E-946C-C6A02D80E3DA}"/>
              </a:ext>
            </a:extLst>
          </p:cNvPr>
          <p:cNvSpPr>
            <a:spLocks noGrp="1"/>
          </p:cNvSpPr>
          <p:nvPr>
            <p:ph type="title" idx="4294967295"/>
          </p:nvPr>
        </p:nvSpPr>
        <p:spPr>
          <a:xfrm>
            <a:off x="418643" y="-680196"/>
            <a:ext cx="11341268" cy="680196"/>
          </a:xfrm>
        </p:spPr>
        <p:txBody>
          <a:bodyPr vert="horz" wrap="square" lIns="0" tIns="91440" rIns="146304" bIns="91440" rtlCol="0" anchor="b">
            <a:noAutofit/>
          </a:bodyPr>
          <a:lstStyle/>
          <a:p>
            <a:r>
              <a:rPr lang="en-US" dirty="0"/>
              <a:t>Blank slide</a:t>
            </a:r>
          </a:p>
        </p:txBody>
      </p:sp>
    </p:spTree>
    <p:extLst>
      <p:ext uri="{BB962C8B-B14F-4D97-AF65-F5344CB8AC3E}">
        <p14:creationId xmlns:p14="http://schemas.microsoft.com/office/powerpoint/2010/main" val="418789961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4174722F-7C4B-4FA1-BD20-BB5EE755DECD}"/>
              </a:ext>
            </a:extLst>
          </p:cNvPr>
          <p:cNvSpPr>
            <a:spLocks noGrp="1"/>
          </p:cNvSpPr>
          <p:nvPr>
            <p:ph type="body" sz="quarter" idx="21"/>
          </p:nvPr>
        </p:nvSpPr>
        <p:spPr>
          <a:xfrm>
            <a:off x="4078287" y="1358899"/>
            <a:ext cx="7695069" cy="1224436"/>
          </a:xfrm>
        </p:spPr>
        <p:txBody>
          <a:bodyPr/>
          <a:lstStyle/>
          <a:p>
            <a:r>
              <a:rPr lang="en-US" sz="2400" dirty="0"/>
              <a:t>Explore relational data services in Azure</a:t>
            </a:r>
          </a:p>
        </p:txBody>
      </p:sp>
      <p:sp>
        <p:nvSpPr>
          <p:cNvPr id="3" name="Text Placeholder 2">
            <a:extLst>
              <a:ext uri="{FF2B5EF4-FFF2-40B4-BE49-F238E27FC236}">
                <a16:creationId xmlns:a16="http://schemas.microsoft.com/office/drawing/2014/main" id="{01B445F9-6AF4-46EC-8581-CA3BC588510F}"/>
              </a:ext>
            </a:extLst>
          </p:cNvPr>
          <p:cNvSpPr>
            <a:spLocks noGrp="1"/>
          </p:cNvSpPr>
          <p:nvPr>
            <p:ph type="body" sz="quarter" idx="22"/>
          </p:nvPr>
        </p:nvSpPr>
        <p:spPr>
          <a:xfrm>
            <a:off x="4078287" y="2829482"/>
            <a:ext cx="7695069" cy="1224436"/>
          </a:xfrm>
        </p:spPr>
        <p:txBody>
          <a:bodyPr/>
          <a:lstStyle/>
          <a:p>
            <a:r>
              <a:rPr lang="en-US" sz="2400" dirty="0"/>
              <a:t>Explore provisioning and deploying relational database services in Azure</a:t>
            </a:r>
          </a:p>
        </p:txBody>
      </p:sp>
      <p:sp>
        <p:nvSpPr>
          <p:cNvPr id="4" name="Text Placeholder 3">
            <a:extLst>
              <a:ext uri="{FF2B5EF4-FFF2-40B4-BE49-F238E27FC236}">
                <a16:creationId xmlns:a16="http://schemas.microsoft.com/office/drawing/2014/main" id="{428D3E8C-7285-482A-976B-6CD14F567ED8}"/>
              </a:ext>
            </a:extLst>
          </p:cNvPr>
          <p:cNvSpPr>
            <a:spLocks noGrp="1"/>
          </p:cNvSpPr>
          <p:nvPr>
            <p:ph type="body" sz="quarter" idx="23"/>
          </p:nvPr>
        </p:nvSpPr>
        <p:spPr>
          <a:xfrm>
            <a:off x="4078287" y="4310932"/>
            <a:ext cx="7695069" cy="1224436"/>
          </a:xfrm>
        </p:spPr>
        <p:txBody>
          <a:bodyPr/>
          <a:lstStyle/>
          <a:p>
            <a:r>
              <a:rPr lang="en-US" sz="2400" dirty="0"/>
              <a:t>Query relational data in Azure</a:t>
            </a:r>
          </a:p>
        </p:txBody>
      </p:sp>
      <p:pic>
        <p:nvPicPr>
          <p:cNvPr id="5" name="Picture 4">
            <a:extLst>
              <a:ext uri="{FF2B5EF4-FFF2-40B4-BE49-F238E27FC236}">
                <a16:creationId xmlns:a16="http://schemas.microsoft.com/office/drawing/2014/main" id="{EBD4E797-7ACD-4A2C-9E2B-FDBA5A97E6C6}"/>
              </a:ext>
              <a:ext uri="{C183D7F6-B498-43B3-948B-1728B52AA6E4}">
                <adec:decorative xmlns:adec="http://schemas.microsoft.com/office/drawing/2017/decorative" val="1"/>
              </a:ext>
            </a:extLst>
          </p:cNvPr>
          <p:cNvPicPr>
            <a:picLocks noChangeAspect="1"/>
          </p:cNvPicPr>
          <p:nvPr/>
        </p:nvPicPr>
        <p:blipFill rotWithShape="1">
          <a:blip r:embed="rId3"/>
          <a:srcRect l="6757" t="9294" r="9307" b="8826"/>
          <a:stretch/>
        </p:blipFill>
        <p:spPr>
          <a:xfrm>
            <a:off x="3030916" y="1585148"/>
            <a:ext cx="779710" cy="775823"/>
          </a:xfrm>
          <a:prstGeom prst="rect">
            <a:avLst/>
          </a:prstGeom>
        </p:spPr>
      </p:pic>
      <p:pic>
        <p:nvPicPr>
          <p:cNvPr id="6" name="Picture 5">
            <a:extLst>
              <a:ext uri="{FF2B5EF4-FFF2-40B4-BE49-F238E27FC236}">
                <a16:creationId xmlns:a16="http://schemas.microsoft.com/office/drawing/2014/main" id="{51C241BE-293F-4724-9396-2A3F71864D5D}"/>
              </a:ext>
              <a:ext uri="{C183D7F6-B498-43B3-948B-1728B52AA6E4}">
                <adec:decorative xmlns:adec="http://schemas.microsoft.com/office/drawing/2017/decorative" val="1"/>
              </a:ext>
            </a:extLst>
          </p:cNvPr>
          <p:cNvPicPr>
            <a:picLocks noChangeAspect="1"/>
          </p:cNvPicPr>
          <p:nvPr/>
        </p:nvPicPr>
        <p:blipFill rotWithShape="1">
          <a:blip r:embed="rId4"/>
          <a:srcRect l="3655" t="5060" r="2117" b="-1458"/>
          <a:stretch/>
        </p:blipFill>
        <p:spPr>
          <a:xfrm>
            <a:off x="3030916" y="3024469"/>
            <a:ext cx="824684" cy="834462"/>
          </a:xfrm>
          <a:prstGeom prst="rect">
            <a:avLst/>
          </a:prstGeom>
        </p:spPr>
      </p:pic>
      <p:pic>
        <p:nvPicPr>
          <p:cNvPr id="7" name="Picture 6">
            <a:extLst>
              <a:ext uri="{FF2B5EF4-FFF2-40B4-BE49-F238E27FC236}">
                <a16:creationId xmlns:a16="http://schemas.microsoft.com/office/drawing/2014/main" id="{1BA45377-066D-4D3C-BB90-06BA236F4AE0}"/>
              </a:ext>
              <a:ext uri="{C183D7F6-B498-43B3-948B-1728B52AA6E4}">
                <adec:decorative xmlns:adec="http://schemas.microsoft.com/office/drawing/2017/decorative" val="1"/>
              </a:ext>
            </a:extLst>
          </p:cNvPr>
          <p:cNvPicPr>
            <a:picLocks noChangeAspect="1"/>
          </p:cNvPicPr>
          <p:nvPr/>
        </p:nvPicPr>
        <p:blipFill rotWithShape="1">
          <a:blip r:embed="rId5"/>
          <a:srcRect l="4640" t="3535"/>
          <a:stretch/>
        </p:blipFill>
        <p:spPr>
          <a:xfrm>
            <a:off x="3030916" y="4528140"/>
            <a:ext cx="779710" cy="802190"/>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r>
              <a:rPr lang="en-US" sz="2000" dirty="0"/>
              <a:t>Lesson 1: Explore relational data services in Azure</a:t>
            </a:r>
            <a:endParaRPr lang="en-IN" sz="2000" dirty="0"/>
          </a:p>
        </p:txBody>
      </p:sp>
      <p:pic>
        <p:nvPicPr>
          <p:cNvPr id="9" name="Picture Placeholder 8" descr="Icon of a square with two smaller squares inside it">
            <a:extLst>
              <a:ext uri="{FF2B5EF4-FFF2-40B4-BE49-F238E27FC236}">
                <a16:creationId xmlns:a16="http://schemas.microsoft.com/office/drawing/2014/main" id="{6F8B708E-4E6E-4C68-B73B-2EE1F43FBD14}"/>
              </a:ext>
            </a:extLst>
          </p:cNvPr>
          <p:cNvPicPr>
            <a:picLocks noGrp="1" noChangeAspect="1"/>
          </p:cNvPicPr>
          <p:nvPr>
            <p:ph type="pic" sz="quarter" idx="10"/>
          </p:nvPr>
        </p:nvPicPr>
        <p:blipFill rotWithShape="1">
          <a:blip r:embed="rId3"/>
          <a:srcRect/>
          <a:stretch/>
        </p:blipFill>
        <p:spPr/>
      </p:pic>
    </p:spTree>
    <p:extLst>
      <p:ext uri="{BB962C8B-B14F-4D97-AF65-F5344CB8AC3E}">
        <p14:creationId xmlns:p14="http://schemas.microsoft.com/office/powerpoint/2010/main" val="2347761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1 objectives</a:t>
            </a:r>
          </a:p>
        </p:txBody>
      </p:sp>
      <p:sp>
        <p:nvSpPr>
          <p:cNvPr id="2" name="Text Placeholder 1">
            <a:extLst>
              <a:ext uri="{FF2B5EF4-FFF2-40B4-BE49-F238E27FC236}">
                <a16:creationId xmlns:a16="http://schemas.microsoft.com/office/drawing/2014/main" id="{4174722F-7C4B-4FA1-BD20-BB5EE755DECD}"/>
              </a:ext>
            </a:extLst>
          </p:cNvPr>
          <p:cNvSpPr>
            <a:spLocks noGrp="1"/>
          </p:cNvSpPr>
          <p:nvPr>
            <p:ph type="body" sz="quarter" idx="21"/>
          </p:nvPr>
        </p:nvSpPr>
        <p:spPr>
          <a:xfrm>
            <a:off x="6366626" y="279799"/>
            <a:ext cx="5204387" cy="666000"/>
          </a:xfrm>
        </p:spPr>
        <p:txBody>
          <a:bodyPr/>
          <a:lstStyle/>
          <a:p>
            <a:r>
              <a:rPr lang="en-US" sz="2400" dirty="0"/>
              <a:t>What are Azure Data Services?</a:t>
            </a:r>
          </a:p>
        </p:txBody>
      </p:sp>
      <p:sp>
        <p:nvSpPr>
          <p:cNvPr id="3" name="Text Placeholder 2">
            <a:extLst>
              <a:ext uri="{FF2B5EF4-FFF2-40B4-BE49-F238E27FC236}">
                <a16:creationId xmlns:a16="http://schemas.microsoft.com/office/drawing/2014/main" id="{01B445F9-6AF4-46EC-8581-CA3BC588510F}"/>
              </a:ext>
            </a:extLst>
          </p:cNvPr>
          <p:cNvSpPr>
            <a:spLocks noGrp="1"/>
          </p:cNvSpPr>
          <p:nvPr>
            <p:ph type="body" sz="quarter" idx="22"/>
          </p:nvPr>
        </p:nvSpPr>
        <p:spPr>
          <a:xfrm>
            <a:off x="6366626" y="1605251"/>
            <a:ext cx="5204387" cy="666000"/>
          </a:xfrm>
        </p:spPr>
        <p:txBody>
          <a:bodyPr/>
          <a:lstStyle/>
          <a:p>
            <a:r>
              <a:rPr lang="en-US" sz="2400" dirty="0"/>
              <a:t>IaaS vs PaaS</a:t>
            </a:r>
          </a:p>
        </p:txBody>
      </p:sp>
      <p:sp>
        <p:nvSpPr>
          <p:cNvPr id="4" name="Text Placeholder 3">
            <a:extLst>
              <a:ext uri="{FF2B5EF4-FFF2-40B4-BE49-F238E27FC236}">
                <a16:creationId xmlns:a16="http://schemas.microsoft.com/office/drawing/2014/main" id="{428D3E8C-7285-482A-976B-6CD14F567ED8}"/>
              </a:ext>
            </a:extLst>
          </p:cNvPr>
          <p:cNvSpPr>
            <a:spLocks noGrp="1"/>
          </p:cNvSpPr>
          <p:nvPr>
            <p:ph type="body" sz="quarter" idx="23"/>
          </p:nvPr>
        </p:nvSpPr>
        <p:spPr>
          <a:xfrm>
            <a:off x="6366626" y="2930703"/>
            <a:ext cx="5204387" cy="666000"/>
          </a:xfrm>
        </p:spPr>
        <p:txBody>
          <a:bodyPr/>
          <a:lstStyle/>
          <a:p>
            <a:r>
              <a:rPr lang="en-US" sz="2400" dirty="0"/>
              <a:t>SQL Server on Azure virtual machines</a:t>
            </a:r>
          </a:p>
        </p:txBody>
      </p:sp>
      <p:sp>
        <p:nvSpPr>
          <p:cNvPr id="5" name="TextBox 4">
            <a:extLst>
              <a:ext uri="{FF2B5EF4-FFF2-40B4-BE49-F238E27FC236}">
                <a16:creationId xmlns:a16="http://schemas.microsoft.com/office/drawing/2014/main" id="{5E2188E2-C4C1-4FBD-88EA-803A0C3A08E0}"/>
              </a:ext>
            </a:extLst>
          </p:cNvPr>
          <p:cNvSpPr txBox="1"/>
          <p:nvPr/>
        </p:nvSpPr>
        <p:spPr>
          <a:xfrm>
            <a:off x="6366626" y="4256155"/>
            <a:ext cx="2248821" cy="664797"/>
          </a:xfrm>
          <a:prstGeom prst="rect">
            <a:avLst/>
          </a:prstGeom>
        </p:spPr>
        <p:txBody>
          <a:bodyPr vert="horz" wrap="square" lIns="0" tIns="0" rIns="0" bIns="0" rtlCol="0" anchor="ctr">
            <a:noAutofit/>
          </a:bodyPr>
          <a:lstStyle>
            <a:lvl1pPr marR="0" indent="0" fontAlgn="auto">
              <a:lnSpc>
                <a:spcPct val="100000"/>
              </a:lnSpc>
              <a:spcBef>
                <a:spcPts val="200"/>
              </a:spcBef>
              <a:spcAft>
                <a:spcPts val="400"/>
              </a:spcAft>
              <a:buClrTx/>
              <a:buSzPct val="90000"/>
              <a:buFont typeface="Wingdings" panose="05000000000000000000" pitchFamily="2" charset="2"/>
              <a:buNone/>
              <a:tabLst/>
              <a:defRPr lang="en-US" sz="2400" b="0" spc="0" baseline="0" dirty="0"/>
            </a:lvl1pPr>
            <a:lvl2pPr marL="0" marR="0" indent="0" fontAlgn="auto">
              <a:lnSpc>
                <a:spcPct val="100000"/>
              </a:lnSpc>
              <a:spcBef>
                <a:spcPts val="200"/>
              </a:spcBef>
              <a:spcAft>
                <a:spcPts val="400"/>
              </a:spcAft>
              <a:buClrTx/>
              <a:buSzPct val="90000"/>
              <a:buFontTx/>
              <a:buNone/>
              <a:tabLst/>
              <a:defRPr sz="2000" spc="0" baseline="0"/>
            </a:lvl2pPr>
            <a:lvl3pPr marL="3429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3pPr>
            <a:lvl4pPr marL="6858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4pPr>
            <a:lvl5pPr marL="685800" marR="0" indent="0" fontAlgn="auto">
              <a:lnSpc>
                <a:spcPct val="100000"/>
              </a:lnSpc>
              <a:spcBef>
                <a:spcPts val="200"/>
              </a:spcBef>
              <a:spcAft>
                <a:spcPts val="400"/>
              </a:spcAft>
              <a:buClrTx/>
              <a:buSzPct val="100000"/>
              <a:buFont typeface="Arial" panose="020B0604020202020204" pitchFamily="34" charset="0"/>
              <a:buNone/>
              <a:tabLst/>
              <a:defRPr sz="1200" b="1" spc="0" baseline="0"/>
            </a:lvl5pPr>
            <a:lvl6pPr marL="2285916" indent="0">
              <a:spcBef>
                <a:spcPct val="20000"/>
              </a:spcBef>
              <a:buFont typeface="Arial" pitchFamily="34" charset="0"/>
              <a:buNone/>
              <a:defRPr sz="1961"/>
            </a:lvl6pPr>
            <a:lvl7pPr marL="0" indent="0">
              <a:lnSpc>
                <a:spcPct val="100000"/>
              </a:lnSpc>
              <a:spcBef>
                <a:spcPts val="392"/>
              </a:spcBef>
              <a:spcAft>
                <a:spcPts val="588"/>
              </a:spcAft>
              <a:buFont typeface="Arial" pitchFamily="34" charset="0"/>
              <a:buNone/>
              <a:defRPr sz="1200"/>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r>
              <a:rPr lang="en-US" dirty="0"/>
              <a:t>Azure SQL DB</a:t>
            </a:r>
            <a:endParaRPr lang="en-GB" dirty="0"/>
          </a:p>
        </p:txBody>
      </p:sp>
      <p:sp>
        <p:nvSpPr>
          <p:cNvPr id="6" name="TextBox 5">
            <a:extLst>
              <a:ext uri="{FF2B5EF4-FFF2-40B4-BE49-F238E27FC236}">
                <a16:creationId xmlns:a16="http://schemas.microsoft.com/office/drawing/2014/main" id="{2524549E-F2E8-481C-BEFF-E30D2E902F71}"/>
              </a:ext>
            </a:extLst>
          </p:cNvPr>
          <p:cNvSpPr txBox="1"/>
          <p:nvPr/>
        </p:nvSpPr>
        <p:spPr>
          <a:xfrm>
            <a:off x="6366626" y="5580404"/>
            <a:ext cx="4363759" cy="627864"/>
          </a:xfrm>
          <a:prstGeom prst="rect">
            <a:avLst/>
          </a:prstGeom>
        </p:spPr>
        <p:txBody>
          <a:bodyPr vert="horz" wrap="square" lIns="0" tIns="0" rIns="0" bIns="0" rtlCol="0" anchor="ctr">
            <a:noAutofit/>
          </a:bodyPr>
          <a:lstStyle>
            <a:lvl1pPr marR="0" indent="0" fontAlgn="auto">
              <a:lnSpc>
                <a:spcPct val="100000"/>
              </a:lnSpc>
              <a:spcBef>
                <a:spcPts val="200"/>
              </a:spcBef>
              <a:spcAft>
                <a:spcPts val="400"/>
              </a:spcAft>
              <a:buClrTx/>
              <a:buSzPct val="90000"/>
              <a:buFont typeface="Wingdings" panose="05000000000000000000" pitchFamily="2" charset="2"/>
              <a:buNone/>
              <a:tabLst/>
              <a:defRPr lang="en-US" sz="2400" b="0" spc="0" baseline="0" dirty="0"/>
            </a:lvl1pPr>
            <a:lvl2pPr marL="0" marR="0" indent="0" fontAlgn="auto">
              <a:lnSpc>
                <a:spcPct val="100000"/>
              </a:lnSpc>
              <a:spcBef>
                <a:spcPts val="200"/>
              </a:spcBef>
              <a:spcAft>
                <a:spcPts val="400"/>
              </a:spcAft>
              <a:buClrTx/>
              <a:buSzPct val="90000"/>
              <a:buFontTx/>
              <a:buNone/>
              <a:tabLst/>
              <a:defRPr sz="2000" spc="0" baseline="0"/>
            </a:lvl2pPr>
            <a:lvl3pPr marL="3429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3pPr>
            <a:lvl4pPr marL="6858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4pPr>
            <a:lvl5pPr marL="685800" marR="0" indent="0" fontAlgn="auto">
              <a:lnSpc>
                <a:spcPct val="100000"/>
              </a:lnSpc>
              <a:spcBef>
                <a:spcPts val="200"/>
              </a:spcBef>
              <a:spcAft>
                <a:spcPts val="400"/>
              </a:spcAft>
              <a:buClrTx/>
              <a:buSzPct val="100000"/>
              <a:buFont typeface="Arial" panose="020B0604020202020204" pitchFamily="34" charset="0"/>
              <a:buNone/>
              <a:tabLst/>
              <a:defRPr sz="1200" b="1" spc="0" baseline="0"/>
            </a:lvl5pPr>
            <a:lvl6pPr marL="2285916" indent="0">
              <a:spcBef>
                <a:spcPct val="20000"/>
              </a:spcBef>
              <a:buFont typeface="Arial" pitchFamily="34" charset="0"/>
              <a:buNone/>
              <a:defRPr sz="1961"/>
            </a:lvl6pPr>
            <a:lvl7pPr marL="0" indent="0">
              <a:lnSpc>
                <a:spcPct val="100000"/>
              </a:lnSpc>
              <a:spcBef>
                <a:spcPts val="392"/>
              </a:spcBef>
              <a:spcAft>
                <a:spcPts val="588"/>
              </a:spcAft>
              <a:buFont typeface="Arial" pitchFamily="34" charset="0"/>
              <a:buNone/>
              <a:defRPr sz="1200"/>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r>
              <a:rPr lang="en-US" dirty="0"/>
              <a:t>PostgreSQL, MySQL, MariaDB</a:t>
            </a:r>
            <a:endParaRPr lang="en-GB" dirty="0"/>
          </a:p>
        </p:txBody>
      </p:sp>
      <p:pic>
        <p:nvPicPr>
          <p:cNvPr id="11" name="Picture 10">
            <a:extLst>
              <a:ext uri="{FF2B5EF4-FFF2-40B4-BE49-F238E27FC236}">
                <a16:creationId xmlns:a16="http://schemas.microsoft.com/office/drawing/2014/main" id="{CBB0329F-E54A-4038-86C6-6E8B354463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34341" y="170781"/>
            <a:ext cx="934377" cy="934377"/>
          </a:xfrm>
          <a:prstGeom prst="rect">
            <a:avLst/>
          </a:prstGeom>
        </p:spPr>
      </p:pic>
      <p:pic>
        <p:nvPicPr>
          <p:cNvPr id="12" name="Picture 11">
            <a:extLst>
              <a:ext uri="{FF2B5EF4-FFF2-40B4-BE49-F238E27FC236}">
                <a16:creationId xmlns:a16="http://schemas.microsoft.com/office/drawing/2014/main" id="{1C06B6FA-C098-4903-BA2D-F29F0173791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000581" y="170782"/>
            <a:ext cx="934377" cy="934377"/>
          </a:xfrm>
          <a:prstGeom prst="rect">
            <a:avLst/>
          </a:prstGeom>
        </p:spPr>
      </p:pic>
      <p:pic>
        <p:nvPicPr>
          <p:cNvPr id="13" name="Picture 12">
            <a:extLst>
              <a:ext uri="{FF2B5EF4-FFF2-40B4-BE49-F238E27FC236}">
                <a16:creationId xmlns:a16="http://schemas.microsoft.com/office/drawing/2014/main" id="{F82B45D6-E356-4986-A392-B1AA0E34AD0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166821" y="170783"/>
            <a:ext cx="933104" cy="934377"/>
          </a:xfrm>
          <a:prstGeom prst="rect">
            <a:avLst/>
          </a:prstGeom>
        </p:spPr>
      </p:pic>
      <p:grpSp>
        <p:nvGrpSpPr>
          <p:cNvPr id="15" name="Group 14">
            <a:extLst>
              <a:ext uri="{FF2B5EF4-FFF2-40B4-BE49-F238E27FC236}">
                <a16:creationId xmlns:a16="http://schemas.microsoft.com/office/drawing/2014/main" id="{AD9C41AB-354D-4146-833B-52838600B69B}"/>
              </a:ext>
              <a:ext uri="{C183D7F6-B498-43B3-948B-1728B52AA6E4}">
                <adec:decorative xmlns:adec="http://schemas.microsoft.com/office/drawing/2017/decorative" val="1"/>
              </a:ext>
            </a:extLst>
          </p:cNvPr>
          <p:cNvGrpSpPr/>
          <p:nvPr/>
        </p:nvGrpSpPr>
        <p:grpSpPr>
          <a:xfrm>
            <a:off x="3996568" y="1507885"/>
            <a:ext cx="884892" cy="884889"/>
            <a:chOff x="3045530" y="24071"/>
            <a:chExt cx="3944930" cy="3944920"/>
          </a:xfrm>
        </p:grpSpPr>
        <p:pic>
          <p:nvPicPr>
            <p:cNvPr id="18" name="Picture 17" descr="Icon of a server with cloud in the middle">
              <a:extLst>
                <a:ext uri="{FF2B5EF4-FFF2-40B4-BE49-F238E27FC236}">
                  <a16:creationId xmlns:a16="http://schemas.microsoft.com/office/drawing/2014/main" id="{E5A3F622-4E43-4B3A-A21C-C3F742DC8925}"/>
                </a:ext>
              </a:extLst>
            </p:cNvPr>
            <p:cNvPicPr>
              <a:picLocks noChangeAspect="1"/>
            </p:cNvPicPr>
            <p:nvPr/>
          </p:nvPicPr>
          <p:blipFill>
            <a:blip r:embed="rId6"/>
            <a:stretch>
              <a:fillRect/>
            </a:stretch>
          </p:blipFill>
          <p:spPr>
            <a:xfrm>
              <a:off x="3045530" y="24071"/>
              <a:ext cx="3944930" cy="3944920"/>
            </a:xfrm>
            <a:prstGeom prst="rect">
              <a:avLst/>
            </a:prstGeom>
          </p:spPr>
        </p:pic>
        <p:sp>
          <p:nvSpPr>
            <p:cNvPr id="19" name="Rectangle 18">
              <a:extLst>
                <a:ext uri="{FF2B5EF4-FFF2-40B4-BE49-F238E27FC236}">
                  <a16:creationId xmlns:a16="http://schemas.microsoft.com/office/drawing/2014/main" id="{FFE34749-F230-4979-92CB-4D8C3D0EEAF9}"/>
                </a:ext>
              </a:extLst>
            </p:cNvPr>
            <p:cNvSpPr/>
            <p:nvPr/>
          </p:nvSpPr>
          <p:spPr bwMode="auto">
            <a:xfrm>
              <a:off x="4443813" y="888763"/>
              <a:ext cx="1145137" cy="220481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A91D45CE-B47B-45F7-9078-02E9EE59753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96568" y="2795501"/>
            <a:ext cx="934377" cy="934377"/>
          </a:xfrm>
          <a:prstGeom prst="rect">
            <a:avLst/>
          </a:prstGeom>
        </p:spPr>
      </p:pic>
      <p:pic>
        <p:nvPicPr>
          <p:cNvPr id="21" name="Picture 20">
            <a:extLst>
              <a:ext uri="{FF2B5EF4-FFF2-40B4-BE49-F238E27FC236}">
                <a16:creationId xmlns:a16="http://schemas.microsoft.com/office/drawing/2014/main" id="{84E6C20E-69B0-40FF-B25B-50ABAC34CF8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96568" y="4132605"/>
            <a:ext cx="933104" cy="934377"/>
          </a:xfrm>
          <a:prstGeom prst="rect">
            <a:avLst/>
          </a:prstGeom>
        </p:spPr>
      </p:pic>
      <p:pic>
        <p:nvPicPr>
          <p:cNvPr id="22" name="Picture 21">
            <a:extLst>
              <a:ext uri="{FF2B5EF4-FFF2-40B4-BE49-F238E27FC236}">
                <a16:creationId xmlns:a16="http://schemas.microsoft.com/office/drawing/2014/main" id="{3D69B87E-613E-4901-8C19-DF4BAE0D292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34341" y="5469711"/>
            <a:ext cx="934377" cy="934377"/>
          </a:xfrm>
          <a:prstGeom prst="rect">
            <a:avLst/>
          </a:prstGeom>
        </p:spPr>
      </p:pic>
      <p:pic>
        <p:nvPicPr>
          <p:cNvPr id="23" name="Picture 22">
            <a:extLst>
              <a:ext uri="{FF2B5EF4-FFF2-40B4-BE49-F238E27FC236}">
                <a16:creationId xmlns:a16="http://schemas.microsoft.com/office/drawing/2014/main" id="{C0009374-E7D2-451E-980D-99D43BB552C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3991015" y="5469711"/>
            <a:ext cx="943943" cy="943943"/>
          </a:xfrm>
          <a:prstGeom prst="rect">
            <a:avLst/>
          </a:prstGeom>
        </p:spPr>
      </p:pic>
      <p:pic>
        <p:nvPicPr>
          <p:cNvPr id="24" name="Picture 23">
            <a:extLst>
              <a:ext uri="{FF2B5EF4-FFF2-40B4-BE49-F238E27FC236}">
                <a16:creationId xmlns:a16="http://schemas.microsoft.com/office/drawing/2014/main" id="{96B5D32C-1CEB-4BB1-BB6C-54C6B5FC666C}"/>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166821" y="5469711"/>
            <a:ext cx="942798" cy="943943"/>
          </a:xfrm>
          <a:prstGeom prst="rect">
            <a:avLst/>
          </a:prstGeom>
        </p:spPr>
      </p:pic>
      <p:pic>
        <p:nvPicPr>
          <p:cNvPr id="8" name="Graphic 7">
            <a:extLst>
              <a:ext uri="{FF2B5EF4-FFF2-40B4-BE49-F238E27FC236}">
                <a16:creationId xmlns:a16="http://schemas.microsoft.com/office/drawing/2014/main" id="{6AC13E41-5F9D-49D1-95C9-A20A99646A4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95734" y="1547690"/>
            <a:ext cx="689910" cy="689910"/>
          </a:xfrm>
          <a:prstGeom prst="rect">
            <a:avLst/>
          </a:prstGeom>
        </p:spPr>
      </p:pic>
    </p:spTree>
    <p:extLst>
      <p:ext uri="{BB962C8B-B14F-4D97-AF65-F5344CB8AC3E}">
        <p14:creationId xmlns:p14="http://schemas.microsoft.com/office/powerpoint/2010/main" val="11925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53E07-8E10-4BE6-AEFE-C70E0EE188FD}"/>
              </a:ext>
            </a:extLst>
          </p:cNvPr>
          <p:cNvSpPr>
            <a:spLocks noGrp="1"/>
          </p:cNvSpPr>
          <p:nvPr>
            <p:ph type="title"/>
          </p:nvPr>
        </p:nvSpPr>
        <p:spPr/>
        <p:txBody>
          <a:bodyPr/>
          <a:lstStyle/>
          <a:p>
            <a:r>
              <a:rPr lang="en-US" dirty="0"/>
              <a:t>What are Azure Data Services?</a:t>
            </a:r>
          </a:p>
        </p:txBody>
      </p:sp>
      <p:pic>
        <p:nvPicPr>
          <p:cNvPr id="8" name="Graphic 7" descr="SQL on Azure logo">
            <a:extLst>
              <a:ext uri="{FF2B5EF4-FFF2-40B4-BE49-F238E27FC236}">
                <a16:creationId xmlns:a16="http://schemas.microsoft.com/office/drawing/2014/main" id="{DA4BFAAC-33C8-4D1F-A972-E7FEB6336B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8643" y="2443688"/>
            <a:ext cx="1970624" cy="1970624"/>
          </a:xfrm>
          <a:prstGeom prst="rect">
            <a:avLst/>
          </a:prstGeom>
        </p:spPr>
      </p:pic>
      <p:pic>
        <p:nvPicPr>
          <p:cNvPr id="10" name="Graphic 9" descr="Azure database for MySQL logo">
            <a:extLst>
              <a:ext uri="{FF2B5EF4-FFF2-40B4-BE49-F238E27FC236}">
                <a16:creationId xmlns:a16="http://schemas.microsoft.com/office/drawing/2014/main" id="{CEF829E1-628E-435F-8DB8-3B10D7804F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6601" y="2443688"/>
            <a:ext cx="1970624" cy="1970624"/>
          </a:xfrm>
          <a:prstGeom prst="rect">
            <a:avLst/>
          </a:prstGeom>
        </p:spPr>
      </p:pic>
      <p:pic>
        <p:nvPicPr>
          <p:cNvPr id="12" name="Graphic 11" descr="Azure database for MariaDB">
            <a:extLst>
              <a:ext uri="{FF2B5EF4-FFF2-40B4-BE49-F238E27FC236}">
                <a16:creationId xmlns:a16="http://schemas.microsoft.com/office/drawing/2014/main" id="{60EB98DD-A6BF-4423-93BF-A7EE0BC953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4775" y="2443688"/>
            <a:ext cx="1970624" cy="1970624"/>
          </a:xfrm>
          <a:prstGeom prst="rect">
            <a:avLst/>
          </a:prstGeom>
        </p:spPr>
      </p:pic>
      <p:pic>
        <p:nvPicPr>
          <p:cNvPr id="14" name="Graphic 13" descr="Azure Database for PostgreSQL icon">
            <a:extLst>
              <a:ext uri="{FF2B5EF4-FFF2-40B4-BE49-F238E27FC236}">
                <a16:creationId xmlns:a16="http://schemas.microsoft.com/office/drawing/2014/main" id="{2E9B888D-AEFD-4091-A798-1039F7183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02733" y="2443688"/>
            <a:ext cx="1970624" cy="1970624"/>
          </a:xfrm>
          <a:prstGeom prst="rect">
            <a:avLst/>
          </a:prstGeom>
        </p:spPr>
      </p:pic>
    </p:spTree>
    <p:extLst>
      <p:ext uri="{BB962C8B-B14F-4D97-AF65-F5344CB8AC3E}">
        <p14:creationId xmlns:p14="http://schemas.microsoft.com/office/powerpoint/2010/main" val="240275709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7CDCD-1F37-4E22-980B-16A413DAB7C3}"/>
              </a:ext>
            </a:extLst>
          </p:cNvPr>
          <p:cNvSpPr>
            <a:spLocks noGrp="1"/>
          </p:cNvSpPr>
          <p:nvPr>
            <p:ph type="title"/>
          </p:nvPr>
        </p:nvSpPr>
        <p:spPr/>
        <p:txBody>
          <a:bodyPr/>
          <a:lstStyle/>
          <a:p>
            <a:r>
              <a:rPr lang="en-US" dirty="0"/>
              <a:t>IaaS vs PaaS</a:t>
            </a:r>
          </a:p>
        </p:txBody>
      </p:sp>
      <p:pic>
        <p:nvPicPr>
          <p:cNvPr id="7" name="Picture 6" descr="Graph of the advantages of Physical, IaaS and PaaS">
            <a:extLst>
              <a:ext uri="{FF2B5EF4-FFF2-40B4-BE49-F238E27FC236}">
                <a16:creationId xmlns:a16="http://schemas.microsoft.com/office/drawing/2014/main" id="{04AE13D8-0B9C-4E40-8721-7DBA1F194D25}"/>
              </a:ext>
            </a:extLst>
          </p:cNvPr>
          <p:cNvPicPr>
            <a:picLocks noChangeAspect="1"/>
          </p:cNvPicPr>
          <p:nvPr/>
        </p:nvPicPr>
        <p:blipFill>
          <a:blip r:embed="rId3"/>
          <a:stretch>
            <a:fillRect/>
          </a:stretch>
        </p:blipFill>
        <p:spPr>
          <a:xfrm>
            <a:off x="3166113" y="1034041"/>
            <a:ext cx="6861655" cy="4921992"/>
          </a:xfrm>
          <a:prstGeom prst="rect">
            <a:avLst/>
          </a:prstGeom>
          <a:ln w="19050">
            <a:solidFill>
              <a:schemeClr val="tx2"/>
            </a:solidFill>
          </a:ln>
        </p:spPr>
      </p:pic>
    </p:spTree>
    <p:extLst>
      <p:ext uri="{BB962C8B-B14F-4D97-AF65-F5344CB8AC3E}">
        <p14:creationId xmlns:p14="http://schemas.microsoft.com/office/powerpoint/2010/main" val="28565497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E054CE-97D6-4160-9282-07430108F062}"/>
              </a:ext>
            </a:extLst>
          </p:cNvPr>
          <p:cNvSpPr>
            <a:spLocks noGrp="1"/>
          </p:cNvSpPr>
          <p:nvPr>
            <p:ph type="title"/>
          </p:nvPr>
        </p:nvSpPr>
        <p:spPr/>
        <p:txBody>
          <a:bodyPr/>
          <a:lstStyle/>
          <a:p>
            <a:r>
              <a:rPr lang="en-US" dirty="0"/>
              <a:t>SQL Server on Azure</a:t>
            </a:r>
          </a:p>
        </p:txBody>
      </p:sp>
      <p:sp>
        <p:nvSpPr>
          <p:cNvPr id="14" name="Rectangle 13">
            <a:extLst>
              <a:ext uri="{FF2B5EF4-FFF2-40B4-BE49-F238E27FC236}">
                <a16:creationId xmlns:a16="http://schemas.microsoft.com/office/drawing/2014/main" id="{62ED00FB-59DE-4D63-8FD7-7A2125089F57}"/>
              </a:ext>
            </a:extLst>
          </p:cNvPr>
          <p:cNvSpPr/>
          <p:nvPr/>
        </p:nvSpPr>
        <p:spPr bwMode="auto">
          <a:xfrm>
            <a:off x="418643" y="3616938"/>
            <a:ext cx="3872555" cy="553998"/>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609351" rtl="0" eaLnBrk="1" fontAlgn="auto"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 Virtual Machines</a:t>
            </a:r>
          </a:p>
        </p:txBody>
      </p:sp>
      <p:grpSp>
        <p:nvGrpSpPr>
          <p:cNvPr id="2" name="Group 1">
            <a:extLst>
              <a:ext uri="{FF2B5EF4-FFF2-40B4-BE49-F238E27FC236}">
                <a16:creationId xmlns:a16="http://schemas.microsoft.com/office/drawing/2014/main" id="{63DB2982-C404-4516-95A0-B32C789DC585}"/>
              </a:ext>
              <a:ext uri="{C183D7F6-B498-43B3-948B-1728B52AA6E4}">
                <adec:decorative xmlns:adec="http://schemas.microsoft.com/office/drawing/2017/decorative" val="1"/>
              </a:ext>
            </a:extLst>
          </p:cNvPr>
          <p:cNvGrpSpPr/>
          <p:nvPr/>
        </p:nvGrpSpPr>
        <p:grpSpPr>
          <a:xfrm>
            <a:off x="429537" y="4924837"/>
            <a:ext cx="3884508" cy="369332"/>
            <a:chOff x="429537" y="4734832"/>
            <a:chExt cx="3884508" cy="369332"/>
          </a:xfrm>
        </p:grpSpPr>
        <p:pic>
          <p:nvPicPr>
            <p:cNvPr id="59" name="Picture 58">
              <a:extLst>
                <a:ext uri="{FF2B5EF4-FFF2-40B4-BE49-F238E27FC236}">
                  <a16:creationId xmlns:a16="http://schemas.microsoft.com/office/drawing/2014/main" id="{1FA2F1AC-1318-46E9-B808-93C40B8B8CEB}"/>
                </a:ext>
                <a:ext uri="{C183D7F6-B498-43B3-948B-1728B52AA6E4}">
                  <adec:decorative xmlns:adec="http://schemas.microsoft.com/office/drawing/2017/decorative" val="1"/>
                </a:ext>
              </a:extLst>
            </p:cNvPr>
            <p:cNvPicPr>
              <a:picLocks noChangeAspect="1"/>
            </p:cNvPicPr>
            <p:nvPr/>
          </p:nvPicPr>
          <p:blipFill>
            <a:blip r:embed="rId3">
              <a:duotone>
                <a:prstClr val="black"/>
                <a:schemeClr val="accent2">
                  <a:tint val="45000"/>
                  <a:satMod val="400000"/>
                </a:schemeClr>
              </a:duotone>
            </a:blip>
            <a:stretch>
              <a:fillRect/>
            </a:stretch>
          </p:blipFill>
          <p:spPr>
            <a:xfrm>
              <a:off x="429537" y="4796344"/>
              <a:ext cx="3884508" cy="239047"/>
            </a:xfrm>
            <a:prstGeom prst="rect">
              <a:avLst/>
            </a:prstGeom>
          </p:spPr>
        </p:pic>
        <p:sp>
          <p:nvSpPr>
            <p:cNvPr id="51" name="TextBox 50">
              <a:extLst>
                <a:ext uri="{FF2B5EF4-FFF2-40B4-BE49-F238E27FC236}">
                  <a16:creationId xmlns:a16="http://schemas.microsoft.com/office/drawing/2014/main" id="{340C2110-8612-44A3-B0B3-9D4BF1AFD6C6}"/>
                </a:ext>
              </a:extLst>
            </p:cNvPr>
            <p:cNvSpPr txBox="1"/>
            <p:nvPr/>
          </p:nvSpPr>
          <p:spPr>
            <a:xfrm>
              <a:off x="891911" y="4734832"/>
              <a:ext cx="2959761" cy="369332"/>
            </a:xfrm>
            <a:prstGeom prst="rect">
              <a:avLst/>
            </a:prstGeom>
            <a:solidFill>
              <a:schemeClr val="bg1"/>
            </a:solidFill>
          </p:spPr>
          <p:txBody>
            <a:bodyPr wrap="square">
              <a:spAutoFit/>
            </a:bodyPr>
            <a:lstStyle/>
            <a:p>
              <a:pPr marL="0" marR="0" lvl="0" indent="0" algn="ctr" defTabSz="597461" rtl="0" eaLnBrk="1" fontAlgn="auto" latinLnBrk="0" hangingPunct="1">
                <a:lnSpc>
                  <a:spcPct val="100000"/>
                </a:lnSpc>
                <a:spcBef>
                  <a:spcPts val="0"/>
                </a:spcBef>
                <a:spcAft>
                  <a:spcPts val="588"/>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Infrastructure as a Service</a:t>
              </a:r>
            </a:p>
          </p:txBody>
        </p:sp>
      </p:grpSp>
      <p:sp>
        <p:nvSpPr>
          <p:cNvPr id="15" name="Rectangle 20" descr="Azure SQL Managed Instance icon">
            <a:extLst>
              <a:ext uri="{FF2B5EF4-FFF2-40B4-BE49-F238E27FC236}">
                <a16:creationId xmlns:a16="http://schemas.microsoft.com/office/drawing/2014/main" id="{147D4E69-E17C-4111-9E8A-8AA4638D1C05}"/>
              </a:ext>
            </a:extLst>
          </p:cNvPr>
          <p:cNvSpPr>
            <a:spLocks/>
          </p:cNvSpPr>
          <p:nvPr/>
        </p:nvSpPr>
        <p:spPr bwMode="auto">
          <a:xfrm>
            <a:off x="4517856" y="3616938"/>
            <a:ext cx="3507730" cy="276999"/>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609351" rtl="0" eaLnBrk="1" fontAlgn="auto"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sp>
        <p:nvSpPr>
          <p:cNvPr id="16" name="Rectangle 15">
            <a:extLst>
              <a:ext uri="{FF2B5EF4-FFF2-40B4-BE49-F238E27FC236}">
                <a16:creationId xmlns:a16="http://schemas.microsoft.com/office/drawing/2014/main" id="{237D1CC6-B5BE-4BAB-A33A-7E58A1CA3C14}"/>
              </a:ext>
            </a:extLst>
          </p:cNvPr>
          <p:cNvSpPr>
            <a:spLocks/>
          </p:cNvSpPr>
          <p:nvPr/>
        </p:nvSpPr>
        <p:spPr bwMode="auto">
          <a:xfrm>
            <a:off x="8252181" y="3616938"/>
            <a:ext cx="3507730" cy="276999"/>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609351" rtl="0" eaLnBrk="1" fontAlgn="auto"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Database</a:t>
            </a:r>
          </a:p>
        </p:txBody>
      </p:sp>
      <p:grpSp>
        <p:nvGrpSpPr>
          <p:cNvPr id="5" name="Group 4">
            <a:extLst>
              <a:ext uri="{FF2B5EF4-FFF2-40B4-BE49-F238E27FC236}">
                <a16:creationId xmlns:a16="http://schemas.microsoft.com/office/drawing/2014/main" id="{58244992-84BC-4474-9237-38E813A29FF3}"/>
              </a:ext>
              <a:ext uri="{C183D7F6-B498-43B3-948B-1728B52AA6E4}">
                <adec:decorative xmlns:adec="http://schemas.microsoft.com/office/drawing/2017/decorative" val="1"/>
              </a:ext>
            </a:extLst>
          </p:cNvPr>
          <p:cNvGrpSpPr/>
          <p:nvPr/>
        </p:nvGrpSpPr>
        <p:grpSpPr>
          <a:xfrm>
            <a:off x="4517856" y="4924831"/>
            <a:ext cx="7252077" cy="369332"/>
            <a:chOff x="4517856" y="4734826"/>
            <a:chExt cx="7252077" cy="369332"/>
          </a:xfrm>
        </p:grpSpPr>
        <p:pic>
          <p:nvPicPr>
            <p:cNvPr id="61" name="Picture 60" descr="Line covering Azure SQL Managed Instance and Azure SQL Database">
              <a:extLst>
                <a:ext uri="{FF2B5EF4-FFF2-40B4-BE49-F238E27FC236}">
                  <a16:creationId xmlns:a16="http://schemas.microsoft.com/office/drawing/2014/main" id="{BC0FF201-129E-4F18-831F-B16BEF01F0E5}"/>
                </a:ext>
                <a:ext uri="{C183D7F6-B498-43B3-948B-1728B52AA6E4}">
                  <adec:decorative xmlns:adec="http://schemas.microsoft.com/office/drawing/2017/decorative" val="0"/>
                </a:ext>
              </a:extLst>
            </p:cNvPr>
            <p:cNvPicPr>
              <a:picLocks noChangeAspect="1"/>
            </p:cNvPicPr>
            <p:nvPr/>
          </p:nvPicPr>
          <p:blipFill>
            <a:blip r:embed="rId4">
              <a:duotone>
                <a:prstClr val="black"/>
                <a:schemeClr val="accent2">
                  <a:tint val="45000"/>
                  <a:satMod val="400000"/>
                </a:schemeClr>
              </a:duotone>
            </a:blip>
            <a:stretch>
              <a:fillRect/>
            </a:stretch>
          </p:blipFill>
          <p:spPr>
            <a:xfrm>
              <a:off x="4517856" y="4797078"/>
              <a:ext cx="7252077" cy="239047"/>
            </a:xfrm>
            <a:prstGeom prst="rect">
              <a:avLst/>
            </a:prstGeom>
          </p:spPr>
        </p:pic>
        <p:sp>
          <p:nvSpPr>
            <p:cNvPr id="62" name="TextBox 61">
              <a:extLst>
                <a:ext uri="{FF2B5EF4-FFF2-40B4-BE49-F238E27FC236}">
                  <a16:creationId xmlns:a16="http://schemas.microsoft.com/office/drawing/2014/main" id="{8B2F6E7A-A05A-475D-9459-7463FF16F46E}"/>
                </a:ext>
              </a:extLst>
            </p:cNvPr>
            <p:cNvSpPr txBox="1"/>
            <p:nvPr/>
          </p:nvSpPr>
          <p:spPr>
            <a:xfrm>
              <a:off x="6819440" y="4734826"/>
              <a:ext cx="2648910" cy="369332"/>
            </a:xfrm>
            <a:prstGeom prst="rect">
              <a:avLst/>
            </a:prstGeom>
            <a:solidFill>
              <a:schemeClr val="bg1"/>
            </a:solidFill>
          </p:spPr>
          <p:txBody>
            <a:bodyPr wrap="square">
              <a:spAutoFit/>
            </a:bodyPr>
            <a:lstStyle/>
            <a:p>
              <a:pPr marL="0" marR="0" lvl="0" indent="0" algn="ctr" defTabSz="597461" rtl="0" eaLnBrk="1" fontAlgn="auto" latinLnBrk="0" hangingPunct="1">
                <a:lnSpc>
                  <a:spcPct val="100000"/>
                </a:lnSpc>
                <a:spcBef>
                  <a:spcPts val="0"/>
                </a:spcBef>
                <a:spcAft>
                  <a:spcPts val="588"/>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Platform as a Service</a:t>
              </a:r>
            </a:p>
          </p:txBody>
        </p:sp>
      </p:grpSp>
      <p:pic>
        <p:nvPicPr>
          <p:cNvPr id="8" name="Picture 7">
            <a:extLst>
              <a:ext uri="{FF2B5EF4-FFF2-40B4-BE49-F238E27FC236}">
                <a16:creationId xmlns:a16="http://schemas.microsoft.com/office/drawing/2014/main" id="{B7B51660-EDD2-4631-A458-1D779001266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527758" y="2064585"/>
            <a:ext cx="1122697" cy="1446551"/>
          </a:xfrm>
          <a:prstGeom prst="rect">
            <a:avLst/>
          </a:prstGeom>
        </p:spPr>
      </p:pic>
      <p:pic>
        <p:nvPicPr>
          <p:cNvPr id="20" name="Graphic 19">
            <a:extLst>
              <a:ext uri="{FF2B5EF4-FFF2-40B4-BE49-F238E27FC236}">
                <a16:creationId xmlns:a16="http://schemas.microsoft.com/office/drawing/2014/main" id="{B7532A98-DD07-4137-9DB2-C4E191B8279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275" y="2067809"/>
            <a:ext cx="1443327" cy="1443327"/>
          </a:xfrm>
          <a:prstGeom prst="rect">
            <a:avLst/>
          </a:prstGeom>
        </p:spPr>
      </p:pic>
      <p:pic>
        <p:nvPicPr>
          <p:cNvPr id="11" name="Graphic 10">
            <a:extLst>
              <a:ext uri="{FF2B5EF4-FFF2-40B4-BE49-F238E27FC236}">
                <a16:creationId xmlns:a16="http://schemas.microsoft.com/office/drawing/2014/main" id="{559B0F33-DB7B-46A7-973E-BBADE44A2F4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4792" y="2067809"/>
            <a:ext cx="1443327" cy="1443327"/>
          </a:xfrm>
          <a:prstGeom prst="rect">
            <a:avLst/>
          </a:prstGeom>
        </p:spPr>
      </p:pic>
    </p:spTree>
    <p:extLst>
      <p:ext uri="{BB962C8B-B14F-4D97-AF65-F5344CB8AC3E}">
        <p14:creationId xmlns:p14="http://schemas.microsoft.com/office/powerpoint/2010/main" val="4277574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855FC9-E436-47FD-A798-535EB895E044}"/>
              </a:ext>
            </a:extLst>
          </p:cNvPr>
          <p:cNvSpPr>
            <a:spLocks noGrp="1"/>
          </p:cNvSpPr>
          <p:nvPr>
            <p:ph type="title"/>
          </p:nvPr>
        </p:nvSpPr>
        <p:spPr/>
        <p:txBody>
          <a:bodyPr/>
          <a:lstStyle/>
          <a:p>
            <a:r>
              <a:rPr lang="en-US" dirty="0"/>
              <a:t>SQL Server on Azure Virtual Machines</a:t>
            </a:r>
          </a:p>
        </p:txBody>
      </p:sp>
      <p:sp>
        <p:nvSpPr>
          <p:cNvPr id="4" name="Text Placeholder 3">
            <a:extLst>
              <a:ext uri="{FF2B5EF4-FFF2-40B4-BE49-F238E27FC236}">
                <a16:creationId xmlns:a16="http://schemas.microsoft.com/office/drawing/2014/main" id="{4075DE60-EF01-4A11-9483-7E97E60C82D0}"/>
              </a:ext>
            </a:extLst>
          </p:cNvPr>
          <p:cNvSpPr>
            <a:spLocks noGrp="1"/>
          </p:cNvSpPr>
          <p:nvPr>
            <p:ph type="body" sz="quarter" idx="10"/>
          </p:nvPr>
        </p:nvSpPr>
        <p:spPr>
          <a:xfrm>
            <a:off x="418643" y="1384754"/>
            <a:ext cx="11341100" cy="1200329"/>
          </a:xfrm>
        </p:spPr>
        <p:txBody>
          <a:bodyPr/>
          <a:lstStyle/>
          <a:p>
            <a:r>
              <a:rPr lang="en-US" sz="2400" b="1" i="0" dirty="0">
                <a:solidFill>
                  <a:srgbClr val="171717"/>
                </a:solidFill>
                <a:effectLst/>
                <a:latin typeface="Segoe UI" panose="020B0502040204020203" pitchFamily="34" charset="0"/>
              </a:rPr>
              <a:t>SQL Server on Virtual Machines</a:t>
            </a:r>
            <a:r>
              <a:rPr lang="en-US" sz="2400" b="0" i="0" dirty="0">
                <a:solidFill>
                  <a:srgbClr val="171717"/>
                </a:solidFill>
                <a:effectLst/>
                <a:latin typeface="Segoe UI" panose="020B0502040204020203" pitchFamily="34" charset="0"/>
              </a:rPr>
              <a:t> is an IaaS solution that enables users to use full versions of SQL Server in the Cloud without having to manage any on-premises hardware.</a:t>
            </a:r>
            <a:endParaRPr lang="en-US" sz="2800" dirty="0">
              <a:latin typeface="+mn-lt"/>
            </a:endParaRPr>
          </a:p>
        </p:txBody>
      </p:sp>
      <p:grpSp>
        <p:nvGrpSpPr>
          <p:cNvPr id="12" name="Group 11">
            <a:extLst>
              <a:ext uri="{FF2B5EF4-FFF2-40B4-BE49-F238E27FC236}">
                <a16:creationId xmlns:a16="http://schemas.microsoft.com/office/drawing/2014/main" id="{40F9EE66-D830-4309-9B69-BA850FF3E66F}"/>
              </a:ext>
              <a:ext uri="{C183D7F6-B498-43B3-948B-1728B52AA6E4}">
                <adec:decorative xmlns:adec="http://schemas.microsoft.com/office/drawing/2017/decorative" val="1"/>
              </a:ext>
            </a:extLst>
          </p:cNvPr>
          <p:cNvGrpSpPr/>
          <p:nvPr/>
        </p:nvGrpSpPr>
        <p:grpSpPr>
          <a:xfrm>
            <a:off x="7711205" y="2791656"/>
            <a:ext cx="3500130" cy="2030599"/>
            <a:chOff x="6426674" y="2154335"/>
            <a:chExt cx="5488924" cy="3184397"/>
          </a:xfrm>
        </p:grpSpPr>
        <p:pic>
          <p:nvPicPr>
            <p:cNvPr id="11" name="Graphic 10" descr="Cloud">
              <a:extLst>
                <a:ext uri="{FF2B5EF4-FFF2-40B4-BE49-F238E27FC236}">
                  <a16:creationId xmlns:a16="http://schemas.microsoft.com/office/drawing/2014/main" id="{3039A9B8-DE05-4568-B5E5-31817A7749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95" t="24749" r="4803" b="22747"/>
            <a:stretch/>
          </p:blipFill>
          <p:spPr>
            <a:xfrm>
              <a:off x="6426674" y="2154335"/>
              <a:ext cx="5488924" cy="3184397"/>
            </a:xfrm>
            <a:prstGeom prst="rect">
              <a:avLst/>
            </a:prstGeom>
          </p:spPr>
        </p:pic>
        <p:pic>
          <p:nvPicPr>
            <p:cNvPr id="6" name="Graphic 5">
              <a:extLst>
                <a:ext uri="{FF2B5EF4-FFF2-40B4-BE49-F238E27FC236}">
                  <a16:creationId xmlns:a16="http://schemas.microsoft.com/office/drawing/2014/main" id="{5A4BE1F7-6A04-43C6-8617-E99C7F220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1645" y="3183617"/>
              <a:ext cx="1776639" cy="1776639"/>
            </a:xfrm>
            <a:prstGeom prst="rect">
              <a:avLst/>
            </a:prstGeom>
          </p:spPr>
        </p:pic>
        <p:pic>
          <p:nvPicPr>
            <p:cNvPr id="8" name="Graphic 7">
              <a:extLst>
                <a:ext uri="{FF2B5EF4-FFF2-40B4-BE49-F238E27FC236}">
                  <a16:creationId xmlns:a16="http://schemas.microsoft.com/office/drawing/2014/main" id="{E12E5ECA-5E9E-4100-A680-4B04412215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63818" y="3183617"/>
              <a:ext cx="789668" cy="789668"/>
            </a:xfrm>
            <a:prstGeom prst="rect">
              <a:avLst/>
            </a:prstGeom>
          </p:spPr>
        </p:pic>
        <p:pic>
          <p:nvPicPr>
            <p:cNvPr id="9" name="Graphic 8">
              <a:extLst>
                <a:ext uri="{FF2B5EF4-FFF2-40B4-BE49-F238E27FC236}">
                  <a16:creationId xmlns:a16="http://schemas.microsoft.com/office/drawing/2014/main" id="{907EE968-22DA-4391-8F24-334F893876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63818" y="4111850"/>
              <a:ext cx="789668" cy="789668"/>
            </a:xfrm>
            <a:prstGeom prst="rect">
              <a:avLst/>
            </a:prstGeom>
          </p:spPr>
        </p:pic>
      </p:grpSp>
      <p:sp>
        <p:nvSpPr>
          <p:cNvPr id="13" name="TextBox 12">
            <a:extLst>
              <a:ext uri="{FF2B5EF4-FFF2-40B4-BE49-F238E27FC236}">
                <a16:creationId xmlns:a16="http://schemas.microsoft.com/office/drawing/2014/main" id="{886CE7EA-D962-4075-BA3E-CE1D9B9922D4}"/>
              </a:ext>
            </a:extLst>
          </p:cNvPr>
          <p:cNvSpPr txBox="1"/>
          <p:nvPr/>
        </p:nvSpPr>
        <p:spPr>
          <a:xfrm>
            <a:off x="459971" y="2585083"/>
            <a:ext cx="7209906" cy="2443746"/>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Guaranteed compatibility to SQL Server on premises</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Customer manages everything – OS upgrades, software upgrades, backups, replication</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Pay for the server and licensing, not per database</a:t>
            </a:r>
          </a:p>
        </p:txBody>
      </p:sp>
    </p:spTree>
    <p:extLst>
      <p:ext uri="{BB962C8B-B14F-4D97-AF65-F5344CB8AC3E}">
        <p14:creationId xmlns:p14="http://schemas.microsoft.com/office/powerpoint/2010/main" val="404273923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8ACE-FE46-40DC-8CB8-4AD3115D180C}"/>
              </a:ext>
            </a:extLst>
          </p:cNvPr>
          <p:cNvSpPr>
            <a:spLocks noGrp="1"/>
          </p:cNvSpPr>
          <p:nvPr>
            <p:ph type="title"/>
          </p:nvPr>
        </p:nvSpPr>
        <p:spPr/>
        <p:txBody>
          <a:bodyPr/>
          <a:lstStyle/>
          <a:p>
            <a:r>
              <a:rPr lang="en-US" dirty="0"/>
              <a:t>Azure SQL Database</a:t>
            </a:r>
          </a:p>
        </p:txBody>
      </p:sp>
      <p:sp>
        <p:nvSpPr>
          <p:cNvPr id="3" name="Text Placeholder 2">
            <a:extLst>
              <a:ext uri="{FF2B5EF4-FFF2-40B4-BE49-F238E27FC236}">
                <a16:creationId xmlns:a16="http://schemas.microsoft.com/office/drawing/2014/main" id="{2E6D0F67-B5C0-4909-A493-755C191893D1}"/>
              </a:ext>
            </a:extLst>
          </p:cNvPr>
          <p:cNvSpPr>
            <a:spLocks noGrp="1"/>
          </p:cNvSpPr>
          <p:nvPr>
            <p:ph type="body" sz="quarter" idx="10"/>
          </p:nvPr>
        </p:nvSpPr>
        <p:spPr>
          <a:xfrm>
            <a:off x="418643" y="1250610"/>
            <a:ext cx="11341100" cy="707886"/>
          </a:xfrm>
        </p:spPr>
        <p:txBody>
          <a:bodyPr/>
          <a:lstStyle/>
          <a:p>
            <a:r>
              <a:rPr lang="en-US" sz="2000" b="1" i="0" dirty="0">
                <a:solidFill>
                  <a:srgbClr val="171717"/>
                </a:solidFill>
                <a:effectLst/>
                <a:latin typeface="Segoe UI" panose="020B0502040204020203" pitchFamily="34" charset="0"/>
              </a:rPr>
              <a:t>Azure SQL Database </a:t>
            </a:r>
            <a:r>
              <a:rPr lang="en-US" sz="2000" b="0" i="0" dirty="0">
                <a:solidFill>
                  <a:srgbClr val="171717"/>
                </a:solidFill>
                <a:effectLst/>
                <a:latin typeface="Segoe UI" panose="020B0502040204020203" pitchFamily="34" charset="0"/>
              </a:rPr>
              <a:t>is a PaaS offering where users create a managed database server in the cloud, and then deploy the databases on the server.</a:t>
            </a:r>
            <a:endParaRPr lang="en-US" sz="2000" dirty="0"/>
          </a:p>
        </p:txBody>
      </p:sp>
      <p:sp>
        <p:nvSpPr>
          <p:cNvPr id="5" name="TextBox 4">
            <a:extLst>
              <a:ext uri="{FF2B5EF4-FFF2-40B4-BE49-F238E27FC236}">
                <a16:creationId xmlns:a16="http://schemas.microsoft.com/office/drawing/2014/main" id="{35E6FD2B-D79C-4740-8571-5AFDDA87709D}"/>
              </a:ext>
            </a:extLst>
          </p:cNvPr>
          <p:cNvSpPr txBox="1"/>
          <p:nvPr/>
        </p:nvSpPr>
        <p:spPr>
          <a:xfrm>
            <a:off x="418643" y="2053572"/>
            <a:ext cx="10973257" cy="1280351"/>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Low-cost option with minimal administration</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Best for new cloud projects with flexible application design</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Supports systems with variable loads – scale up and down quickly without restarting</a:t>
            </a:r>
          </a:p>
        </p:txBody>
      </p:sp>
      <p:grpSp>
        <p:nvGrpSpPr>
          <p:cNvPr id="12" name="Group 11" descr="Single Database - Create and run a database server in the cloud and access the database through the server. ">
            <a:extLst>
              <a:ext uri="{FF2B5EF4-FFF2-40B4-BE49-F238E27FC236}">
                <a16:creationId xmlns:a16="http://schemas.microsoft.com/office/drawing/2014/main" id="{A5C8365C-8B04-4D5E-9199-216F056AE8C4}"/>
              </a:ext>
            </a:extLst>
          </p:cNvPr>
          <p:cNvGrpSpPr/>
          <p:nvPr/>
        </p:nvGrpSpPr>
        <p:grpSpPr>
          <a:xfrm>
            <a:off x="1828629" y="3429000"/>
            <a:ext cx="2917169" cy="2612950"/>
            <a:chOff x="1006696" y="1478882"/>
            <a:chExt cx="4926805" cy="4117601"/>
          </a:xfrm>
        </p:grpSpPr>
        <p:grpSp>
          <p:nvGrpSpPr>
            <p:cNvPr id="13" name="Group 12">
              <a:extLst>
                <a:ext uri="{FF2B5EF4-FFF2-40B4-BE49-F238E27FC236}">
                  <a16:creationId xmlns:a16="http://schemas.microsoft.com/office/drawing/2014/main" id="{DC037552-5562-4DAB-993D-9AF0E6592F80}"/>
                </a:ext>
              </a:extLst>
            </p:cNvPr>
            <p:cNvGrpSpPr/>
            <p:nvPr/>
          </p:nvGrpSpPr>
          <p:grpSpPr>
            <a:xfrm>
              <a:off x="1006696" y="1478882"/>
              <a:ext cx="4926805" cy="4117601"/>
              <a:chOff x="459683" y="1561432"/>
              <a:chExt cx="4926805" cy="4117601"/>
            </a:xfrm>
          </p:grpSpPr>
          <p:sp>
            <p:nvSpPr>
              <p:cNvPr id="15" name="TextBox 14">
                <a:extLst>
                  <a:ext uri="{FF2B5EF4-FFF2-40B4-BE49-F238E27FC236}">
                    <a16:creationId xmlns:a16="http://schemas.microsoft.com/office/drawing/2014/main" id="{B42FE557-D596-47B3-BB6A-440AA51B1321}"/>
                  </a:ext>
                </a:extLst>
              </p:cNvPr>
              <p:cNvSpPr txBox="1"/>
              <p:nvPr/>
            </p:nvSpPr>
            <p:spPr>
              <a:xfrm>
                <a:off x="1006700" y="1561432"/>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Single Database</a:t>
                </a:r>
              </a:p>
            </p:txBody>
          </p:sp>
          <p:sp>
            <p:nvSpPr>
              <p:cNvPr id="16" name="TextBox 15">
                <a:extLst>
                  <a:ext uri="{FF2B5EF4-FFF2-40B4-BE49-F238E27FC236}">
                    <a16:creationId xmlns:a16="http://schemas.microsoft.com/office/drawing/2014/main" id="{5DB9B3F8-5DB0-45D7-BEA0-469F84415544}"/>
                  </a:ext>
                </a:extLst>
              </p:cNvPr>
              <p:cNvSpPr txBox="1"/>
              <p:nvPr/>
            </p:nvSpPr>
            <p:spPr>
              <a:xfrm>
                <a:off x="503351" y="4660516"/>
                <a:ext cx="4842098" cy="101851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Create and run a database server in the cloud and  access the database through the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DF0A1133-637A-45B1-A1DB-9C931F5C9B4F}"/>
                  </a:ext>
                </a:extLst>
              </p:cNvPr>
              <p:cNvSpPr/>
              <p:nvPr/>
            </p:nvSpPr>
            <p:spPr bwMode="auto">
              <a:xfrm>
                <a:off x="459683" y="1612707"/>
                <a:ext cx="4926805" cy="4026093"/>
              </a:xfrm>
              <a:prstGeom prst="round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4" name="Picture 13">
              <a:extLst>
                <a:ext uri="{FF2B5EF4-FFF2-40B4-BE49-F238E27FC236}">
                  <a16:creationId xmlns:a16="http://schemas.microsoft.com/office/drawing/2014/main" id="{FDE23BE2-BCD2-4EE5-812B-DFAA48B047AA}"/>
                </a:ext>
              </a:extLst>
            </p:cNvPr>
            <p:cNvPicPr>
              <a:picLocks noChangeAspect="1"/>
            </p:cNvPicPr>
            <p:nvPr/>
          </p:nvPicPr>
          <p:blipFill>
            <a:blip r:embed="rId3"/>
            <a:stretch>
              <a:fillRect/>
            </a:stretch>
          </p:blipFill>
          <p:spPr>
            <a:xfrm>
              <a:off x="2637767" y="2228380"/>
              <a:ext cx="1664661" cy="2144853"/>
            </a:xfrm>
            <a:prstGeom prst="rect">
              <a:avLst/>
            </a:prstGeom>
          </p:spPr>
        </p:pic>
      </p:grpSp>
      <p:grpSp>
        <p:nvGrpSpPr>
          <p:cNvPr id="6" name="Group 5" descr="Elastic Pool - Multiple databases share the same resources, such as memory, storage, and processing power. ">
            <a:extLst>
              <a:ext uri="{FF2B5EF4-FFF2-40B4-BE49-F238E27FC236}">
                <a16:creationId xmlns:a16="http://schemas.microsoft.com/office/drawing/2014/main" id="{6CC50130-87DF-4A21-8EE7-17493A0FE89B}"/>
              </a:ext>
            </a:extLst>
          </p:cNvPr>
          <p:cNvGrpSpPr/>
          <p:nvPr/>
        </p:nvGrpSpPr>
        <p:grpSpPr>
          <a:xfrm>
            <a:off x="7446204" y="3429000"/>
            <a:ext cx="2917169" cy="2612950"/>
            <a:chOff x="6258499" y="1478882"/>
            <a:chExt cx="4926805" cy="4117601"/>
          </a:xfrm>
        </p:grpSpPr>
        <p:grpSp>
          <p:nvGrpSpPr>
            <p:cNvPr id="7" name="Group 6">
              <a:extLst>
                <a:ext uri="{FF2B5EF4-FFF2-40B4-BE49-F238E27FC236}">
                  <a16:creationId xmlns:a16="http://schemas.microsoft.com/office/drawing/2014/main" id="{251B55A5-FFF7-4643-A4FC-DF3D851FF004}"/>
                </a:ext>
              </a:extLst>
            </p:cNvPr>
            <p:cNvGrpSpPr/>
            <p:nvPr/>
          </p:nvGrpSpPr>
          <p:grpSpPr>
            <a:xfrm>
              <a:off x="6258499" y="1478882"/>
              <a:ext cx="4926805" cy="4117601"/>
              <a:chOff x="6830902" y="1561432"/>
              <a:chExt cx="4926805" cy="4117601"/>
            </a:xfrm>
          </p:grpSpPr>
          <p:sp>
            <p:nvSpPr>
              <p:cNvPr id="9" name="TextBox 8">
                <a:extLst>
                  <a:ext uri="{FF2B5EF4-FFF2-40B4-BE49-F238E27FC236}">
                    <a16:creationId xmlns:a16="http://schemas.microsoft.com/office/drawing/2014/main" id="{15BAF165-8D60-42E9-ABCA-B83BFFF89DF0}"/>
                  </a:ext>
                </a:extLst>
              </p:cNvPr>
              <p:cNvSpPr txBox="1"/>
              <p:nvPr/>
            </p:nvSpPr>
            <p:spPr>
              <a:xfrm>
                <a:off x="7349902" y="1561432"/>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Elastic Pool</a:t>
                </a:r>
              </a:p>
            </p:txBody>
          </p:sp>
          <p:sp>
            <p:nvSpPr>
              <p:cNvPr id="10" name="TextBox 9">
                <a:extLst>
                  <a:ext uri="{FF2B5EF4-FFF2-40B4-BE49-F238E27FC236}">
                    <a16:creationId xmlns:a16="http://schemas.microsoft.com/office/drawing/2014/main" id="{1DC2FB94-3FB1-45F4-9281-977A59F72280}"/>
                  </a:ext>
                </a:extLst>
              </p:cNvPr>
              <p:cNvSpPr txBox="1"/>
              <p:nvPr/>
            </p:nvSpPr>
            <p:spPr>
              <a:xfrm>
                <a:off x="6846553" y="4660516"/>
                <a:ext cx="4842098" cy="101851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Multiple databases share the same resources, such as memory, storage, and processing power. </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D72EBEEE-79D2-46DC-A487-72C109DFAD46}"/>
                  </a:ext>
                </a:extLst>
              </p:cNvPr>
              <p:cNvSpPr/>
              <p:nvPr/>
            </p:nvSpPr>
            <p:spPr bwMode="auto">
              <a:xfrm>
                <a:off x="6830902" y="1612707"/>
                <a:ext cx="4926805" cy="4026093"/>
              </a:xfrm>
              <a:prstGeom prst="round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 name="Picture 7">
              <a:extLst>
                <a:ext uri="{FF2B5EF4-FFF2-40B4-BE49-F238E27FC236}">
                  <a16:creationId xmlns:a16="http://schemas.microsoft.com/office/drawing/2014/main" id="{3F69E375-2DD4-4F2F-85ED-3E2B9F89F397}"/>
                </a:ext>
              </a:extLst>
            </p:cNvPr>
            <p:cNvPicPr>
              <a:picLocks noChangeAspect="1"/>
            </p:cNvPicPr>
            <p:nvPr/>
          </p:nvPicPr>
          <p:blipFill>
            <a:blip r:embed="rId4"/>
            <a:stretch>
              <a:fillRect/>
            </a:stretch>
          </p:blipFill>
          <p:spPr>
            <a:xfrm>
              <a:off x="7657496" y="2228380"/>
              <a:ext cx="2139646" cy="2139646"/>
            </a:xfrm>
            <a:prstGeom prst="rect">
              <a:avLst/>
            </a:prstGeom>
          </p:spPr>
        </p:pic>
      </p:grpSp>
    </p:spTree>
    <p:extLst>
      <p:ext uri="{BB962C8B-B14F-4D97-AF65-F5344CB8AC3E}">
        <p14:creationId xmlns:p14="http://schemas.microsoft.com/office/powerpoint/2010/main" val="101188838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5F8B-9892-4FA5-BAF2-AA732A797DC4}"/>
              </a:ext>
            </a:extLst>
          </p:cNvPr>
          <p:cNvSpPr>
            <a:spLocks noGrp="1"/>
          </p:cNvSpPr>
          <p:nvPr>
            <p:ph type="title"/>
          </p:nvPr>
        </p:nvSpPr>
        <p:spPr/>
        <p:txBody>
          <a:bodyPr/>
          <a:lstStyle/>
          <a:p>
            <a:r>
              <a:rPr lang="en-US" dirty="0"/>
              <a:t>Azure SQL Managed Instance</a:t>
            </a:r>
          </a:p>
        </p:txBody>
      </p:sp>
      <p:sp>
        <p:nvSpPr>
          <p:cNvPr id="3" name="Text Placeholder 2">
            <a:extLst>
              <a:ext uri="{FF2B5EF4-FFF2-40B4-BE49-F238E27FC236}">
                <a16:creationId xmlns:a16="http://schemas.microsoft.com/office/drawing/2014/main" id="{E7DCEE25-F08C-421B-876E-F3A1FAB89B2C}"/>
              </a:ext>
            </a:extLst>
          </p:cNvPr>
          <p:cNvSpPr>
            <a:spLocks noGrp="1"/>
          </p:cNvSpPr>
          <p:nvPr>
            <p:ph type="body" sz="quarter" idx="10"/>
          </p:nvPr>
        </p:nvSpPr>
        <p:spPr>
          <a:xfrm>
            <a:off x="419100" y="1457326"/>
            <a:ext cx="11341100" cy="707886"/>
          </a:xfrm>
        </p:spPr>
        <p:txBody>
          <a:bodyPr/>
          <a:lstStyle/>
          <a:p>
            <a:r>
              <a:rPr lang="en-US" sz="2000" b="1" dirty="0">
                <a:latin typeface="+mn-lt"/>
              </a:rPr>
              <a:t>Azure SQL Managed Instance </a:t>
            </a:r>
            <a:r>
              <a:rPr lang="en-US" sz="2000" b="0" i="0" dirty="0">
                <a:solidFill>
                  <a:srgbClr val="171717"/>
                </a:solidFill>
                <a:effectLst/>
                <a:latin typeface="Segoe UI" panose="020B0502040204020203" pitchFamily="34" charset="0"/>
              </a:rPr>
              <a:t>allows you to pre-provision compute resources and deploy several individual managed instances up to your pre-provisioned compute level</a:t>
            </a:r>
            <a:r>
              <a:rPr lang="en-US" sz="2000" dirty="0">
                <a:latin typeface="+mn-lt"/>
              </a:rPr>
              <a:t>.</a:t>
            </a:r>
          </a:p>
        </p:txBody>
      </p:sp>
      <p:sp>
        <p:nvSpPr>
          <p:cNvPr id="5" name="TextBox 4">
            <a:extLst>
              <a:ext uri="{FF2B5EF4-FFF2-40B4-BE49-F238E27FC236}">
                <a16:creationId xmlns:a16="http://schemas.microsoft.com/office/drawing/2014/main" id="{A8D118F9-496A-4620-8785-4A228F44E953}"/>
              </a:ext>
            </a:extLst>
          </p:cNvPr>
          <p:cNvSpPr txBox="1"/>
          <p:nvPr/>
        </p:nvSpPr>
        <p:spPr>
          <a:xfrm>
            <a:off x="418643" y="2178741"/>
            <a:ext cx="11341100" cy="1280351"/>
          </a:xfrm>
          <a:prstGeom prst="rect">
            <a:avLst/>
          </a:prstGeom>
          <a:noFill/>
        </p:spPr>
        <p:txBody>
          <a:bodyPr wrap="square" lIns="182880" tIns="146304" rIns="182880" bIns="146304" rtlCol="0">
            <a:spAutoFit/>
          </a:bodyPr>
          <a:lstStyle/>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Automatic backups, software patching, database monitoring, and other administrative tasks</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Near 100% compatibility with on-premises SQL Server</a:t>
            </a:r>
          </a:p>
          <a:p>
            <a:pPr marL="342900" marR="0" lvl="0" indent="-34290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Supported by other Azure services</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6" name="Group 5" descr="Single Instance - One SQL Server instance, multiple databases.">
            <a:extLst>
              <a:ext uri="{FF2B5EF4-FFF2-40B4-BE49-F238E27FC236}">
                <a16:creationId xmlns:a16="http://schemas.microsoft.com/office/drawing/2014/main" id="{669BA13A-A4D1-48A6-BC79-618ECE597937}"/>
              </a:ext>
            </a:extLst>
          </p:cNvPr>
          <p:cNvGrpSpPr/>
          <p:nvPr/>
        </p:nvGrpSpPr>
        <p:grpSpPr>
          <a:xfrm>
            <a:off x="2113808" y="3459092"/>
            <a:ext cx="2679664" cy="2332987"/>
            <a:chOff x="1006698" y="1478882"/>
            <a:chExt cx="4926805" cy="4077368"/>
          </a:xfrm>
        </p:grpSpPr>
        <p:grpSp>
          <p:nvGrpSpPr>
            <p:cNvPr id="7" name="Group 6">
              <a:extLst>
                <a:ext uri="{FF2B5EF4-FFF2-40B4-BE49-F238E27FC236}">
                  <a16:creationId xmlns:a16="http://schemas.microsoft.com/office/drawing/2014/main" id="{0DCCB7B4-DFD6-4EF3-B982-1703262D94DD}"/>
                </a:ext>
              </a:extLst>
            </p:cNvPr>
            <p:cNvGrpSpPr/>
            <p:nvPr/>
          </p:nvGrpSpPr>
          <p:grpSpPr>
            <a:xfrm>
              <a:off x="1006698" y="1478882"/>
              <a:ext cx="4926805" cy="4077368"/>
              <a:chOff x="459683" y="1561432"/>
              <a:chExt cx="4926805" cy="4077368"/>
            </a:xfrm>
          </p:grpSpPr>
          <p:sp>
            <p:nvSpPr>
              <p:cNvPr id="9" name="TextBox 8">
                <a:extLst>
                  <a:ext uri="{FF2B5EF4-FFF2-40B4-BE49-F238E27FC236}">
                    <a16:creationId xmlns:a16="http://schemas.microsoft.com/office/drawing/2014/main" id="{80A01B5A-E8C3-4F57-8BA7-FFBF22E4EA9E}"/>
                  </a:ext>
                </a:extLst>
              </p:cNvPr>
              <p:cNvSpPr txBox="1"/>
              <p:nvPr/>
            </p:nvSpPr>
            <p:spPr>
              <a:xfrm>
                <a:off x="1006700" y="1561432"/>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Single Instance</a:t>
                </a:r>
              </a:p>
            </p:txBody>
          </p:sp>
          <p:sp>
            <p:nvSpPr>
              <p:cNvPr id="10" name="TextBox 9">
                <a:extLst>
                  <a:ext uri="{FF2B5EF4-FFF2-40B4-BE49-F238E27FC236}">
                    <a16:creationId xmlns:a16="http://schemas.microsoft.com/office/drawing/2014/main" id="{0722C253-7992-46FD-8FEE-3519CB83ECE8}"/>
                  </a:ext>
                </a:extLst>
              </p:cNvPr>
              <p:cNvSpPr txBox="1"/>
              <p:nvPr/>
            </p:nvSpPr>
            <p:spPr>
              <a:xfrm>
                <a:off x="503351" y="4660516"/>
                <a:ext cx="4842097" cy="914433"/>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One SQL Server instance, multiple databases.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DF7EDB9-B922-47FD-AF55-2FE3C56E7420}"/>
                  </a:ext>
                </a:extLst>
              </p:cNvPr>
              <p:cNvSpPr/>
              <p:nvPr/>
            </p:nvSpPr>
            <p:spPr bwMode="auto">
              <a:xfrm>
                <a:off x="459683" y="1612707"/>
                <a:ext cx="4926805" cy="4026093"/>
              </a:xfrm>
              <a:prstGeom prst="round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5750F21C-4FE9-4B28-9DE7-E137798DF79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0188" y="2368028"/>
              <a:ext cx="1865557" cy="1865557"/>
            </a:xfrm>
            <a:prstGeom prst="rect">
              <a:avLst/>
            </a:prstGeom>
          </p:spPr>
        </p:pic>
      </p:grpSp>
      <p:grpSp>
        <p:nvGrpSpPr>
          <p:cNvPr id="12" name="Group 11" descr="Instance pool - Multiple instances share the same resources.">
            <a:extLst>
              <a:ext uri="{FF2B5EF4-FFF2-40B4-BE49-F238E27FC236}">
                <a16:creationId xmlns:a16="http://schemas.microsoft.com/office/drawing/2014/main" id="{DFC494CB-4D81-4972-BFBC-23516F850E3E}"/>
              </a:ext>
              <a:ext uri="{C183D7F6-B498-43B3-948B-1728B52AA6E4}">
                <adec:decorative xmlns:adec="http://schemas.microsoft.com/office/drawing/2017/decorative" val="0"/>
              </a:ext>
            </a:extLst>
          </p:cNvPr>
          <p:cNvGrpSpPr/>
          <p:nvPr/>
        </p:nvGrpSpPr>
        <p:grpSpPr>
          <a:xfrm>
            <a:off x="7365609" y="3459092"/>
            <a:ext cx="2679664" cy="2332987"/>
            <a:chOff x="6258499" y="1478882"/>
            <a:chExt cx="4926805" cy="4077368"/>
          </a:xfrm>
        </p:grpSpPr>
        <p:grpSp>
          <p:nvGrpSpPr>
            <p:cNvPr id="13" name="Group 12">
              <a:extLst>
                <a:ext uri="{FF2B5EF4-FFF2-40B4-BE49-F238E27FC236}">
                  <a16:creationId xmlns:a16="http://schemas.microsoft.com/office/drawing/2014/main" id="{B7670764-AE2C-4453-9435-8B466830D862}"/>
                </a:ext>
              </a:extLst>
            </p:cNvPr>
            <p:cNvGrpSpPr/>
            <p:nvPr/>
          </p:nvGrpSpPr>
          <p:grpSpPr>
            <a:xfrm>
              <a:off x="6258499" y="1478882"/>
              <a:ext cx="4926805" cy="4077368"/>
              <a:chOff x="6830902" y="1561432"/>
              <a:chExt cx="4926805" cy="4077368"/>
            </a:xfrm>
          </p:grpSpPr>
          <p:sp>
            <p:nvSpPr>
              <p:cNvPr id="15" name="TextBox 14">
                <a:extLst>
                  <a:ext uri="{FF2B5EF4-FFF2-40B4-BE49-F238E27FC236}">
                    <a16:creationId xmlns:a16="http://schemas.microsoft.com/office/drawing/2014/main" id="{287EE78D-238B-4A31-B555-EA8B42343917}"/>
                  </a:ext>
                </a:extLst>
              </p:cNvPr>
              <p:cNvSpPr txBox="1"/>
              <p:nvPr/>
            </p:nvSpPr>
            <p:spPr>
              <a:xfrm>
                <a:off x="7349902" y="1561432"/>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Instance Pool</a:t>
                </a:r>
              </a:p>
            </p:txBody>
          </p:sp>
          <p:sp>
            <p:nvSpPr>
              <p:cNvPr id="16" name="TextBox 15">
                <a:extLst>
                  <a:ext uri="{FF2B5EF4-FFF2-40B4-BE49-F238E27FC236}">
                    <a16:creationId xmlns:a16="http://schemas.microsoft.com/office/drawing/2014/main" id="{B11953CE-EA83-4973-B927-F1224E71BEFD}"/>
                  </a:ext>
                </a:extLst>
              </p:cNvPr>
              <p:cNvSpPr txBox="1"/>
              <p:nvPr/>
            </p:nvSpPr>
            <p:spPr>
              <a:xfrm>
                <a:off x="6846552" y="4660516"/>
                <a:ext cx="4842097" cy="914433"/>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Multiple instances share the same resources.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D8E98A84-381E-4407-A686-49B3A82A3029}"/>
                  </a:ext>
                </a:extLst>
              </p:cNvPr>
              <p:cNvSpPr/>
              <p:nvPr/>
            </p:nvSpPr>
            <p:spPr bwMode="auto">
              <a:xfrm>
                <a:off x="6830902" y="1612707"/>
                <a:ext cx="4926805" cy="4026093"/>
              </a:xfrm>
              <a:prstGeom prst="round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4" name="Graphic 13">
              <a:extLst>
                <a:ext uri="{FF2B5EF4-FFF2-40B4-BE49-F238E27FC236}">
                  <a16:creationId xmlns:a16="http://schemas.microsoft.com/office/drawing/2014/main" id="{FD6036DF-1E63-4D94-845C-D7EA3FAA51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9122" y="2368027"/>
              <a:ext cx="1865557" cy="1865557"/>
            </a:xfrm>
            <a:prstGeom prst="rect">
              <a:avLst/>
            </a:prstGeom>
          </p:spPr>
        </p:pic>
      </p:grpSp>
    </p:spTree>
    <p:extLst>
      <p:ext uri="{BB962C8B-B14F-4D97-AF65-F5344CB8AC3E}">
        <p14:creationId xmlns:p14="http://schemas.microsoft.com/office/powerpoint/2010/main" val="20613646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735853-E7DD-4850-93D6-989DA2A2CF84}"/>
              </a:ext>
            </a:extLst>
          </p:cNvPr>
          <p:cNvSpPr>
            <a:spLocks noGrp="1"/>
          </p:cNvSpPr>
          <p:nvPr>
            <p:ph type="title"/>
          </p:nvPr>
        </p:nvSpPr>
        <p:spPr/>
        <p:txBody>
          <a:bodyPr/>
          <a:lstStyle/>
          <a:p>
            <a:r>
              <a:rPr lang="en-US" dirty="0"/>
              <a:t>Azure SQL Managed Instance or Azure SQL Database</a:t>
            </a:r>
          </a:p>
        </p:txBody>
      </p:sp>
      <p:pic>
        <p:nvPicPr>
          <p:cNvPr id="32" name="Picture 31" descr="Azure SQL Managed Instance icon">
            <a:extLst>
              <a:ext uri="{FF2B5EF4-FFF2-40B4-BE49-F238E27FC236}">
                <a16:creationId xmlns:a16="http://schemas.microsoft.com/office/drawing/2014/main" id="{06755F05-41A2-410C-B92F-B5C312D5C189}"/>
              </a:ext>
            </a:extLst>
          </p:cNvPr>
          <p:cNvPicPr>
            <a:picLocks noChangeAspect="1"/>
          </p:cNvPicPr>
          <p:nvPr/>
        </p:nvPicPr>
        <p:blipFill>
          <a:blip r:embed="rId2"/>
          <a:stretch>
            <a:fillRect/>
          </a:stretch>
        </p:blipFill>
        <p:spPr>
          <a:xfrm>
            <a:off x="535091" y="1627751"/>
            <a:ext cx="878496" cy="878496"/>
          </a:xfrm>
          <a:prstGeom prst="rect">
            <a:avLst/>
          </a:prstGeom>
        </p:spPr>
      </p:pic>
      <p:sp>
        <p:nvSpPr>
          <p:cNvPr id="24" name="Freeform: Shape 23">
            <a:extLst>
              <a:ext uri="{FF2B5EF4-FFF2-40B4-BE49-F238E27FC236}">
                <a16:creationId xmlns:a16="http://schemas.microsoft.com/office/drawing/2014/main" id="{AF0DD475-2EE8-48C1-BE0F-421CD9A0868D}"/>
              </a:ext>
            </a:extLst>
          </p:cNvPr>
          <p:cNvSpPr>
            <a:spLocks/>
          </p:cNvSpPr>
          <p:nvPr/>
        </p:nvSpPr>
        <p:spPr bwMode="auto">
          <a:xfrm>
            <a:off x="418644" y="1508453"/>
            <a:ext cx="5608185" cy="1115008"/>
          </a:xfrm>
          <a:custGeom>
            <a:avLst/>
            <a:gdLst>
              <a:gd name="connsiteX0" fmla="*/ 565777 w 5720641"/>
              <a:gd name="connsiteY0" fmla="*/ 121690 h 1137366"/>
              <a:gd name="connsiteX1" fmla="*/ 519975 w 5720641"/>
              <a:gd name="connsiteY1" fmla="*/ 125083 h 1137366"/>
              <a:gd name="connsiteX2" fmla="*/ 475869 w 5720641"/>
              <a:gd name="connsiteY2" fmla="*/ 131868 h 1137366"/>
              <a:gd name="connsiteX3" fmla="*/ 433460 w 5720641"/>
              <a:gd name="connsiteY3" fmla="*/ 142895 h 1137366"/>
              <a:gd name="connsiteX4" fmla="*/ 392747 w 5720641"/>
              <a:gd name="connsiteY4" fmla="*/ 157314 h 1137366"/>
              <a:gd name="connsiteX5" fmla="*/ 353730 w 5720641"/>
              <a:gd name="connsiteY5" fmla="*/ 176822 h 1137366"/>
              <a:gd name="connsiteX6" fmla="*/ 316410 w 5720641"/>
              <a:gd name="connsiteY6" fmla="*/ 198027 h 1137366"/>
              <a:gd name="connsiteX7" fmla="*/ 281634 w 5720641"/>
              <a:gd name="connsiteY7" fmla="*/ 224321 h 1137366"/>
              <a:gd name="connsiteX8" fmla="*/ 251099 w 5720641"/>
              <a:gd name="connsiteY8" fmla="*/ 254007 h 1137366"/>
              <a:gd name="connsiteX9" fmla="*/ 221413 w 5720641"/>
              <a:gd name="connsiteY9" fmla="*/ 284542 h 1137366"/>
              <a:gd name="connsiteX10" fmla="*/ 195119 w 5720641"/>
              <a:gd name="connsiteY10" fmla="*/ 319317 h 1137366"/>
              <a:gd name="connsiteX11" fmla="*/ 173914 w 5720641"/>
              <a:gd name="connsiteY11" fmla="*/ 356637 h 1137366"/>
              <a:gd name="connsiteX12" fmla="*/ 154406 w 5720641"/>
              <a:gd name="connsiteY12" fmla="*/ 395654 h 1137366"/>
              <a:gd name="connsiteX13" fmla="*/ 139987 w 5720641"/>
              <a:gd name="connsiteY13" fmla="*/ 436367 h 1137366"/>
              <a:gd name="connsiteX14" fmla="*/ 128960 w 5720641"/>
              <a:gd name="connsiteY14" fmla="*/ 478776 h 1137366"/>
              <a:gd name="connsiteX15" fmla="*/ 122175 w 5720641"/>
              <a:gd name="connsiteY15" fmla="*/ 522882 h 1137366"/>
              <a:gd name="connsiteX16" fmla="*/ 118782 w 5720641"/>
              <a:gd name="connsiteY16" fmla="*/ 568684 h 1137366"/>
              <a:gd name="connsiteX17" fmla="*/ 122175 w 5720641"/>
              <a:gd name="connsiteY17" fmla="*/ 614486 h 1137366"/>
              <a:gd name="connsiteX18" fmla="*/ 128960 w 5720641"/>
              <a:gd name="connsiteY18" fmla="*/ 658591 h 1137366"/>
              <a:gd name="connsiteX19" fmla="*/ 139987 w 5720641"/>
              <a:gd name="connsiteY19" fmla="*/ 701001 h 1137366"/>
              <a:gd name="connsiteX20" fmla="*/ 154406 w 5720641"/>
              <a:gd name="connsiteY20" fmla="*/ 741713 h 1137366"/>
              <a:gd name="connsiteX21" fmla="*/ 173914 w 5720641"/>
              <a:gd name="connsiteY21" fmla="*/ 780730 h 1137366"/>
              <a:gd name="connsiteX22" fmla="*/ 195119 w 5720641"/>
              <a:gd name="connsiteY22" fmla="*/ 818050 h 1137366"/>
              <a:gd name="connsiteX23" fmla="*/ 221413 w 5720641"/>
              <a:gd name="connsiteY23" fmla="*/ 852826 h 1137366"/>
              <a:gd name="connsiteX24" fmla="*/ 251099 w 5720641"/>
              <a:gd name="connsiteY24" fmla="*/ 883360 h 1137366"/>
              <a:gd name="connsiteX25" fmla="*/ 281634 w 5720641"/>
              <a:gd name="connsiteY25" fmla="*/ 913047 h 1137366"/>
              <a:gd name="connsiteX26" fmla="*/ 316410 w 5720641"/>
              <a:gd name="connsiteY26" fmla="*/ 939341 h 1137366"/>
              <a:gd name="connsiteX27" fmla="*/ 353730 w 5720641"/>
              <a:gd name="connsiteY27" fmla="*/ 962242 h 1137366"/>
              <a:gd name="connsiteX28" fmla="*/ 392747 w 5720641"/>
              <a:gd name="connsiteY28" fmla="*/ 980053 h 1137366"/>
              <a:gd name="connsiteX29" fmla="*/ 433460 w 5720641"/>
              <a:gd name="connsiteY29" fmla="*/ 994473 h 1137366"/>
              <a:gd name="connsiteX30" fmla="*/ 475869 w 5720641"/>
              <a:gd name="connsiteY30" fmla="*/ 1005499 h 1137366"/>
              <a:gd name="connsiteX31" fmla="*/ 519975 w 5720641"/>
              <a:gd name="connsiteY31" fmla="*/ 1012284 h 1137366"/>
              <a:gd name="connsiteX32" fmla="*/ 565777 w 5720641"/>
              <a:gd name="connsiteY32" fmla="*/ 1015677 h 1137366"/>
              <a:gd name="connsiteX33" fmla="*/ 611579 w 5720641"/>
              <a:gd name="connsiteY33" fmla="*/ 1012284 h 1137366"/>
              <a:gd name="connsiteX34" fmla="*/ 655685 w 5720641"/>
              <a:gd name="connsiteY34" fmla="*/ 1005499 h 1137366"/>
              <a:gd name="connsiteX35" fmla="*/ 698094 w 5720641"/>
              <a:gd name="connsiteY35" fmla="*/ 994473 h 1137366"/>
              <a:gd name="connsiteX36" fmla="*/ 738807 w 5720641"/>
              <a:gd name="connsiteY36" fmla="*/ 980053 h 1137366"/>
              <a:gd name="connsiteX37" fmla="*/ 777824 w 5720641"/>
              <a:gd name="connsiteY37" fmla="*/ 962242 h 1137366"/>
              <a:gd name="connsiteX38" fmla="*/ 815144 w 5720641"/>
              <a:gd name="connsiteY38" fmla="*/ 939341 h 1137366"/>
              <a:gd name="connsiteX39" fmla="*/ 849920 w 5720641"/>
              <a:gd name="connsiteY39" fmla="*/ 913047 h 1137366"/>
              <a:gd name="connsiteX40" fmla="*/ 880455 w 5720641"/>
              <a:gd name="connsiteY40" fmla="*/ 883360 h 1137366"/>
              <a:gd name="connsiteX41" fmla="*/ 910141 w 5720641"/>
              <a:gd name="connsiteY41" fmla="*/ 852826 h 1137366"/>
              <a:gd name="connsiteX42" fmla="*/ 936435 w 5720641"/>
              <a:gd name="connsiteY42" fmla="*/ 818050 h 1137366"/>
              <a:gd name="connsiteX43" fmla="*/ 959336 w 5720641"/>
              <a:gd name="connsiteY43" fmla="*/ 780730 h 1137366"/>
              <a:gd name="connsiteX44" fmla="*/ 977148 w 5720641"/>
              <a:gd name="connsiteY44" fmla="*/ 741713 h 1137366"/>
              <a:gd name="connsiteX45" fmla="*/ 991567 w 5720641"/>
              <a:gd name="connsiteY45" fmla="*/ 701001 h 1137366"/>
              <a:gd name="connsiteX46" fmla="*/ 1002594 w 5720641"/>
              <a:gd name="connsiteY46" fmla="*/ 658591 h 1137366"/>
              <a:gd name="connsiteX47" fmla="*/ 1009379 w 5720641"/>
              <a:gd name="connsiteY47" fmla="*/ 614486 h 1137366"/>
              <a:gd name="connsiteX48" fmla="*/ 1012772 w 5720641"/>
              <a:gd name="connsiteY48" fmla="*/ 568684 h 1137366"/>
              <a:gd name="connsiteX49" fmla="*/ 1009379 w 5720641"/>
              <a:gd name="connsiteY49" fmla="*/ 522882 h 1137366"/>
              <a:gd name="connsiteX50" fmla="*/ 1002594 w 5720641"/>
              <a:gd name="connsiteY50" fmla="*/ 478776 h 1137366"/>
              <a:gd name="connsiteX51" fmla="*/ 991567 w 5720641"/>
              <a:gd name="connsiteY51" fmla="*/ 436367 h 1137366"/>
              <a:gd name="connsiteX52" fmla="*/ 977148 w 5720641"/>
              <a:gd name="connsiteY52" fmla="*/ 395654 h 1137366"/>
              <a:gd name="connsiteX53" fmla="*/ 959336 w 5720641"/>
              <a:gd name="connsiteY53" fmla="*/ 356637 h 1137366"/>
              <a:gd name="connsiteX54" fmla="*/ 936435 w 5720641"/>
              <a:gd name="connsiteY54" fmla="*/ 319317 h 1137366"/>
              <a:gd name="connsiteX55" fmla="*/ 910141 w 5720641"/>
              <a:gd name="connsiteY55" fmla="*/ 284542 h 1137366"/>
              <a:gd name="connsiteX56" fmla="*/ 880455 w 5720641"/>
              <a:gd name="connsiteY56" fmla="*/ 254007 h 1137366"/>
              <a:gd name="connsiteX57" fmla="*/ 849920 w 5720641"/>
              <a:gd name="connsiteY57" fmla="*/ 224321 h 1137366"/>
              <a:gd name="connsiteX58" fmla="*/ 815144 w 5720641"/>
              <a:gd name="connsiteY58" fmla="*/ 198027 h 1137366"/>
              <a:gd name="connsiteX59" fmla="*/ 777824 w 5720641"/>
              <a:gd name="connsiteY59" fmla="*/ 176822 h 1137366"/>
              <a:gd name="connsiteX60" fmla="*/ 738807 w 5720641"/>
              <a:gd name="connsiteY60" fmla="*/ 157314 h 1137366"/>
              <a:gd name="connsiteX61" fmla="*/ 698094 w 5720641"/>
              <a:gd name="connsiteY61" fmla="*/ 142895 h 1137366"/>
              <a:gd name="connsiteX62" fmla="*/ 655685 w 5720641"/>
              <a:gd name="connsiteY62" fmla="*/ 131868 h 1137366"/>
              <a:gd name="connsiteX63" fmla="*/ 611579 w 5720641"/>
              <a:gd name="connsiteY63" fmla="*/ 125083 h 1137366"/>
              <a:gd name="connsiteX64" fmla="*/ 0 w 5720641"/>
              <a:gd name="connsiteY64" fmla="*/ 0 h 1137366"/>
              <a:gd name="connsiteX65" fmla="*/ 5720641 w 5720641"/>
              <a:gd name="connsiteY65" fmla="*/ 0 h 1137366"/>
              <a:gd name="connsiteX66" fmla="*/ 5720641 w 5720641"/>
              <a:gd name="connsiteY66" fmla="*/ 1137366 h 1137366"/>
              <a:gd name="connsiteX67" fmla="*/ 0 w 5720641"/>
              <a:gd name="connsiteY67" fmla="*/ 1137366 h 113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20641" h="1137366">
                <a:moveTo>
                  <a:pt x="565777" y="121690"/>
                </a:moveTo>
                <a:lnTo>
                  <a:pt x="519975" y="125083"/>
                </a:lnTo>
                <a:lnTo>
                  <a:pt x="475869" y="131868"/>
                </a:lnTo>
                <a:lnTo>
                  <a:pt x="433460" y="142895"/>
                </a:lnTo>
                <a:lnTo>
                  <a:pt x="392747" y="157314"/>
                </a:lnTo>
                <a:lnTo>
                  <a:pt x="353730" y="176822"/>
                </a:lnTo>
                <a:lnTo>
                  <a:pt x="316410" y="198027"/>
                </a:lnTo>
                <a:lnTo>
                  <a:pt x="281634" y="224321"/>
                </a:lnTo>
                <a:lnTo>
                  <a:pt x="251099" y="254007"/>
                </a:lnTo>
                <a:lnTo>
                  <a:pt x="221413" y="284542"/>
                </a:lnTo>
                <a:lnTo>
                  <a:pt x="195119" y="319317"/>
                </a:lnTo>
                <a:lnTo>
                  <a:pt x="173914" y="356637"/>
                </a:lnTo>
                <a:lnTo>
                  <a:pt x="154406" y="395654"/>
                </a:lnTo>
                <a:lnTo>
                  <a:pt x="139987" y="436367"/>
                </a:lnTo>
                <a:lnTo>
                  <a:pt x="128960" y="478776"/>
                </a:lnTo>
                <a:lnTo>
                  <a:pt x="122175" y="522882"/>
                </a:lnTo>
                <a:lnTo>
                  <a:pt x="118782" y="568684"/>
                </a:lnTo>
                <a:lnTo>
                  <a:pt x="122175" y="614486"/>
                </a:lnTo>
                <a:lnTo>
                  <a:pt x="128960" y="658591"/>
                </a:lnTo>
                <a:lnTo>
                  <a:pt x="139987" y="701001"/>
                </a:lnTo>
                <a:lnTo>
                  <a:pt x="154406" y="741713"/>
                </a:lnTo>
                <a:lnTo>
                  <a:pt x="173914" y="780730"/>
                </a:lnTo>
                <a:lnTo>
                  <a:pt x="195119" y="818050"/>
                </a:lnTo>
                <a:lnTo>
                  <a:pt x="221413" y="852826"/>
                </a:lnTo>
                <a:lnTo>
                  <a:pt x="251099" y="883360"/>
                </a:lnTo>
                <a:lnTo>
                  <a:pt x="281634" y="913047"/>
                </a:lnTo>
                <a:lnTo>
                  <a:pt x="316410" y="939341"/>
                </a:lnTo>
                <a:lnTo>
                  <a:pt x="353730" y="962242"/>
                </a:lnTo>
                <a:lnTo>
                  <a:pt x="392747" y="980053"/>
                </a:lnTo>
                <a:lnTo>
                  <a:pt x="433460" y="994473"/>
                </a:lnTo>
                <a:lnTo>
                  <a:pt x="475869" y="1005499"/>
                </a:lnTo>
                <a:lnTo>
                  <a:pt x="519975" y="1012284"/>
                </a:lnTo>
                <a:lnTo>
                  <a:pt x="565777" y="1015677"/>
                </a:lnTo>
                <a:lnTo>
                  <a:pt x="611579" y="1012284"/>
                </a:lnTo>
                <a:lnTo>
                  <a:pt x="655685" y="1005499"/>
                </a:lnTo>
                <a:lnTo>
                  <a:pt x="698094" y="994473"/>
                </a:lnTo>
                <a:lnTo>
                  <a:pt x="738807" y="980053"/>
                </a:lnTo>
                <a:lnTo>
                  <a:pt x="777824" y="962242"/>
                </a:lnTo>
                <a:lnTo>
                  <a:pt x="815144" y="939341"/>
                </a:lnTo>
                <a:lnTo>
                  <a:pt x="849920" y="913047"/>
                </a:lnTo>
                <a:lnTo>
                  <a:pt x="880455" y="883360"/>
                </a:lnTo>
                <a:lnTo>
                  <a:pt x="910141" y="852826"/>
                </a:lnTo>
                <a:lnTo>
                  <a:pt x="936435" y="818050"/>
                </a:lnTo>
                <a:lnTo>
                  <a:pt x="959336" y="780730"/>
                </a:lnTo>
                <a:lnTo>
                  <a:pt x="977148" y="741713"/>
                </a:lnTo>
                <a:lnTo>
                  <a:pt x="991567" y="701001"/>
                </a:lnTo>
                <a:lnTo>
                  <a:pt x="1002594" y="658591"/>
                </a:lnTo>
                <a:lnTo>
                  <a:pt x="1009379" y="614486"/>
                </a:lnTo>
                <a:lnTo>
                  <a:pt x="1012772" y="568684"/>
                </a:lnTo>
                <a:lnTo>
                  <a:pt x="1009379" y="522882"/>
                </a:lnTo>
                <a:lnTo>
                  <a:pt x="1002594" y="478776"/>
                </a:lnTo>
                <a:lnTo>
                  <a:pt x="991567" y="436367"/>
                </a:lnTo>
                <a:lnTo>
                  <a:pt x="977148" y="395654"/>
                </a:lnTo>
                <a:lnTo>
                  <a:pt x="959336" y="356637"/>
                </a:lnTo>
                <a:lnTo>
                  <a:pt x="936435" y="319317"/>
                </a:lnTo>
                <a:lnTo>
                  <a:pt x="910141" y="284542"/>
                </a:lnTo>
                <a:lnTo>
                  <a:pt x="880455" y="254007"/>
                </a:lnTo>
                <a:lnTo>
                  <a:pt x="849920" y="224321"/>
                </a:lnTo>
                <a:lnTo>
                  <a:pt x="815144" y="198027"/>
                </a:lnTo>
                <a:lnTo>
                  <a:pt x="777824" y="176822"/>
                </a:lnTo>
                <a:lnTo>
                  <a:pt x="738807" y="157314"/>
                </a:lnTo>
                <a:lnTo>
                  <a:pt x="698094" y="142895"/>
                </a:lnTo>
                <a:lnTo>
                  <a:pt x="655685" y="131868"/>
                </a:lnTo>
                <a:lnTo>
                  <a:pt x="611579" y="125083"/>
                </a:lnTo>
                <a:close/>
                <a:moveTo>
                  <a:pt x="0" y="0"/>
                </a:moveTo>
                <a:lnTo>
                  <a:pt x="5720641" y="0"/>
                </a:lnTo>
                <a:lnTo>
                  <a:pt x="5720641" y="1137366"/>
                </a:lnTo>
                <a:lnTo>
                  <a:pt x="0" y="1137366"/>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6284" rIns="182854" bIns="146284" numCol="1" spcCol="0" rtlCol="0" fromWordArt="0" anchor="ctr" anchorCtr="0" forceAA="0" compatLnSpc="1">
            <a:prstTxWarp prst="textNoShape">
              <a:avLst/>
            </a:prstTxWarp>
            <a:noAutofit/>
          </a:bodyPr>
          <a:lstStyle/>
          <a:p>
            <a:r>
              <a:rPr lang="en-US" sz="2400" dirty="0">
                <a:solidFill>
                  <a:schemeClr val="bg1"/>
                </a:solidFill>
                <a:latin typeface="+mj-lt"/>
              </a:rPr>
              <a:t>Azure SQL Managed Instance</a:t>
            </a:r>
          </a:p>
        </p:txBody>
      </p:sp>
      <p:sp>
        <p:nvSpPr>
          <p:cNvPr id="13" name="Rectangle 12">
            <a:extLst>
              <a:ext uri="{FF2B5EF4-FFF2-40B4-BE49-F238E27FC236}">
                <a16:creationId xmlns:a16="http://schemas.microsoft.com/office/drawing/2014/main" id="{9151260E-5B12-4A3C-8315-B3F100F8036E}"/>
              </a:ext>
            </a:extLst>
          </p:cNvPr>
          <p:cNvSpPr>
            <a:spLocks/>
          </p:cNvSpPr>
          <p:nvPr/>
        </p:nvSpPr>
        <p:spPr bwMode="auto">
          <a:xfrm>
            <a:off x="418643" y="2762037"/>
            <a:ext cx="2743060" cy="25786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en-US" sz="1800" dirty="0">
                <a:solidFill>
                  <a:schemeClr val="tx2"/>
                </a:solidFill>
                <a:latin typeface="+mj-lt"/>
              </a:rPr>
              <a:t>Single instance:</a:t>
            </a:r>
          </a:p>
          <a:p>
            <a:pPr defTabSz="914225">
              <a:spcAft>
                <a:spcPts val="588"/>
              </a:spcAft>
              <a:defRPr/>
            </a:pPr>
            <a:r>
              <a:rPr lang="en-US" sz="1600" dirty="0">
                <a:solidFill>
                  <a:schemeClr val="tx1"/>
                </a:solidFill>
              </a:rPr>
              <a:t>SQL Server surface area (vast majority)</a:t>
            </a:r>
          </a:p>
          <a:p>
            <a:pPr defTabSz="914225">
              <a:spcAft>
                <a:spcPts val="588"/>
              </a:spcAft>
              <a:defRPr/>
            </a:pPr>
            <a:r>
              <a:rPr lang="en-US" sz="1600" dirty="0">
                <a:solidFill>
                  <a:schemeClr val="tx1"/>
                </a:solidFill>
              </a:rPr>
              <a:t>Native virtual network support</a:t>
            </a:r>
          </a:p>
          <a:p>
            <a:pPr defTabSz="914225">
              <a:spcAft>
                <a:spcPts val="588"/>
              </a:spcAft>
              <a:defRPr/>
            </a:pPr>
            <a:r>
              <a:rPr lang="en-US" sz="1600" dirty="0">
                <a:solidFill>
                  <a:schemeClr val="tx1"/>
                </a:solidFill>
              </a:rPr>
              <a:t>Fully managed service</a:t>
            </a:r>
          </a:p>
        </p:txBody>
      </p:sp>
      <p:sp>
        <p:nvSpPr>
          <p:cNvPr id="15" name="Rectangle 14">
            <a:extLst>
              <a:ext uri="{FF2B5EF4-FFF2-40B4-BE49-F238E27FC236}">
                <a16:creationId xmlns:a16="http://schemas.microsoft.com/office/drawing/2014/main" id="{923504D8-271C-45C7-98F7-96FC9DC61F2C}"/>
              </a:ext>
            </a:extLst>
          </p:cNvPr>
          <p:cNvSpPr>
            <a:spLocks/>
          </p:cNvSpPr>
          <p:nvPr/>
        </p:nvSpPr>
        <p:spPr bwMode="auto">
          <a:xfrm>
            <a:off x="3283769" y="2762037"/>
            <a:ext cx="2743060" cy="25786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en-US" sz="1800" dirty="0">
                <a:solidFill>
                  <a:schemeClr val="tx2"/>
                </a:solidFill>
                <a:latin typeface="+mj-lt"/>
              </a:rPr>
              <a:t>Instance pool:</a:t>
            </a:r>
          </a:p>
          <a:p>
            <a:pPr defTabSz="914225">
              <a:spcAft>
                <a:spcPts val="588"/>
              </a:spcAft>
              <a:defRPr/>
            </a:pPr>
            <a:r>
              <a:rPr lang="en-US" sz="1600" dirty="0">
                <a:solidFill>
                  <a:schemeClr val="tx1"/>
                </a:solidFill>
              </a:rPr>
              <a:t>Pre-provision compute resources for migration</a:t>
            </a:r>
          </a:p>
          <a:p>
            <a:pPr defTabSz="914225">
              <a:spcAft>
                <a:spcPts val="588"/>
              </a:spcAft>
              <a:defRPr/>
            </a:pPr>
            <a:r>
              <a:rPr lang="en-US" sz="1600" dirty="0">
                <a:solidFill>
                  <a:schemeClr val="tx1"/>
                </a:solidFill>
              </a:rPr>
              <a:t>Enables cost-efficient migration</a:t>
            </a:r>
          </a:p>
          <a:p>
            <a:pPr defTabSz="914225">
              <a:spcAft>
                <a:spcPts val="588"/>
              </a:spcAft>
              <a:defRPr/>
            </a:pPr>
            <a:r>
              <a:rPr lang="en-US" sz="1600" dirty="0">
                <a:solidFill>
                  <a:schemeClr val="tx1"/>
                </a:solidFill>
              </a:rPr>
              <a:t>Ability to host smaller instances (2Vcore)</a:t>
            </a:r>
          </a:p>
          <a:p>
            <a:pPr defTabSz="914225">
              <a:spcAft>
                <a:spcPts val="588"/>
              </a:spcAft>
              <a:defRPr/>
            </a:pPr>
            <a:r>
              <a:rPr lang="en-US" sz="1600" dirty="0">
                <a:solidFill>
                  <a:schemeClr val="tx1"/>
                </a:solidFill>
              </a:rPr>
              <a:t>Currently in public preview</a:t>
            </a:r>
          </a:p>
          <a:p>
            <a:pPr defTabSz="914225">
              <a:spcAft>
                <a:spcPts val="588"/>
              </a:spcAft>
              <a:defRPr/>
            </a:pPr>
            <a:endParaRPr lang="en-US" sz="1600" b="1" dirty="0">
              <a:solidFill>
                <a:schemeClr val="tx1"/>
              </a:solidFill>
              <a:latin typeface="Segoe UI Semibold"/>
            </a:endParaRPr>
          </a:p>
        </p:txBody>
      </p:sp>
      <p:pic>
        <p:nvPicPr>
          <p:cNvPr id="34" name="Picture 33" descr="Azure SQL Database icon">
            <a:extLst>
              <a:ext uri="{FF2B5EF4-FFF2-40B4-BE49-F238E27FC236}">
                <a16:creationId xmlns:a16="http://schemas.microsoft.com/office/drawing/2014/main" id="{05E2166D-6082-4180-9C0C-F70AE17DBDA7}"/>
              </a:ext>
            </a:extLst>
          </p:cNvPr>
          <p:cNvPicPr>
            <a:picLocks noChangeAspect="1"/>
          </p:cNvPicPr>
          <p:nvPr/>
        </p:nvPicPr>
        <p:blipFill>
          <a:blip r:embed="rId3"/>
          <a:stretch>
            <a:fillRect/>
          </a:stretch>
        </p:blipFill>
        <p:spPr>
          <a:xfrm>
            <a:off x="6304775" y="1627751"/>
            <a:ext cx="878496" cy="878496"/>
          </a:xfrm>
          <a:prstGeom prst="rect">
            <a:avLst/>
          </a:prstGeom>
        </p:spPr>
      </p:pic>
      <p:sp>
        <p:nvSpPr>
          <p:cNvPr id="27" name="Freeform: Shape 26">
            <a:extLst>
              <a:ext uri="{FF2B5EF4-FFF2-40B4-BE49-F238E27FC236}">
                <a16:creationId xmlns:a16="http://schemas.microsoft.com/office/drawing/2014/main" id="{8A569EC8-AB8D-4051-A8CC-CA0A2E360C65}"/>
              </a:ext>
            </a:extLst>
          </p:cNvPr>
          <p:cNvSpPr>
            <a:spLocks/>
          </p:cNvSpPr>
          <p:nvPr/>
        </p:nvSpPr>
        <p:spPr bwMode="auto">
          <a:xfrm>
            <a:off x="6165173" y="1508453"/>
            <a:ext cx="5608185" cy="1115008"/>
          </a:xfrm>
          <a:custGeom>
            <a:avLst/>
            <a:gdLst>
              <a:gd name="connsiteX0" fmla="*/ 592704 w 5720641"/>
              <a:gd name="connsiteY0" fmla="*/ 121690 h 1137366"/>
              <a:gd name="connsiteX1" fmla="*/ 546902 w 5720641"/>
              <a:gd name="connsiteY1" fmla="*/ 125083 h 1137366"/>
              <a:gd name="connsiteX2" fmla="*/ 502796 w 5720641"/>
              <a:gd name="connsiteY2" fmla="*/ 131868 h 1137366"/>
              <a:gd name="connsiteX3" fmla="*/ 460387 w 5720641"/>
              <a:gd name="connsiteY3" fmla="*/ 142895 h 1137366"/>
              <a:gd name="connsiteX4" fmla="*/ 419674 w 5720641"/>
              <a:gd name="connsiteY4" fmla="*/ 157314 h 1137366"/>
              <a:gd name="connsiteX5" fmla="*/ 380657 w 5720641"/>
              <a:gd name="connsiteY5" fmla="*/ 176822 h 1137366"/>
              <a:gd name="connsiteX6" fmla="*/ 343337 w 5720641"/>
              <a:gd name="connsiteY6" fmla="*/ 198027 h 1137366"/>
              <a:gd name="connsiteX7" fmla="*/ 308561 w 5720641"/>
              <a:gd name="connsiteY7" fmla="*/ 224321 h 1137366"/>
              <a:gd name="connsiteX8" fmla="*/ 278027 w 5720641"/>
              <a:gd name="connsiteY8" fmla="*/ 254007 h 1137366"/>
              <a:gd name="connsiteX9" fmla="*/ 248340 w 5720641"/>
              <a:gd name="connsiteY9" fmla="*/ 284542 h 1137366"/>
              <a:gd name="connsiteX10" fmla="*/ 222046 w 5720641"/>
              <a:gd name="connsiteY10" fmla="*/ 319317 h 1137366"/>
              <a:gd name="connsiteX11" fmla="*/ 200841 w 5720641"/>
              <a:gd name="connsiteY11" fmla="*/ 356637 h 1137366"/>
              <a:gd name="connsiteX12" fmla="*/ 181333 w 5720641"/>
              <a:gd name="connsiteY12" fmla="*/ 395654 h 1137366"/>
              <a:gd name="connsiteX13" fmla="*/ 166914 w 5720641"/>
              <a:gd name="connsiteY13" fmla="*/ 436367 h 1137366"/>
              <a:gd name="connsiteX14" fmla="*/ 155888 w 5720641"/>
              <a:gd name="connsiteY14" fmla="*/ 478776 h 1137366"/>
              <a:gd name="connsiteX15" fmla="*/ 149102 w 5720641"/>
              <a:gd name="connsiteY15" fmla="*/ 522882 h 1137366"/>
              <a:gd name="connsiteX16" fmla="*/ 145709 w 5720641"/>
              <a:gd name="connsiteY16" fmla="*/ 568684 h 1137366"/>
              <a:gd name="connsiteX17" fmla="*/ 149102 w 5720641"/>
              <a:gd name="connsiteY17" fmla="*/ 614486 h 1137366"/>
              <a:gd name="connsiteX18" fmla="*/ 155888 w 5720641"/>
              <a:gd name="connsiteY18" fmla="*/ 658591 h 1137366"/>
              <a:gd name="connsiteX19" fmla="*/ 166914 w 5720641"/>
              <a:gd name="connsiteY19" fmla="*/ 701001 h 1137366"/>
              <a:gd name="connsiteX20" fmla="*/ 181333 w 5720641"/>
              <a:gd name="connsiteY20" fmla="*/ 741713 h 1137366"/>
              <a:gd name="connsiteX21" fmla="*/ 200841 w 5720641"/>
              <a:gd name="connsiteY21" fmla="*/ 780730 h 1137366"/>
              <a:gd name="connsiteX22" fmla="*/ 222046 w 5720641"/>
              <a:gd name="connsiteY22" fmla="*/ 818050 h 1137366"/>
              <a:gd name="connsiteX23" fmla="*/ 248340 w 5720641"/>
              <a:gd name="connsiteY23" fmla="*/ 852826 h 1137366"/>
              <a:gd name="connsiteX24" fmla="*/ 278027 w 5720641"/>
              <a:gd name="connsiteY24" fmla="*/ 883360 h 1137366"/>
              <a:gd name="connsiteX25" fmla="*/ 308561 w 5720641"/>
              <a:gd name="connsiteY25" fmla="*/ 913047 h 1137366"/>
              <a:gd name="connsiteX26" fmla="*/ 343337 w 5720641"/>
              <a:gd name="connsiteY26" fmla="*/ 939341 h 1137366"/>
              <a:gd name="connsiteX27" fmla="*/ 380657 w 5720641"/>
              <a:gd name="connsiteY27" fmla="*/ 962242 h 1137366"/>
              <a:gd name="connsiteX28" fmla="*/ 419674 w 5720641"/>
              <a:gd name="connsiteY28" fmla="*/ 980053 h 1137366"/>
              <a:gd name="connsiteX29" fmla="*/ 460387 w 5720641"/>
              <a:gd name="connsiteY29" fmla="*/ 994473 h 1137366"/>
              <a:gd name="connsiteX30" fmla="*/ 502796 w 5720641"/>
              <a:gd name="connsiteY30" fmla="*/ 1005499 h 1137366"/>
              <a:gd name="connsiteX31" fmla="*/ 546902 w 5720641"/>
              <a:gd name="connsiteY31" fmla="*/ 1012284 h 1137366"/>
              <a:gd name="connsiteX32" fmla="*/ 592704 w 5720641"/>
              <a:gd name="connsiteY32" fmla="*/ 1015677 h 1137366"/>
              <a:gd name="connsiteX33" fmla="*/ 638506 w 5720641"/>
              <a:gd name="connsiteY33" fmla="*/ 1012284 h 1137366"/>
              <a:gd name="connsiteX34" fmla="*/ 682612 w 5720641"/>
              <a:gd name="connsiteY34" fmla="*/ 1005499 h 1137366"/>
              <a:gd name="connsiteX35" fmla="*/ 725022 w 5720641"/>
              <a:gd name="connsiteY35" fmla="*/ 994473 h 1137366"/>
              <a:gd name="connsiteX36" fmla="*/ 765735 w 5720641"/>
              <a:gd name="connsiteY36" fmla="*/ 980053 h 1137366"/>
              <a:gd name="connsiteX37" fmla="*/ 804751 w 5720641"/>
              <a:gd name="connsiteY37" fmla="*/ 962242 h 1137366"/>
              <a:gd name="connsiteX38" fmla="*/ 842071 w 5720641"/>
              <a:gd name="connsiteY38" fmla="*/ 939341 h 1137366"/>
              <a:gd name="connsiteX39" fmla="*/ 876847 w 5720641"/>
              <a:gd name="connsiteY39" fmla="*/ 913047 h 1137366"/>
              <a:gd name="connsiteX40" fmla="*/ 907382 w 5720641"/>
              <a:gd name="connsiteY40" fmla="*/ 883360 h 1137366"/>
              <a:gd name="connsiteX41" fmla="*/ 937068 w 5720641"/>
              <a:gd name="connsiteY41" fmla="*/ 852826 h 1137366"/>
              <a:gd name="connsiteX42" fmla="*/ 963362 w 5720641"/>
              <a:gd name="connsiteY42" fmla="*/ 818050 h 1137366"/>
              <a:gd name="connsiteX43" fmla="*/ 986263 w 5720641"/>
              <a:gd name="connsiteY43" fmla="*/ 780730 h 1137366"/>
              <a:gd name="connsiteX44" fmla="*/ 1004075 w 5720641"/>
              <a:gd name="connsiteY44" fmla="*/ 741713 h 1137366"/>
              <a:gd name="connsiteX45" fmla="*/ 1018495 w 5720641"/>
              <a:gd name="connsiteY45" fmla="*/ 701001 h 1137366"/>
              <a:gd name="connsiteX46" fmla="*/ 1029521 w 5720641"/>
              <a:gd name="connsiteY46" fmla="*/ 658591 h 1137366"/>
              <a:gd name="connsiteX47" fmla="*/ 1036306 w 5720641"/>
              <a:gd name="connsiteY47" fmla="*/ 614486 h 1137366"/>
              <a:gd name="connsiteX48" fmla="*/ 1039699 w 5720641"/>
              <a:gd name="connsiteY48" fmla="*/ 568684 h 1137366"/>
              <a:gd name="connsiteX49" fmla="*/ 1036306 w 5720641"/>
              <a:gd name="connsiteY49" fmla="*/ 522882 h 1137366"/>
              <a:gd name="connsiteX50" fmla="*/ 1029521 w 5720641"/>
              <a:gd name="connsiteY50" fmla="*/ 478776 h 1137366"/>
              <a:gd name="connsiteX51" fmla="*/ 1018495 w 5720641"/>
              <a:gd name="connsiteY51" fmla="*/ 436367 h 1137366"/>
              <a:gd name="connsiteX52" fmla="*/ 1004075 w 5720641"/>
              <a:gd name="connsiteY52" fmla="*/ 395654 h 1137366"/>
              <a:gd name="connsiteX53" fmla="*/ 986263 w 5720641"/>
              <a:gd name="connsiteY53" fmla="*/ 356637 h 1137366"/>
              <a:gd name="connsiteX54" fmla="*/ 963362 w 5720641"/>
              <a:gd name="connsiteY54" fmla="*/ 319317 h 1137366"/>
              <a:gd name="connsiteX55" fmla="*/ 937068 w 5720641"/>
              <a:gd name="connsiteY55" fmla="*/ 284542 h 1137366"/>
              <a:gd name="connsiteX56" fmla="*/ 907382 w 5720641"/>
              <a:gd name="connsiteY56" fmla="*/ 254007 h 1137366"/>
              <a:gd name="connsiteX57" fmla="*/ 876847 w 5720641"/>
              <a:gd name="connsiteY57" fmla="*/ 224321 h 1137366"/>
              <a:gd name="connsiteX58" fmla="*/ 842071 w 5720641"/>
              <a:gd name="connsiteY58" fmla="*/ 198027 h 1137366"/>
              <a:gd name="connsiteX59" fmla="*/ 804751 w 5720641"/>
              <a:gd name="connsiteY59" fmla="*/ 176822 h 1137366"/>
              <a:gd name="connsiteX60" fmla="*/ 765735 w 5720641"/>
              <a:gd name="connsiteY60" fmla="*/ 157314 h 1137366"/>
              <a:gd name="connsiteX61" fmla="*/ 725022 w 5720641"/>
              <a:gd name="connsiteY61" fmla="*/ 142895 h 1137366"/>
              <a:gd name="connsiteX62" fmla="*/ 682612 w 5720641"/>
              <a:gd name="connsiteY62" fmla="*/ 131868 h 1137366"/>
              <a:gd name="connsiteX63" fmla="*/ 638506 w 5720641"/>
              <a:gd name="connsiteY63" fmla="*/ 125083 h 1137366"/>
              <a:gd name="connsiteX64" fmla="*/ 0 w 5720641"/>
              <a:gd name="connsiteY64" fmla="*/ 0 h 1137366"/>
              <a:gd name="connsiteX65" fmla="*/ 5720641 w 5720641"/>
              <a:gd name="connsiteY65" fmla="*/ 0 h 1137366"/>
              <a:gd name="connsiteX66" fmla="*/ 5720641 w 5720641"/>
              <a:gd name="connsiteY66" fmla="*/ 1137366 h 1137366"/>
              <a:gd name="connsiteX67" fmla="*/ 0 w 5720641"/>
              <a:gd name="connsiteY67" fmla="*/ 1137366 h 113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20641" h="1137366">
                <a:moveTo>
                  <a:pt x="592704" y="121690"/>
                </a:moveTo>
                <a:lnTo>
                  <a:pt x="546902" y="125083"/>
                </a:lnTo>
                <a:lnTo>
                  <a:pt x="502796" y="131868"/>
                </a:lnTo>
                <a:lnTo>
                  <a:pt x="460387" y="142895"/>
                </a:lnTo>
                <a:lnTo>
                  <a:pt x="419674" y="157314"/>
                </a:lnTo>
                <a:lnTo>
                  <a:pt x="380657" y="176822"/>
                </a:lnTo>
                <a:lnTo>
                  <a:pt x="343337" y="198027"/>
                </a:lnTo>
                <a:lnTo>
                  <a:pt x="308561" y="224321"/>
                </a:lnTo>
                <a:lnTo>
                  <a:pt x="278027" y="254007"/>
                </a:lnTo>
                <a:lnTo>
                  <a:pt x="248340" y="284542"/>
                </a:lnTo>
                <a:lnTo>
                  <a:pt x="222046" y="319317"/>
                </a:lnTo>
                <a:lnTo>
                  <a:pt x="200841" y="356637"/>
                </a:lnTo>
                <a:lnTo>
                  <a:pt x="181333" y="395654"/>
                </a:lnTo>
                <a:lnTo>
                  <a:pt x="166914" y="436367"/>
                </a:lnTo>
                <a:lnTo>
                  <a:pt x="155888" y="478776"/>
                </a:lnTo>
                <a:lnTo>
                  <a:pt x="149102" y="522882"/>
                </a:lnTo>
                <a:lnTo>
                  <a:pt x="145709" y="568684"/>
                </a:lnTo>
                <a:lnTo>
                  <a:pt x="149102" y="614486"/>
                </a:lnTo>
                <a:lnTo>
                  <a:pt x="155888" y="658591"/>
                </a:lnTo>
                <a:lnTo>
                  <a:pt x="166914" y="701001"/>
                </a:lnTo>
                <a:lnTo>
                  <a:pt x="181333" y="741713"/>
                </a:lnTo>
                <a:lnTo>
                  <a:pt x="200841" y="780730"/>
                </a:lnTo>
                <a:lnTo>
                  <a:pt x="222046" y="818050"/>
                </a:lnTo>
                <a:lnTo>
                  <a:pt x="248340" y="852826"/>
                </a:lnTo>
                <a:lnTo>
                  <a:pt x="278027" y="883360"/>
                </a:lnTo>
                <a:lnTo>
                  <a:pt x="308561" y="913047"/>
                </a:lnTo>
                <a:lnTo>
                  <a:pt x="343337" y="939341"/>
                </a:lnTo>
                <a:lnTo>
                  <a:pt x="380657" y="962242"/>
                </a:lnTo>
                <a:lnTo>
                  <a:pt x="419674" y="980053"/>
                </a:lnTo>
                <a:lnTo>
                  <a:pt x="460387" y="994473"/>
                </a:lnTo>
                <a:lnTo>
                  <a:pt x="502796" y="1005499"/>
                </a:lnTo>
                <a:lnTo>
                  <a:pt x="546902" y="1012284"/>
                </a:lnTo>
                <a:lnTo>
                  <a:pt x="592704" y="1015677"/>
                </a:lnTo>
                <a:lnTo>
                  <a:pt x="638506" y="1012284"/>
                </a:lnTo>
                <a:lnTo>
                  <a:pt x="682612" y="1005499"/>
                </a:lnTo>
                <a:lnTo>
                  <a:pt x="725022" y="994473"/>
                </a:lnTo>
                <a:lnTo>
                  <a:pt x="765735" y="980053"/>
                </a:lnTo>
                <a:lnTo>
                  <a:pt x="804751" y="962242"/>
                </a:lnTo>
                <a:lnTo>
                  <a:pt x="842071" y="939341"/>
                </a:lnTo>
                <a:lnTo>
                  <a:pt x="876847" y="913047"/>
                </a:lnTo>
                <a:lnTo>
                  <a:pt x="907382" y="883360"/>
                </a:lnTo>
                <a:lnTo>
                  <a:pt x="937068" y="852826"/>
                </a:lnTo>
                <a:lnTo>
                  <a:pt x="963362" y="818050"/>
                </a:lnTo>
                <a:lnTo>
                  <a:pt x="986263" y="780730"/>
                </a:lnTo>
                <a:lnTo>
                  <a:pt x="1004075" y="741713"/>
                </a:lnTo>
                <a:lnTo>
                  <a:pt x="1018495" y="701001"/>
                </a:lnTo>
                <a:lnTo>
                  <a:pt x="1029521" y="658591"/>
                </a:lnTo>
                <a:lnTo>
                  <a:pt x="1036306" y="614486"/>
                </a:lnTo>
                <a:lnTo>
                  <a:pt x="1039699" y="568684"/>
                </a:lnTo>
                <a:lnTo>
                  <a:pt x="1036306" y="522882"/>
                </a:lnTo>
                <a:lnTo>
                  <a:pt x="1029521" y="478776"/>
                </a:lnTo>
                <a:lnTo>
                  <a:pt x="1018495" y="436367"/>
                </a:lnTo>
                <a:lnTo>
                  <a:pt x="1004075" y="395654"/>
                </a:lnTo>
                <a:lnTo>
                  <a:pt x="986263" y="356637"/>
                </a:lnTo>
                <a:lnTo>
                  <a:pt x="963362" y="319317"/>
                </a:lnTo>
                <a:lnTo>
                  <a:pt x="937068" y="284542"/>
                </a:lnTo>
                <a:lnTo>
                  <a:pt x="907382" y="254007"/>
                </a:lnTo>
                <a:lnTo>
                  <a:pt x="876847" y="224321"/>
                </a:lnTo>
                <a:lnTo>
                  <a:pt x="842071" y="198027"/>
                </a:lnTo>
                <a:lnTo>
                  <a:pt x="804751" y="176822"/>
                </a:lnTo>
                <a:lnTo>
                  <a:pt x="765735" y="157314"/>
                </a:lnTo>
                <a:lnTo>
                  <a:pt x="725022" y="142895"/>
                </a:lnTo>
                <a:lnTo>
                  <a:pt x="682612" y="131868"/>
                </a:lnTo>
                <a:lnTo>
                  <a:pt x="638506" y="125083"/>
                </a:lnTo>
                <a:close/>
                <a:moveTo>
                  <a:pt x="0" y="0"/>
                </a:moveTo>
                <a:lnTo>
                  <a:pt x="5720641" y="0"/>
                </a:lnTo>
                <a:lnTo>
                  <a:pt x="5720641" y="1137366"/>
                </a:lnTo>
                <a:lnTo>
                  <a:pt x="0" y="1137366"/>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6284" rIns="182854" bIns="146284" numCol="1" spcCol="0" rtlCol="0" fromWordArt="0" anchor="ctr" anchorCtr="0" forceAA="0" compatLnSpc="1">
            <a:prstTxWarp prst="textNoShape">
              <a:avLst/>
            </a:prstTxWarp>
            <a:noAutofit/>
          </a:bodyPr>
          <a:lstStyle/>
          <a:p>
            <a:r>
              <a:rPr lang="en-US" sz="2400" dirty="0">
                <a:solidFill>
                  <a:schemeClr val="bg1"/>
                </a:solidFill>
                <a:latin typeface="+mj-lt"/>
              </a:rPr>
              <a:t>Azure SQL Database</a:t>
            </a:r>
          </a:p>
        </p:txBody>
      </p:sp>
      <p:sp>
        <p:nvSpPr>
          <p:cNvPr id="9" name="Rectangle 8">
            <a:extLst>
              <a:ext uri="{FF2B5EF4-FFF2-40B4-BE49-F238E27FC236}">
                <a16:creationId xmlns:a16="http://schemas.microsoft.com/office/drawing/2014/main" id="{EFDCFBA5-6F15-49BC-880D-5BD5057A7422}"/>
              </a:ext>
            </a:extLst>
          </p:cNvPr>
          <p:cNvSpPr>
            <a:spLocks/>
          </p:cNvSpPr>
          <p:nvPr/>
        </p:nvSpPr>
        <p:spPr bwMode="auto">
          <a:xfrm>
            <a:off x="6165172" y="2762037"/>
            <a:ext cx="2743060" cy="25786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en-US" sz="1800" dirty="0">
                <a:solidFill>
                  <a:schemeClr val="tx2"/>
                </a:solidFill>
                <a:latin typeface="+mj-lt"/>
              </a:rPr>
              <a:t>Single database:</a:t>
            </a:r>
          </a:p>
          <a:p>
            <a:pPr defTabSz="914225">
              <a:spcAft>
                <a:spcPts val="588"/>
              </a:spcAft>
              <a:defRPr/>
            </a:pPr>
            <a:r>
              <a:rPr lang="en-US" sz="1600" dirty="0">
                <a:solidFill>
                  <a:schemeClr val="tx1"/>
                </a:solidFill>
              </a:rPr>
              <a:t>Hyperscale storage </a:t>
            </a:r>
            <a:br>
              <a:rPr lang="en-US" sz="1600" dirty="0">
                <a:solidFill>
                  <a:schemeClr val="tx1"/>
                </a:solidFill>
              </a:rPr>
            </a:br>
            <a:r>
              <a:rPr lang="en-US" sz="1600" dirty="0">
                <a:solidFill>
                  <a:schemeClr val="tx1"/>
                </a:solidFill>
              </a:rPr>
              <a:t>(up to 100TB)</a:t>
            </a:r>
          </a:p>
          <a:p>
            <a:pPr defTabSz="914225">
              <a:spcAft>
                <a:spcPts val="588"/>
              </a:spcAft>
              <a:defRPr/>
            </a:pPr>
            <a:r>
              <a:rPr lang="en-US" sz="1600" dirty="0">
                <a:solidFill>
                  <a:schemeClr val="tx1"/>
                </a:solidFill>
              </a:rPr>
              <a:t>Serverless compute</a:t>
            </a:r>
          </a:p>
          <a:p>
            <a:pPr defTabSz="914225">
              <a:spcAft>
                <a:spcPts val="588"/>
              </a:spcAft>
              <a:defRPr/>
            </a:pPr>
            <a:r>
              <a:rPr lang="en-US" sz="1600" dirty="0">
                <a:solidFill>
                  <a:schemeClr val="tx1"/>
                </a:solidFill>
              </a:rPr>
              <a:t>Fully managed service</a:t>
            </a:r>
          </a:p>
        </p:txBody>
      </p:sp>
      <p:sp>
        <p:nvSpPr>
          <p:cNvPr id="11" name="Rectangle 10">
            <a:extLst>
              <a:ext uri="{FF2B5EF4-FFF2-40B4-BE49-F238E27FC236}">
                <a16:creationId xmlns:a16="http://schemas.microsoft.com/office/drawing/2014/main" id="{53AE4F51-2223-4C05-B89A-568732777A1B}"/>
              </a:ext>
            </a:extLst>
          </p:cNvPr>
          <p:cNvSpPr>
            <a:spLocks/>
          </p:cNvSpPr>
          <p:nvPr/>
        </p:nvSpPr>
        <p:spPr bwMode="auto">
          <a:xfrm>
            <a:off x="9030297" y="2762037"/>
            <a:ext cx="2743060" cy="25786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en-US" sz="1800" b="1" dirty="0">
                <a:solidFill>
                  <a:schemeClr val="tx2"/>
                </a:solidFill>
                <a:latin typeface="+mj-lt"/>
              </a:rPr>
              <a:t>Elastic pool:</a:t>
            </a:r>
          </a:p>
          <a:p>
            <a:pPr defTabSz="914225">
              <a:spcAft>
                <a:spcPts val="588"/>
              </a:spcAft>
              <a:defRPr/>
            </a:pPr>
            <a:r>
              <a:rPr lang="en-US" sz="1600" dirty="0">
                <a:solidFill>
                  <a:schemeClr val="tx1"/>
                </a:solidFill>
              </a:rPr>
              <a:t>Resource sharing between multiple databases to price optimize</a:t>
            </a:r>
          </a:p>
          <a:p>
            <a:pPr defTabSz="914225">
              <a:spcAft>
                <a:spcPts val="588"/>
              </a:spcAft>
              <a:defRPr/>
            </a:pPr>
            <a:r>
              <a:rPr lang="en-US" sz="1600" dirty="0">
                <a:solidFill>
                  <a:schemeClr val="tx1"/>
                </a:solidFill>
              </a:rPr>
              <a:t>Simplified performance management for multiple databases</a:t>
            </a:r>
          </a:p>
          <a:p>
            <a:pPr defTabSz="914225">
              <a:spcAft>
                <a:spcPts val="588"/>
              </a:spcAft>
              <a:defRPr/>
            </a:pPr>
            <a:r>
              <a:rPr lang="en-US" sz="1600" dirty="0">
                <a:solidFill>
                  <a:schemeClr val="tx1"/>
                </a:solidFill>
              </a:rPr>
              <a:t>Fully managed service</a:t>
            </a:r>
          </a:p>
          <a:p>
            <a:pPr defTabSz="914225">
              <a:spcAft>
                <a:spcPts val="588"/>
              </a:spcAft>
              <a:defRPr/>
            </a:pPr>
            <a:endParaRPr lang="en-US" sz="1600" b="1" dirty="0">
              <a:solidFill>
                <a:schemeClr val="tx1"/>
              </a:solidFill>
              <a:latin typeface="Segoe UI Semibold"/>
            </a:endParaRPr>
          </a:p>
        </p:txBody>
      </p:sp>
    </p:spTree>
    <p:extLst>
      <p:ext uri="{BB962C8B-B14F-4D97-AF65-F5344CB8AC3E}">
        <p14:creationId xmlns:p14="http://schemas.microsoft.com/office/powerpoint/2010/main" val="31631633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t>Module 1: Explore core data concepts</a:t>
            </a:r>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15"/>
          </p:nvPr>
        </p:nvSpPr>
        <p:spPr>
          <a:xfrm>
            <a:off x="442466" y="4362471"/>
            <a:ext cx="5413394" cy="738664"/>
          </a:xfrm>
        </p:spPr>
        <p:txBody>
          <a:bodyPr/>
          <a:lstStyle/>
          <a:p>
            <a:r>
              <a:rPr lang="en-US" dirty="0"/>
              <a:t>Author name</a:t>
            </a:r>
            <a:br>
              <a:rPr lang="en-US" dirty="0"/>
            </a:br>
            <a:r>
              <a:rPr lang="en-US" dirty="0"/>
              <a:t>Date</a:t>
            </a:r>
          </a:p>
        </p:txBody>
      </p:sp>
    </p:spTree>
    <p:extLst>
      <p:ext uri="{BB962C8B-B14F-4D97-AF65-F5344CB8AC3E}">
        <p14:creationId xmlns:p14="http://schemas.microsoft.com/office/powerpoint/2010/main" val="109139855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2F19D-02BE-4E4A-ACD6-B592369E5FC1}"/>
              </a:ext>
            </a:extLst>
          </p:cNvPr>
          <p:cNvSpPr>
            <a:spLocks noGrp="1"/>
          </p:cNvSpPr>
          <p:nvPr>
            <p:ph type="title"/>
          </p:nvPr>
        </p:nvSpPr>
        <p:spPr/>
        <p:txBody>
          <a:bodyPr/>
          <a:lstStyle/>
          <a:p>
            <a:r>
              <a:rPr lang="en-US" dirty="0"/>
              <a:t>PostgreSQL, MySQL, MariaDB</a:t>
            </a:r>
          </a:p>
        </p:txBody>
      </p:sp>
      <p:pic>
        <p:nvPicPr>
          <p:cNvPr id="16" name="Picture 15" descr="PostgreSQL icon">
            <a:extLst>
              <a:ext uri="{FF2B5EF4-FFF2-40B4-BE49-F238E27FC236}">
                <a16:creationId xmlns:a16="http://schemas.microsoft.com/office/drawing/2014/main" id="{23C97A8E-BD81-407F-97CE-15AD1F123403}"/>
              </a:ext>
            </a:extLst>
          </p:cNvPr>
          <p:cNvPicPr>
            <a:picLocks noChangeAspect="1"/>
          </p:cNvPicPr>
          <p:nvPr/>
        </p:nvPicPr>
        <p:blipFill>
          <a:blip r:embed="rId3"/>
          <a:stretch>
            <a:fillRect/>
          </a:stretch>
        </p:blipFill>
        <p:spPr>
          <a:xfrm>
            <a:off x="669685" y="1660923"/>
            <a:ext cx="1231090" cy="1231090"/>
          </a:xfrm>
          <a:prstGeom prst="rect">
            <a:avLst/>
          </a:prstGeom>
        </p:spPr>
      </p:pic>
      <p:pic>
        <p:nvPicPr>
          <p:cNvPr id="39" name="Picture 38" descr="MySQL icon">
            <a:extLst>
              <a:ext uri="{FF2B5EF4-FFF2-40B4-BE49-F238E27FC236}">
                <a16:creationId xmlns:a16="http://schemas.microsoft.com/office/drawing/2014/main" id="{DE8341E2-BD6D-4998-BBA6-BA9EAC0A05A9}"/>
              </a:ext>
            </a:extLst>
          </p:cNvPr>
          <p:cNvPicPr>
            <a:picLocks noChangeAspect="1"/>
          </p:cNvPicPr>
          <p:nvPr/>
        </p:nvPicPr>
        <p:blipFill>
          <a:blip r:embed="rId4"/>
          <a:stretch>
            <a:fillRect/>
          </a:stretch>
        </p:blipFill>
        <p:spPr>
          <a:xfrm>
            <a:off x="669685" y="3115933"/>
            <a:ext cx="1231090" cy="1231090"/>
          </a:xfrm>
          <a:prstGeom prst="rect">
            <a:avLst/>
          </a:prstGeom>
        </p:spPr>
      </p:pic>
      <p:pic>
        <p:nvPicPr>
          <p:cNvPr id="41" name="Picture 40" descr="MariaDB icon">
            <a:extLst>
              <a:ext uri="{FF2B5EF4-FFF2-40B4-BE49-F238E27FC236}">
                <a16:creationId xmlns:a16="http://schemas.microsoft.com/office/drawing/2014/main" id="{D52F1FC6-5C45-47BE-897D-468577444AFF}"/>
              </a:ext>
            </a:extLst>
          </p:cNvPr>
          <p:cNvPicPr>
            <a:picLocks noChangeAspect="1"/>
          </p:cNvPicPr>
          <p:nvPr/>
        </p:nvPicPr>
        <p:blipFill>
          <a:blip r:embed="rId5"/>
          <a:stretch>
            <a:fillRect/>
          </a:stretch>
        </p:blipFill>
        <p:spPr>
          <a:xfrm>
            <a:off x="671179" y="4570943"/>
            <a:ext cx="1229596" cy="1231090"/>
          </a:xfrm>
          <a:prstGeom prst="rect">
            <a:avLst/>
          </a:prstGeom>
        </p:spPr>
      </p:pic>
      <p:sp>
        <p:nvSpPr>
          <p:cNvPr id="21" name="TextBox 20">
            <a:extLst>
              <a:ext uri="{FF2B5EF4-FFF2-40B4-BE49-F238E27FC236}">
                <a16:creationId xmlns:a16="http://schemas.microsoft.com/office/drawing/2014/main" id="{84E554AD-5575-4B77-8FEC-E2670721299E}"/>
              </a:ext>
            </a:extLst>
          </p:cNvPr>
          <p:cNvSpPr txBox="1"/>
          <p:nvPr/>
        </p:nvSpPr>
        <p:spPr>
          <a:xfrm>
            <a:off x="2032000" y="1820958"/>
            <a:ext cx="9179976" cy="121879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Database for PostgreSQL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is a relational database service in the Microsoft cloud based on the PostgreSQL Community Edition database engine.</a:t>
            </a:r>
          </a:p>
        </p:txBody>
      </p:sp>
      <p:sp>
        <p:nvSpPr>
          <p:cNvPr id="36" name="TextBox 35">
            <a:extLst>
              <a:ext uri="{FF2B5EF4-FFF2-40B4-BE49-F238E27FC236}">
                <a16:creationId xmlns:a16="http://schemas.microsoft.com/office/drawing/2014/main" id="{C8EB0B18-046C-4393-8C89-5771C85C19B8}"/>
              </a:ext>
            </a:extLst>
          </p:cNvPr>
          <p:cNvSpPr txBox="1"/>
          <p:nvPr/>
        </p:nvSpPr>
        <p:spPr>
          <a:xfrm>
            <a:off x="2032000" y="3275968"/>
            <a:ext cx="9283700" cy="911019"/>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Database for MySQL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is a PaaS implementation of MySQL in the Azure cloud, based on the MySQL Community Edition.</a:t>
            </a:r>
          </a:p>
        </p:txBody>
      </p:sp>
      <p:sp>
        <p:nvSpPr>
          <p:cNvPr id="53" name="TextBox 52">
            <a:extLst>
              <a:ext uri="{FF2B5EF4-FFF2-40B4-BE49-F238E27FC236}">
                <a16:creationId xmlns:a16="http://schemas.microsoft.com/office/drawing/2014/main" id="{4608B0E2-6EF2-47F4-9BA2-415B4FAFBA2A}"/>
              </a:ext>
            </a:extLst>
          </p:cNvPr>
          <p:cNvSpPr txBox="1"/>
          <p:nvPr/>
        </p:nvSpPr>
        <p:spPr>
          <a:xfrm>
            <a:off x="2032000" y="4583238"/>
            <a:ext cx="9283700" cy="121879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Azure Database for MariaDB </a:t>
            </a: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is an implementation of the MariaDB database management system adapted to run in Azure. It's based on the MariaDB Community Edition.</a:t>
            </a:r>
          </a:p>
        </p:txBody>
      </p:sp>
    </p:spTree>
    <p:extLst>
      <p:ext uri="{BB962C8B-B14F-4D97-AF65-F5344CB8AC3E}">
        <p14:creationId xmlns:p14="http://schemas.microsoft.com/office/powerpoint/2010/main" val="130762657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E32691-D934-40EA-A3B0-57DCCF83B3FB}"/>
              </a:ext>
            </a:extLst>
          </p:cNvPr>
          <p:cNvSpPr>
            <a:spLocks noGrp="1"/>
          </p:cNvSpPr>
          <p:nvPr>
            <p:ph type="title"/>
          </p:nvPr>
        </p:nvSpPr>
        <p:spPr/>
        <p:txBody>
          <a:bodyPr/>
          <a:lstStyle/>
          <a:p>
            <a:r>
              <a:rPr lang="en-US" dirty="0"/>
              <a:t>Benefits of Azure Database for PostgreSQL, MySQL, MariaDB</a:t>
            </a:r>
          </a:p>
        </p:txBody>
      </p:sp>
      <p:pic>
        <p:nvPicPr>
          <p:cNvPr id="36" name="Picture 35" descr="Icon of four servers">
            <a:extLst>
              <a:ext uri="{FF2B5EF4-FFF2-40B4-BE49-F238E27FC236}">
                <a16:creationId xmlns:a16="http://schemas.microsoft.com/office/drawing/2014/main" id="{74F79A69-5040-4769-88B1-5608BD1840D3}"/>
              </a:ext>
            </a:extLst>
          </p:cNvPr>
          <p:cNvPicPr>
            <a:picLocks noChangeAspect="1"/>
          </p:cNvPicPr>
          <p:nvPr/>
        </p:nvPicPr>
        <p:blipFill>
          <a:blip r:embed="rId3"/>
          <a:stretch>
            <a:fillRect/>
          </a:stretch>
        </p:blipFill>
        <p:spPr>
          <a:xfrm>
            <a:off x="418644" y="1408379"/>
            <a:ext cx="734584" cy="734582"/>
          </a:xfrm>
          <a:prstGeom prst="rect">
            <a:avLst/>
          </a:prstGeom>
        </p:spPr>
      </p:pic>
      <p:sp>
        <p:nvSpPr>
          <p:cNvPr id="17" name="Text Placeholder 16">
            <a:extLst>
              <a:ext uri="{FF2B5EF4-FFF2-40B4-BE49-F238E27FC236}">
                <a16:creationId xmlns:a16="http://schemas.microsoft.com/office/drawing/2014/main" id="{208E57E3-E275-44BA-B33B-4435278D42F2}"/>
              </a:ext>
            </a:extLst>
          </p:cNvPr>
          <p:cNvSpPr>
            <a:spLocks noGrp="1"/>
          </p:cNvSpPr>
          <p:nvPr>
            <p:ph type="body" sz="quarter" idx="11"/>
          </p:nvPr>
        </p:nvSpPr>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j-lt"/>
                <a:ea typeface="+mn-ea"/>
                <a:cs typeface="Segoe UI"/>
              </a:rPr>
              <a:t>Fully managed community database:</a:t>
            </a:r>
            <a:endParaRPr kumimoji="0" lang="en-US" sz="1800" b="0" i="0" u="none" strike="noStrike" kern="1200" cap="none" spc="0" normalizeH="0" baseline="0" noProof="0" dirty="0">
              <a:ln>
                <a:noFill/>
              </a:ln>
              <a:effectLst/>
              <a:uLnTx/>
              <a:uFillTx/>
              <a:latin typeface="+mj-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j-lt"/>
                <a:cs typeface="Segoe UI Semibold"/>
              </a:rPr>
              <a:t>Take advantage of a fully managed service while still using the tools and languages you’re familiar with</a:t>
            </a:r>
            <a:endParaRPr kumimoji="0" lang="en-US" sz="2400" b="0" i="0" u="none" strike="noStrike" kern="1200" cap="none" spc="0" normalizeH="0" baseline="0" noProof="0" dirty="0">
              <a:ln>
                <a:noFill/>
              </a:ln>
              <a:effectLst/>
              <a:uLnTx/>
              <a:uFillTx/>
              <a:ea typeface="+mj-lt"/>
              <a:cs typeface="Segoe UI Semibold"/>
            </a:endParaRPr>
          </a:p>
        </p:txBody>
      </p:sp>
      <p:pic>
        <p:nvPicPr>
          <p:cNvPr id="81" name="Picture 80" descr="Icon of bar charts with a dollar sign">
            <a:extLst>
              <a:ext uri="{FF2B5EF4-FFF2-40B4-BE49-F238E27FC236}">
                <a16:creationId xmlns:a16="http://schemas.microsoft.com/office/drawing/2014/main" id="{D4FF8C5D-D867-40A8-B0BC-C09EA2DCC0B5}"/>
              </a:ext>
            </a:extLst>
          </p:cNvPr>
          <p:cNvPicPr>
            <a:picLocks noChangeAspect="1"/>
          </p:cNvPicPr>
          <p:nvPr/>
        </p:nvPicPr>
        <p:blipFill>
          <a:blip r:embed="rId4"/>
          <a:stretch>
            <a:fillRect/>
          </a:stretch>
        </p:blipFill>
        <p:spPr>
          <a:xfrm>
            <a:off x="418644" y="2264785"/>
            <a:ext cx="734584" cy="734582"/>
          </a:xfrm>
          <a:prstGeom prst="rect">
            <a:avLst/>
          </a:prstGeom>
        </p:spPr>
      </p:pic>
      <p:sp>
        <p:nvSpPr>
          <p:cNvPr id="18" name="Text Placeholder 17">
            <a:extLst>
              <a:ext uri="{FF2B5EF4-FFF2-40B4-BE49-F238E27FC236}">
                <a16:creationId xmlns:a16="http://schemas.microsoft.com/office/drawing/2014/main" id="{7FA713BC-29E2-43A8-8887-406A55E5781B}"/>
              </a:ext>
            </a:extLst>
          </p:cNvPr>
          <p:cNvSpPr>
            <a:spLocks noGrp="1"/>
          </p:cNvSpPr>
          <p:nvPr>
            <p:ph type="body" sz="quarter" idx="15"/>
          </p:nvPr>
        </p:nvSpPr>
        <p:spPr/>
        <p:txBody>
          <a:bodyPr/>
          <a:lstStyle/>
          <a:p>
            <a:pPr defTabSz="932563">
              <a:lnSpc>
                <a:spcPct val="100000"/>
              </a:lnSpc>
              <a:spcBef>
                <a:spcPts val="0"/>
              </a:spcBef>
              <a:spcAft>
                <a:spcPts val="0"/>
              </a:spcAft>
              <a:buSzTx/>
              <a:defRPr/>
            </a:pPr>
            <a:r>
              <a:rPr lang="en-US" sz="1800" dirty="0">
                <a:latin typeface="+mj-lt"/>
                <a:cs typeface="Segoe UI"/>
              </a:rPr>
              <a:t>Built-in high availability for lowest TCO:</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Ensure your data is always available without the need for additional costs </a:t>
            </a:r>
          </a:p>
        </p:txBody>
      </p:sp>
      <p:pic>
        <p:nvPicPr>
          <p:cNvPr id="83" name="Picture 82" descr="Icon of a meter">
            <a:extLst>
              <a:ext uri="{FF2B5EF4-FFF2-40B4-BE49-F238E27FC236}">
                <a16:creationId xmlns:a16="http://schemas.microsoft.com/office/drawing/2014/main" id="{79B87EB2-6338-45E7-B01D-5F90A954EE7E}"/>
              </a:ext>
            </a:extLst>
          </p:cNvPr>
          <p:cNvPicPr>
            <a:picLocks noChangeAspect="1"/>
          </p:cNvPicPr>
          <p:nvPr/>
        </p:nvPicPr>
        <p:blipFill>
          <a:blip r:embed="rId5"/>
          <a:stretch>
            <a:fillRect/>
          </a:stretch>
        </p:blipFill>
        <p:spPr>
          <a:xfrm>
            <a:off x="418644" y="3121191"/>
            <a:ext cx="734584" cy="734582"/>
          </a:xfrm>
          <a:prstGeom prst="rect">
            <a:avLst/>
          </a:prstGeom>
        </p:spPr>
      </p:pic>
      <p:sp>
        <p:nvSpPr>
          <p:cNvPr id="19" name="Text Placeholder 18">
            <a:extLst>
              <a:ext uri="{FF2B5EF4-FFF2-40B4-BE49-F238E27FC236}">
                <a16:creationId xmlns:a16="http://schemas.microsoft.com/office/drawing/2014/main" id="{CBED8D77-5E3D-4181-B4CC-65A914238FE9}"/>
              </a:ext>
            </a:extLst>
          </p:cNvPr>
          <p:cNvSpPr>
            <a:spLocks noGrp="1"/>
          </p:cNvSpPr>
          <p:nvPr>
            <p:ph type="body" sz="quarter" idx="17"/>
          </p:nvPr>
        </p:nvSpPr>
        <p:spPr/>
        <p:txBody>
          <a:bodyPr/>
          <a:lstStyle/>
          <a:p>
            <a:pPr defTabSz="932563">
              <a:lnSpc>
                <a:spcPct val="100000"/>
              </a:lnSpc>
              <a:spcBef>
                <a:spcPts val="0"/>
              </a:spcBef>
              <a:buSzTx/>
              <a:defRPr/>
            </a:pPr>
            <a:r>
              <a:rPr lang="en-US" sz="1800" dirty="0">
                <a:latin typeface="+mj-lt"/>
                <a:cs typeface="Segoe UI"/>
              </a:rPr>
              <a:t>Intelligent performance and scale:</a:t>
            </a:r>
          </a:p>
          <a:p>
            <a:pPr defTabSz="932563">
              <a:spcBef>
                <a:spcPts val="0"/>
              </a:spcBef>
              <a:defRPr/>
            </a:pPr>
            <a:r>
              <a:rPr lang="en-US" sz="1400" dirty="0"/>
              <a:t>Improve performance with built-in intelligence and up to 16TB storage and 20K IOPs </a:t>
            </a:r>
            <a:endParaRPr lang="en-US" sz="1400" dirty="0">
              <a:cs typeface="Segoe UI Semibold" charset="0"/>
            </a:endParaRPr>
          </a:p>
        </p:txBody>
      </p:sp>
      <p:pic>
        <p:nvPicPr>
          <p:cNvPr id="85" name="Picture 84" descr="Icon of a lockpad">
            <a:extLst>
              <a:ext uri="{FF2B5EF4-FFF2-40B4-BE49-F238E27FC236}">
                <a16:creationId xmlns:a16="http://schemas.microsoft.com/office/drawing/2014/main" id="{D729CCF3-A0A3-4C30-958B-1C944ED132DB}"/>
              </a:ext>
            </a:extLst>
          </p:cNvPr>
          <p:cNvPicPr>
            <a:picLocks noChangeAspect="1"/>
          </p:cNvPicPr>
          <p:nvPr/>
        </p:nvPicPr>
        <p:blipFill>
          <a:blip r:embed="rId6"/>
          <a:stretch>
            <a:fillRect/>
          </a:stretch>
        </p:blipFill>
        <p:spPr>
          <a:xfrm>
            <a:off x="418644" y="3977597"/>
            <a:ext cx="734584" cy="734582"/>
          </a:xfrm>
          <a:prstGeom prst="rect">
            <a:avLst/>
          </a:prstGeom>
        </p:spPr>
      </p:pic>
      <p:sp>
        <p:nvSpPr>
          <p:cNvPr id="20" name="Text Placeholder 19">
            <a:extLst>
              <a:ext uri="{FF2B5EF4-FFF2-40B4-BE49-F238E27FC236}">
                <a16:creationId xmlns:a16="http://schemas.microsoft.com/office/drawing/2014/main" id="{69E3EC65-8CF7-4306-B207-22271994B395}"/>
              </a:ext>
            </a:extLst>
          </p:cNvPr>
          <p:cNvSpPr>
            <a:spLocks noGrp="1"/>
          </p:cNvSpPr>
          <p:nvPr>
            <p:ph type="body" sz="quarter" idx="19"/>
          </p:nvPr>
        </p:nvSpPr>
        <p:spPr/>
        <p:txBody>
          <a:bodyPr/>
          <a:lstStyle/>
          <a:p>
            <a:pPr defTabSz="932563">
              <a:lnSpc>
                <a:spcPct val="100000"/>
              </a:lnSpc>
              <a:spcBef>
                <a:spcPts val="0"/>
              </a:spcBef>
              <a:buSzTx/>
              <a:defRPr/>
            </a:pPr>
            <a:r>
              <a:rPr lang="en-US" sz="1800" dirty="0">
                <a:latin typeface="+mj-lt"/>
                <a:cs typeface="Segoe UI"/>
              </a:rPr>
              <a:t>Industry-leading security and compliance:</a:t>
            </a:r>
          </a:p>
          <a:p>
            <a:pPr defTabSz="932563">
              <a:spcBef>
                <a:spcPts val="0"/>
              </a:spcBef>
              <a:defRPr/>
            </a:pPr>
            <a:r>
              <a:rPr lang="en-US" sz="1400" dirty="0"/>
              <a:t>Protect your data with enhanced security features including Advanced Threat Protection</a:t>
            </a:r>
          </a:p>
        </p:txBody>
      </p:sp>
      <p:pic>
        <p:nvPicPr>
          <p:cNvPr id="87" name="Picture 86" descr="Icon of a cloud with multiples lines extending from it">
            <a:extLst>
              <a:ext uri="{FF2B5EF4-FFF2-40B4-BE49-F238E27FC236}">
                <a16:creationId xmlns:a16="http://schemas.microsoft.com/office/drawing/2014/main" id="{5E4CED1C-99B7-4003-AB89-9B86644ABF43}"/>
              </a:ext>
            </a:extLst>
          </p:cNvPr>
          <p:cNvPicPr>
            <a:picLocks noChangeAspect="1"/>
          </p:cNvPicPr>
          <p:nvPr/>
        </p:nvPicPr>
        <p:blipFill>
          <a:blip r:embed="rId7"/>
          <a:stretch>
            <a:fillRect/>
          </a:stretch>
        </p:blipFill>
        <p:spPr>
          <a:xfrm>
            <a:off x="418644" y="4834004"/>
            <a:ext cx="734584" cy="734582"/>
          </a:xfrm>
          <a:prstGeom prst="rect">
            <a:avLst/>
          </a:prstGeom>
        </p:spPr>
      </p:pic>
      <p:sp>
        <p:nvSpPr>
          <p:cNvPr id="21" name="Text Placeholder 20">
            <a:extLst>
              <a:ext uri="{FF2B5EF4-FFF2-40B4-BE49-F238E27FC236}">
                <a16:creationId xmlns:a16="http://schemas.microsoft.com/office/drawing/2014/main" id="{8C69D47E-C906-42C5-8C56-738BA40CC726}"/>
              </a:ext>
            </a:extLst>
          </p:cNvPr>
          <p:cNvSpPr>
            <a:spLocks noGrp="1"/>
          </p:cNvSpPr>
          <p:nvPr>
            <p:ph type="body" sz="quarter" idx="21"/>
          </p:nvPr>
        </p:nvSpPr>
        <p:spPr/>
        <p:txBody>
          <a:bodyPr/>
          <a:lstStyle/>
          <a:p>
            <a:pPr defTabSz="932563">
              <a:lnSpc>
                <a:spcPct val="100000"/>
              </a:lnSpc>
              <a:spcBef>
                <a:spcPts val="0"/>
              </a:spcBef>
              <a:buSzTx/>
              <a:defRPr/>
            </a:pPr>
            <a:r>
              <a:rPr lang="en-US" sz="1800" dirty="0">
                <a:latin typeface="+mj-lt"/>
                <a:cs typeface="Segoe UI"/>
              </a:rPr>
              <a:t>Integration with the Azure ecosystem:</a:t>
            </a:r>
          </a:p>
          <a:p>
            <a:pPr defTabSz="932563">
              <a:spcBef>
                <a:spcPts val="0"/>
              </a:spcBef>
              <a:defRPr/>
            </a:pPr>
            <a:r>
              <a:rPr lang="en-US" sz="1400" dirty="0"/>
              <a:t>Build apps faster with Azure services and safeguard your innovation with Azure IP Advantage </a:t>
            </a:r>
          </a:p>
        </p:txBody>
      </p:sp>
    </p:spTree>
    <p:extLst>
      <p:ext uri="{BB962C8B-B14F-4D97-AF65-F5344CB8AC3E}">
        <p14:creationId xmlns:p14="http://schemas.microsoft.com/office/powerpoint/2010/main" val="73771742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1: Knowledge check (continued on next slide)</a:t>
            </a:r>
          </a:p>
        </p:txBody>
      </p:sp>
      <p:pic>
        <p:nvPicPr>
          <p:cNvPr id="34" name="Picture 33" descr="Icon of arrow positioned diagonally">
            <a:extLst>
              <a:ext uri="{FF2B5EF4-FFF2-40B4-BE49-F238E27FC236}">
                <a16:creationId xmlns:a16="http://schemas.microsoft.com/office/drawing/2014/main" id="{11E91FCF-1A66-4961-9923-9C63284F9BF7}"/>
              </a:ext>
            </a:extLst>
          </p:cNvPr>
          <p:cNvPicPr>
            <a:picLocks noChangeAspect="1"/>
          </p:cNvPicPr>
          <p:nvPr/>
        </p:nvPicPr>
        <p:blipFill>
          <a:blip r:embed="rId3"/>
          <a:stretch>
            <a:fillRect/>
          </a:stretch>
        </p:blipFill>
        <p:spPr>
          <a:xfrm>
            <a:off x="464415" y="1177472"/>
            <a:ext cx="896112" cy="896112"/>
          </a:xfrm>
          <a:prstGeom prst="rect">
            <a:avLst/>
          </a:prstGeom>
        </p:spPr>
      </p:pic>
      <p:sp>
        <p:nvSpPr>
          <p:cNvPr id="11" name="TextBox 10">
            <a:extLst>
              <a:ext uri="{FF2B5EF4-FFF2-40B4-BE49-F238E27FC236}">
                <a16:creationId xmlns:a16="http://schemas.microsoft.com/office/drawing/2014/main" id="{CD5BAD7D-8A31-476A-93E5-D716511B316B}"/>
              </a:ext>
            </a:extLst>
          </p:cNvPr>
          <p:cNvSpPr txBox="1">
            <a:spLocks/>
          </p:cNvSpPr>
          <p:nvPr/>
        </p:nvSpPr>
        <p:spPr>
          <a:xfrm>
            <a:off x="1645003" y="1177472"/>
            <a:ext cx="10117461" cy="1241365"/>
          </a:xfrm>
          <a:prstGeom prst="rect">
            <a:avLst/>
          </a:prstGeom>
          <a:noFill/>
        </p:spPr>
        <p:txBody>
          <a:bodyPr wrap="square" lIns="0" tIns="0" rIns="0" bIns="0">
            <a:spAutoFit/>
          </a:bodyPr>
          <a:lstStyle/>
          <a:p>
            <a:pPr marL="0" lvl="1" defTabSz="914192">
              <a:spcAft>
                <a:spcPts val="196"/>
              </a:spcAft>
            </a:pPr>
            <a:r>
              <a:rPr lang="en-US" sz="1600" dirty="0">
                <a:latin typeface="+mj-lt"/>
              </a:rPr>
              <a:t>Which deployment requires the fewest changes when migrating an existing SQL Server </a:t>
            </a:r>
            <a:br>
              <a:rPr lang="en-US" sz="1600" dirty="0">
                <a:latin typeface="+mj-lt"/>
              </a:rPr>
            </a:br>
            <a:r>
              <a:rPr lang="en-US" sz="1600" dirty="0">
                <a:latin typeface="+mj-lt"/>
              </a:rPr>
              <a:t>on-premises solution?</a:t>
            </a:r>
          </a:p>
          <a:p>
            <a:pPr marL="342834" lvl="1" indent="-342834" defTabSz="914192">
              <a:spcAft>
                <a:spcPts val="294"/>
              </a:spcAft>
              <a:buFont typeface="Wingdings" panose="05000000000000000000" pitchFamily="2" charset="2"/>
              <a:buChar char="q"/>
            </a:pPr>
            <a:r>
              <a:rPr lang="en-US" sz="1400" dirty="0">
                <a:latin typeface="Segoe UI" panose="020B0502040204020203" pitchFamily="34" charset="0"/>
              </a:rPr>
              <a:t>Azure SQL Database Managed Instance</a:t>
            </a:r>
          </a:p>
          <a:p>
            <a:pPr marL="342834" lvl="1" indent="-342834" defTabSz="914192">
              <a:spcAft>
                <a:spcPts val="294"/>
              </a:spcAft>
              <a:buFont typeface="Wingdings" panose="05000000000000000000" pitchFamily="2" charset="2"/>
              <a:buChar char="q"/>
            </a:pPr>
            <a:r>
              <a:rPr lang="en-US" sz="1400" dirty="0">
                <a:latin typeface="Segoe UI" panose="020B0502040204020203" pitchFamily="34" charset="0"/>
              </a:rPr>
              <a:t>SQL Server running on a virtual machine</a:t>
            </a:r>
          </a:p>
          <a:p>
            <a:pPr marL="342834" lvl="1" indent="-342834" defTabSz="914192">
              <a:spcAft>
                <a:spcPts val="294"/>
              </a:spcAft>
              <a:buFont typeface="Wingdings" panose="05000000000000000000" pitchFamily="2" charset="2"/>
              <a:buChar char="q"/>
            </a:pPr>
            <a:r>
              <a:rPr lang="en-US" sz="1400" dirty="0">
                <a:latin typeface="Segoe UI" panose="020B0502040204020203" pitchFamily="34" charset="0"/>
              </a:rPr>
              <a:t>Azure SQL Database Single Database</a:t>
            </a:r>
          </a:p>
        </p:txBody>
      </p:sp>
      <p:sp>
        <p:nvSpPr>
          <p:cNvPr id="4" name="Graphic 26" descr="Checkmark on SQL Server running on a virtual machine">
            <a:extLst>
              <a:ext uri="{FF2B5EF4-FFF2-40B4-BE49-F238E27FC236}">
                <a16:creationId xmlns:a16="http://schemas.microsoft.com/office/drawing/2014/main" id="{81258162-3A32-4CC3-A42A-D9F924A39B62}"/>
              </a:ext>
            </a:extLst>
          </p:cNvPr>
          <p:cNvSpPr/>
          <p:nvPr/>
        </p:nvSpPr>
        <p:spPr>
          <a:xfrm>
            <a:off x="1627662" y="1883669"/>
            <a:ext cx="267883" cy="18815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a:defRPr/>
            </a:pPr>
            <a:endParaRPr lang="en-US" dirty="0">
              <a:solidFill>
                <a:srgbClr val="000000"/>
              </a:solidFill>
              <a:latin typeface="Segoe UI"/>
            </a:endParaRPr>
          </a:p>
        </p:txBody>
      </p:sp>
      <p:cxnSp>
        <p:nvCxnSpPr>
          <p:cNvPr id="19" name="Straight Connector 18">
            <a:extLst>
              <a:ext uri="{FF2B5EF4-FFF2-40B4-BE49-F238E27FC236}">
                <a16:creationId xmlns:a16="http://schemas.microsoft.com/office/drawing/2014/main" id="{4A19714B-3C4F-42CF-9D33-D0C0625E8B06}"/>
              </a:ext>
              <a:ext uri="{C183D7F6-B498-43B3-948B-1728B52AA6E4}">
                <adec:decorative xmlns:adec="http://schemas.microsoft.com/office/drawing/2017/decorative" val="1"/>
              </a:ext>
            </a:extLst>
          </p:cNvPr>
          <p:cNvCxnSpPr>
            <a:cxnSpLocks/>
          </p:cNvCxnSpPr>
          <p:nvPr/>
        </p:nvCxnSpPr>
        <p:spPr>
          <a:xfrm>
            <a:off x="1645003" y="2627420"/>
            <a:ext cx="1011746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8" name="Picture 37" descr="Icon of a document">
            <a:extLst>
              <a:ext uri="{FF2B5EF4-FFF2-40B4-BE49-F238E27FC236}">
                <a16:creationId xmlns:a16="http://schemas.microsoft.com/office/drawing/2014/main" id="{7A129F1E-DA48-40B1-BADC-0FD216ACA6DD}"/>
              </a:ext>
            </a:extLst>
          </p:cNvPr>
          <p:cNvPicPr>
            <a:picLocks noChangeAspect="1"/>
          </p:cNvPicPr>
          <p:nvPr/>
        </p:nvPicPr>
        <p:blipFill>
          <a:blip r:embed="rId4"/>
          <a:stretch>
            <a:fillRect/>
          </a:stretch>
        </p:blipFill>
        <p:spPr>
          <a:xfrm>
            <a:off x="464415" y="2724805"/>
            <a:ext cx="896112" cy="896112"/>
          </a:xfrm>
          <a:prstGeom prst="rect">
            <a:avLst/>
          </a:prstGeom>
        </p:spPr>
      </p:pic>
      <p:sp>
        <p:nvSpPr>
          <p:cNvPr id="15" name="TextBox 14">
            <a:extLst>
              <a:ext uri="{FF2B5EF4-FFF2-40B4-BE49-F238E27FC236}">
                <a16:creationId xmlns:a16="http://schemas.microsoft.com/office/drawing/2014/main" id="{7D76E5B3-0623-4849-9406-39469319E37A}"/>
              </a:ext>
            </a:extLst>
          </p:cNvPr>
          <p:cNvSpPr txBox="1">
            <a:spLocks/>
          </p:cNvSpPr>
          <p:nvPr/>
        </p:nvSpPr>
        <p:spPr>
          <a:xfrm>
            <a:off x="1645003" y="2836003"/>
            <a:ext cx="10117461" cy="995144"/>
          </a:xfrm>
          <a:prstGeom prst="rect">
            <a:avLst/>
          </a:prstGeom>
          <a:noFill/>
        </p:spPr>
        <p:txBody>
          <a:bodyPr wrap="square" lIns="0" tIns="0" rIns="0" bIns="0">
            <a:spAutoFit/>
          </a:bodyPr>
          <a:lstStyle/>
          <a:p>
            <a:pPr marL="0" lvl="1" defTabSz="914192">
              <a:spcAft>
                <a:spcPts val="196"/>
              </a:spcAft>
            </a:pPr>
            <a:r>
              <a:rPr lang="en-US" sz="1600" dirty="0">
                <a:latin typeface="+mj-lt"/>
              </a:rPr>
              <a:t>Which of the following statements is true about SQL Server running on a virtual machine?</a:t>
            </a:r>
          </a:p>
          <a:p>
            <a:pPr marL="342834" lvl="1" indent="-342834" defTabSz="914192">
              <a:spcAft>
                <a:spcPts val="294"/>
              </a:spcAft>
              <a:buFont typeface="Wingdings" panose="05000000000000000000" pitchFamily="2" charset="2"/>
              <a:buChar char="q"/>
            </a:pPr>
            <a:r>
              <a:rPr lang="en-US" sz="1400" dirty="0">
                <a:latin typeface="Segoe UI" panose="020B0502040204020203" pitchFamily="34" charset="0"/>
              </a:rPr>
              <a:t>You must install and maintain the software for the database management system yourself, but backups are automated</a:t>
            </a:r>
          </a:p>
          <a:p>
            <a:pPr marL="342834" lvl="1" indent="-342834" defTabSz="914192">
              <a:spcAft>
                <a:spcPts val="294"/>
              </a:spcAft>
              <a:buFont typeface="Wingdings" panose="05000000000000000000" pitchFamily="2" charset="2"/>
              <a:buChar char="q"/>
            </a:pPr>
            <a:r>
              <a:rPr lang="en-US" sz="1400" dirty="0">
                <a:latin typeface="Segoe UI" panose="020B0502040204020203" pitchFamily="34" charset="0"/>
              </a:rPr>
              <a:t>Software installation and maintenance are automated, but you must do your own backups</a:t>
            </a:r>
          </a:p>
          <a:p>
            <a:pPr marL="342834" lvl="1" indent="-342834" defTabSz="914192">
              <a:spcAft>
                <a:spcPts val="294"/>
              </a:spcAft>
              <a:buFont typeface="Wingdings" panose="05000000000000000000" pitchFamily="2" charset="2"/>
              <a:buChar char="q"/>
            </a:pPr>
            <a:r>
              <a:rPr lang="en-US" sz="1400" dirty="0">
                <a:latin typeface="Segoe UI" panose="020B0502040204020203" pitchFamily="34" charset="0"/>
              </a:rPr>
              <a:t>You’re responsible for all software installation and maintenance, and performing back ups</a:t>
            </a:r>
          </a:p>
        </p:txBody>
      </p:sp>
      <p:sp>
        <p:nvSpPr>
          <p:cNvPr id="3" name="Graphic 27" descr="Checkmark on you’re responsible for all software installation and maintenance, and performing back ups">
            <a:extLst>
              <a:ext uri="{FF2B5EF4-FFF2-40B4-BE49-F238E27FC236}">
                <a16:creationId xmlns:a16="http://schemas.microsoft.com/office/drawing/2014/main" id="{D62FA0C1-39F9-478C-B737-197A2862D15B}"/>
              </a:ext>
            </a:extLst>
          </p:cNvPr>
          <p:cNvSpPr/>
          <p:nvPr/>
        </p:nvSpPr>
        <p:spPr>
          <a:xfrm>
            <a:off x="1627662" y="3541075"/>
            <a:ext cx="267883" cy="18815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a:defRPr/>
            </a:pPr>
            <a:endParaRPr lang="en-US" dirty="0">
              <a:solidFill>
                <a:srgbClr val="000000"/>
              </a:solidFill>
              <a:latin typeface="Segoe UI"/>
            </a:endParaRPr>
          </a:p>
        </p:txBody>
      </p:sp>
      <p:cxnSp>
        <p:nvCxnSpPr>
          <p:cNvPr id="25" name="Straight Connector 24">
            <a:extLst>
              <a:ext uri="{FF2B5EF4-FFF2-40B4-BE49-F238E27FC236}">
                <a16:creationId xmlns:a16="http://schemas.microsoft.com/office/drawing/2014/main" id="{06B43C98-1988-4AC2-AC5A-9BCDDEE4B17C}"/>
              </a:ext>
              <a:ext uri="{C183D7F6-B498-43B3-948B-1728B52AA6E4}">
                <adec:decorative xmlns:adec="http://schemas.microsoft.com/office/drawing/2017/decorative" val="1"/>
              </a:ext>
            </a:extLst>
          </p:cNvPr>
          <p:cNvCxnSpPr>
            <a:cxnSpLocks/>
          </p:cNvCxnSpPr>
          <p:nvPr/>
        </p:nvCxnSpPr>
        <p:spPr>
          <a:xfrm>
            <a:off x="1645003" y="4039730"/>
            <a:ext cx="1011746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descr="Icon of a document with a checkmark">
            <a:extLst>
              <a:ext uri="{FF2B5EF4-FFF2-40B4-BE49-F238E27FC236}">
                <a16:creationId xmlns:a16="http://schemas.microsoft.com/office/drawing/2014/main" id="{7F6D1934-2900-4304-A389-3636B8FE13A8}"/>
              </a:ext>
            </a:extLst>
          </p:cNvPr>
          <p:cNvPicPr>
            <a:picLocks noChangeAspect="1"/>
          </p:cNvPicPr>
          <p:nvPr/>
        </p:nvPicPr>
        <p:blipFill>
          <a:blip r:embed="rId5"/>
          <a:stretch>
            <a:fillRect/>
          </a:stretch>
        </p:blipFill>
        <p:spPr>
          <a:xfrm>
            <a:off x="464415" y="4248314"/>
            <a:ext cx="896112" cy="896112"/>
          </a:xfrm>
          <a:prstGeom prst="rect">
            <a:avLst/>
          </a:prstGeom>
        </p:spPr>
      </p:pic>
      <p:sp>
        <p:nvSpPr>
          <p:cNvPr id="21" name="TextBox 20">
            <a:extLst>
              <a:ext uri="{FF2B5EF4-FFF2-40B4-BE49-F238E27FC236}">
                <a16:creationId xmlns:a16="http://schemas.microsoft.com/office/drawing/2014/main" id="{A696E727-1D91-4D9E-9551-4810F693FF9B}"/>
              </a:ext>
            </a:extLst>
          </p:cNvPr>
          <p:cNvSpPr txBox="1">
            <a:spLocks/>
          </p:cNvSpPr>
          <p:nvPr/>
        </p:nvSpPr>
        <p:spPr>
          <a:xfrm>
            <a:off x="1645003" y="4248314"/>
            <a:ext cx="10117461" cy="995144"/>
          </a:xfrm>
          <a:prstGeom prst="rect">
            <a:avLst/>
          </a:prstGeom>
          <a:noFill/>
        </p:spPr>
        <p:txBody>
          <a:bodyPr wrap="square" lIns="0" tIns="0" rIns="0" bIns="0">
            <a:spAutoFit/>
          </a:bodyPr>
          <a:lstStyle/>
          <a:p>
            <a:pPr marL="0" lvl="1" defTabSz="914192">
              <a:spcAft>
                <a:spcPts val="196"/>
              </a:spcAft>
            </a:pPr>
            <a:r>
              <a:rPr lang="en-US" sz="1600" dirty="0">
                <a:latin typeface="+mj-lt"/>
              </a:rPr>
              <a:t>Which of the following statement is true about Azure SQL Database?</a:t>
            </a:r>
          </a:p>
          <a:p>
            <a:pPr marL="342834" lvl="1" indent="-342834" defTabSz="914192">
              <a:spcAft>
                <a:spcPts val="294"/>
              </a:spcAft>
              <a:buFont typeface="Wingdings" panose="05000000000000000000" pitchFamily="2" charset="2"/>
              <a:buChar char="q"/>
            </a:pPr>
            <a:r>
              <a:rPr lang="en-US" sz="1400" dirty="0">
                <a:latin typeface="Segoe UI" panose="020B0502040204020203" pitchFamily="34" charset="0"/>
              </a:rPr>
              <a:t>Scaling up doesn’t take effect until you restart the database</a:t>
            </a:r>
            <a:endParaRPr lang="en-US" sz="1400" dirty="0"/>
          </a:p>
          <a:p>
            <a:pPr marL="342834" lvl="1" indent="-342834" defTabSz="914192">
              <a:spcAft>
                <a:spcPts val="294"/>
              </a:spcAft>
              <a:buFont typeface="Wingdings" panose="05000000000000000000" pitchFamily="2" charset="2"/>
              <a:buChar char="q"/>
            </a:pPr>
            <a:r>
              <a:rPr lang="en-US" sz="1400" dirty="0">
                <a:latin typeface="Segoe UI" panose="020B0502040204020203" pitchFamily="34" charset="0"/>
              </a:rPr>
              <a:t>Scaling out doesn’t take effect until you restart the database</a:t>
            </a:r>
            <a:endParaRPr lang="en-US" sz="1400" dirty="0"/>
          </a:p>
          <a:p>
            <a:pPr marL="342834" lvl="1" indent="-342834" defTabSz="914192">
              <a:spcAft>
                <a:spcPts val="294"/>
              </a:spcAft>
              <a:buFont typeface="Wingdings" panose="05000000000000000000" pitchFamily="2" charset="2"/>
              <a:buChar char="q"/>
            </a:pPr>
            <a:r>
              <a:rPr lang="en-US" sz="1400" dirty="0">
                <a:latin typeface="Segoe UI" panose="020B0502040204020203" pitchFamily="34" charset="0"/>
              </a:rPr>
              <a:t>Scaling up or out will take effect without restarting the SQL database</a:t>
            </a:r>
            <a:endParaRPr lang="en-US" sz="1400" dirty="0"/>
          </a:p>
        </p:txBody>
      </p:sp>
      <p:sp>
        <p:nvSpPr>
          <p:cNvPr id="2" name="Graphic 28" descr="Checkmark on scaling up or out will take effect without restarting the SQL database">
            <a:extLst>
              <a:ext uri="{FF2B5EF4-FFF2-40B4-BE49-F238E27FC236}">
                <a16:creationId xmlns:a16="http://schemas.microsoft.com/office/drawing/2014/main" id="{BDC34667-CC23-441C-9CC4-AD1104D060A4}"/>
              </a:ext>
            </a:extLst>
          </p:cNvPr>
          <p:cNvSpPr/>
          <p:nvPr/>
        </p:nvSpPr>
        <p:spPr>
          <a:xfrm>
            <a:off x="1627662" y="4958154"/>
            <a:ext cx="267883" cy="18815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a:defRPr/>
            </a:pPr>
            <a:endParaRPr lang="en-US" dirty="0">
              <a:solidFill>
                <a:srgbClr val="000000"/>
              </a:solidFill>
              <a:latin typeface="Segoe UI"/>
            </a:endParaRPr>
          </a:p>
        </p:txBody>
      </p:sp>
    </p:spTree>
    <p:extLst>
      <p:ext uri="{BB962C8B-B14F-4D97-AF65-F5344CB8AC3E}">
        <p14:creationId xmlns:p14="http://schemas.microsoft.com/office/powerpoint/2010/main" val="258128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1: Knowledge check (continued)</a:t>
            </a:r>
          </a:p>
        </p:txBody>
      </p:sp>
      <p:pic>
        <p:nvPicPr>
          <p:cNvPr id="10" name="Picture 9" descr="Icon of an arrow in a circular motion and a cloud inside it">
            <a:extLst>
              <a:ext uri="{FF2B5EF4-FFF2-40B4-BE49-F238E27FC236}">
                <a16:creationId xmlns:a16="http://schemas.microsoft.com/office/drawing/2014/main" id="{A9692DEC-CB35-4C85-9F55-5C2BBA93F451}"/>
              </a:ext>
            </a:extLst>
          </p:cNvPr>
          <p:cNvPicPr>
            <a:picLocks noChangeAspect="1"/>
          </p:cNvPicPr>
          <p:nvPr/>
        </p:nvPicPr>
        <p:blipFill>
          <a:blip r:embed="rId3"/>
          <a:stretch>
            <a:fillRect/>
          </a:stretch>
        </p:blipFill>
        <p:spPr>
          <a:xfrm>
            <a:off x="464415" y="1177471"/>
            <a:ext cx="933776" cy="933776"/>
          </a:xfrm>
          <a:prstGeom prst="rect">
            <a:avLst/>
          </a:prstGeom>
        </p:spPr>
      </p:pic>
      <p:sp>
        <p:nvSpPr>
          <p:cNvPr id="21" name="TextBox 20">
            <a:extLst>
              <a:ext uri="{FF2B5EF4-FFF2-40B4-BE49-F238E27FC236}">
                <a16:creationId xmlns:a16="http://schemas.microsoft.com/office/drawing/2014/main" id="{C6685206-EC1B-4A59-A65F-A47E11A9EE9C}"/>
              </a:ext>
            </a:extLst>
          </p:cNvPr>
          <p:cNvSpPr txBox="1">
            <a:spLocks/>
          </p:cNvSpPr>
          <p:nvPr/>
        </p:nvSpPr>
        <p:spPr>
          <a:xfrm>
            <a:off x="1645003" y="1177471"/>
            <a:ext cx="10117461" cy="1518689"/>
          </a:xfrm>
          <a:prstGeom prst="rect">
            <a:avLst/>
          </a:prstGeom>
          <a:noFill/>
        </p:spPr>
        <p:txBody>
          <a:bodyPr wrap="square" lIns="0" tIns="0" rIns="0" bIns="0">
            <a:spAutoFit/>
          </a:bodyPr>
          <a:lstStyle/>
          <a:p>
            <a:pPr marL="0" lvl="1" defTabSz="914192">
              <a:spcAft>
                <a:spcPts val="196"/>
              </a:spcAft>
            </a:pPr>
            <a:r>
              <a:rPr lang="en-US" sz="1961" dirty="0">
                <a:latin typeface="+mj-lt"/>
              </a:rPr>
              <a:t>When using an Azure SQL Database managed instance, what is the simplest way to implement backups?</a:t>
            </a:r>
          </a:p>
          <a:p>
            <a:pPr marL="342834" lvl="1" indent="-342834" defTabSz="914192">
              <a:spcAft>
                <a:spcPts val="294"/>
              </a:spcAft>
              <a:buFont typeface="Wingdings" panose="05000000000000000000" pitchFamily="2" charset="2"/>
              <a:buChar char="q"/>
            </a:pPr>
            <a:r>
              <a:rPr lang="en-US" sz="1730" dirty="0">
                <a:latin typeface="Segoe UI" panose="020B0502040204020203" pitchFamily="34" charset="0"/>
              </a:rPr>
              <a:t>Manual Configuration of the SQL server</a:t>
            </a:r>
          </a:p>
          <a:p>
            <a:pPr marL="342834" lvl="1" indent="-342834" defTabSz="914192">
              <a:spcAft>
                <a:spcPts val="294"/>
              </a:spcAft>
              <a:buFont typeface="Wingdings" panose="05000000000000000000" pitchFamily="2" charset="2"/>
              <a:buChar char="q"/>
            </a:pPr>
            <a:r>
              <a:rPr lang="en-US" sz="1730" dirty="0">
                <a:latin typeface="Segoe UI" panose="020B0502040204020203" pitchFamily="34" charset="0"/>
              </a:rPr>
              <a:t>Create a scheduled task to back up</a:t>
            </a:r>
          </a:p>
          <a:p>
            <a:pPr marL="342834" lvl="1" indent="-342834" defTabSz="914192">
              <a:spcAft>
                <a:spcPts val="294"/>
              </a:spcAft>
              <a:buFont typeface="Wingdings" panose="05000000000000000000" pitchFamily="2" charset="2"/>
              <a:buChar char="q"/>
            </a:pPr>
            <a:r>
              <a:rPr lang="en-US" sz="1730" dirty="0">
                <a:latin typeface="Segoe UI" panose="020B0502040204020203" pitchFamily="34" charset="0"/>
              </a:rPr>
              <a:t>Backups are automatically handled</a:t>
            </a:r>
          </a:p>
        </p:txBody>
      </p:sp>
      <p:sp>
        <p:nvSpPr>
          <p:cNvPr id="31" name="Graphic 26" descr="Checkmark on backups are automatically handled&#10;">
            <a:extLst>
              <a:ext uri="{FF2B5EF4-FFF2-40B4-BE49-F238E27FC236}">
                <a16:creationId xmlns:a16="http://schemas.microsoft.com/office/drawing/2014/main" id="{FF4E7D4D-EC44-4164-ACFF-EFC1A887A822}"/>
              </a:ext>
            </a:extLst>
          </p:cNvPr>
          <p:cNvSpPr/>
          <p:nvPr/>
        </p:nvSpPr>
        <p:spPr>
          <a:xfrm>
            <a:off x="1627662" y="2363546"/>
            <a:ext cx="267883" cy="18815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a:defRPr/>
            </a:pPr>
            <a:endParaRPr lang="en-US" dirty="0">
              <a:solidFill>
                <a:srgbClr val="000000"/>
              </a:solidFill>
              <a:latin typeface="Segoe UI"/>
            </a:endParaRPr>
          </a:p>
        </p:txBody>
      </p:sp>
      <p:cxnSp>
        <p:nvCxnSpPr>
          <p:cNvPr id="29" name="Straight Connector 28">
            <a:extLst>
              <a:ext uri="{FF2B5EF4-FFF2-40B4-BE49-F238E27FC236}">
                <a16:creationId xmlns:a16="http://schemas.microsoft.com/office/drawing/2014/main" id="{EEBBCB63-4FD6-4B88-8E50-900D302EDBBB}"/>
              </a:ext>
              <a:ext uri="{C183D7F6-B498-43B3-948B-1728B52AA6E4}">
                <adec:decorative xmlns:adec="http://schemas.microsoft.com/office/drawing/2017/decorative" val="1"/>
              </a:ext>
            </a:extLst>
          </p:cNvPr>
          <p:cNvCxnSpPr>
            <a:cxnSpLocks/>
          </p:cNvCxnSpPr>
          <p:nvPr/>
        </p:nvCxnSpPr>
        <p:spPr>
          <a:xfrm>
            <a:off x="1645003" y="2887789"/>
            <a:ext cx="1011746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a wave connected by circles and lines at both end">
            <a:extLst>
              <a:ext uri="{FF2B5EF4-FFF2-40B4-BE49-F238E27FC236}">
                <a16:creationId xmlns:a16="http://schemas.microsoft.com/office/drawing/2014/main" id="{B81BFE1D-791A-4467-B10A-B64D25041C07}"/>
              </a:ext>
            </a:extLst>
          </p:cNvPr>
          <p:cNvPicPr>
            <a:picLocks noChangeAspect="1"/>
          </p:cNvPicPr>
          <p:nvPr/>
        </p:nvPicPr>
        <p:blipFill>
          <a:blip r:embed="rId4"/>
          <a:stretch>
            <a:fillRect/>
          </a:stretch>
        </p:blipFill>
        <p:spPr>
          <a:xfrm>
            <a:off x="464415" y="3057809"/>
            <a:ext cx="933776" cy="933776"/>
          </a:xfrm>
          <a:prstGeom prst="rect">
            <a:avLst/>
          </a:prstGeom>
        </p:spPr>
      </p:pic>
      <p:sp>
        <p:nvSpPr>
          <p:cNvPr id="25" name="TextBox 24">
            <a:extLst>
              <a:ext uri="{FF2B5EF4-FFF2-40B4-BE49-F238E27FC236}">
                <a16:creationId xmlns:a16="http://schemas.microsoft.com/office/drawing/2014/main" id="{B41C66F7-4C48-461E-A4C1-3CC1BA3EBF6F}"/>
              </a:ext>
            </a:extLst>
          </p:cNvPr>
          <p:cNvSpPr txBox="1">
            <a:spLocks/>
          </p:cNvSpPr>
          <p:nvPr/>
        </p:nvSpPr>
        <p:spPr>
          <a:xfrm>
            <a:off x="1645003" y="3059305"/>
            <a:ext cx="10117461" cy="1790243"/>
          </a:xfrm>
          <a:prstGeom prst="rect">
            <a:avLst/>
          </a:prstGeom>
          <a:noFill/>
        </p:spPr>
        <p:txBody>
          <a:bodyPr wrap="square" lIns="0" tIns="0" rIns="0" bIns="0">
            <a:spAutoFit/>
          </a:bodyPr>
          <a:lstStyle/>
          <a:p>
            <a:pPr marL="0" lvl="1" defTabSz="914192">
              <a:spcAft>
                <a:spcPts val="196"/>
              </a:spcAft>
            </a:pPr>
            <a:r>
              <a:rPr lang="en-US" sz="1961" dirty="0">
                <a:latin typeface="+mj-lt"/>
              </a:rPr>
              <a:t>What is the best way to transfer the data in a PostgreSQL database running on-premises into a database running Azure Database for PostgreSQL service?</a:t>
            </a:r>
          </a:p>
          <a:p>
            <a:pPr marL="342834" lvl="1" indent="-342834" defTabSz="914192">
              <a:spcAft>
                <a:spcPts val="294"/>
              </a:spcAft>
              <a:buFont typeface="Wingdings" panose="05000000000000000000" pitchFamily="2" charset="2"/>
              <a:buChar char="q"/>
            </a:pPr>
            <a:r>
              <a:rPr lang="en-US" sz="1730" dirty="0">
                <a:latin typeface="Segoe UI" panose="020B0502040204020203" pitchFamily="34" charset="0"/>
              </a:rPr>
              <a:t>Export the data from the on-premises database and import it manually into the database running </a:t>
            </a:r>
            <a:br>
              <a:rPr lang="en-US" sz="1730" dirty="0">
                <a:latin typeface="Segoe UI" panose="020B0502040204020203" pitchFamily="34" charset="0"/>
              </a:rPr>
            </a:br>
            <a:r>
              <a:rPr lang="en-US" sz="1730" dirty="0">
                <a:latin typeface="Segoe UI" panose="020B0502040204020203" pitchFamily="34" charset="0"/>
              </a:rPr>
              <a:t>in Azure</a:t>
            </a:r>
          </a:p>
          <a:p>
            <a:pPr marL="342834" lvl="1" indent="-342834" defTabSz="914192">
              <a:spcAft>
                <a:spcPts val="294"/>
              </a:spcAft>
              <a:buFont typeface="Wingdings" panose="05000000000000000000" pitchFamily="2" charset="2"/>
              <a:buChar char="q"/>
            </a:pPr>
            <a:r>
              <a:rPr lang="en-US" sz="1730" dirty="0">
                <a:latin typeface="Segoe UI" panose="020B0502040204020203" pitchFamily="34" charset="0"/>
              </a:rPr>
              <a:t>Upload a PostgreSQL database backup file to the database running in Azure</a:t>
            </a:r>
          </a:p>
          <a:p>
            <a:pPr marL="342834" lvl="1" indent="-342834" defTabSz="914192">
              <a:spcAft>
                <a:spcPts val="294"/>
              </a:spcAft>
              <a:buFont typeface="Wingdings" panose="05000000000000000000" pitchFamily="2" charset="2"/>
              <a:buChar char="q"/>
            </a:pPr>
            <a:r>
              <a:rPr lang="en-US" sz="1730" dirty="0">
                <a:latin typeface="Segoe UI" panose="020B0502040204020203" pitchFamily="34" charset="0"/>
              </a:rPr>
              <a:t>Use the Azure Database Migration Services</a:t>
            </a:r>
          </a:p>
        </p:txBody>
      </p:sp>
      <p:sp>
        <p:nvSpPr>
          <p:cNvPr id="30" name="Graphic 27" descr="Checkmark on use the Azure Database Migration Services&#10;">
            <a:extLst>
              <a:ext uri="{FF2B5EF4-FFF2-40B4-BE49-F238E27FC236}">
                <a16:creationId xmlns:a16="http://schemas.microsoft.com/office/drawing/2014/main" id="{8928DF0C-1270-4A27-A739-17BBFA1FC8C9}"/>
              </a:ext>
            </a:extLst>
          </p:cNvPr>
          <p:cNvSpPr/>
          <p:nvPr/>
        </p:nvSpPr>
        <p:spPr>
          <a:xfrm>
            <a:off x="1627662" y="4515652"/>
            <a:ext cx="267883" cy="18815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a:defRPr/>
            </a:pPr>
            <a:endParaRPr lang="en-US" dirty="0">
              <a:solidFill>
                <a:srgbClr val="000000"/>
              </a:solidFill>
              <a:latin typeface="Segoe UI"/>
            </a:endParaRPr>
          </a:p>
        </p:txBody>
      </p:sp>
    </p:spTree>
    <p:extLst>
      <p:ext uri="{BB962C8B-B14F-4D97-AF65-F5344CB8AC3E}">
        <p14:creationId xmlns:p14="http://schemas.microsoft.com/office/powerpoint/2010/main" val="394871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r>
              <a:rPr lang="en-US" sz="2000" dirty="0"/>
              <a:t>Lesson 2: Explore provisioning and deploying relational database services in Azure</a:t>
            </a:r>
            <a:endParaRPr lang="en-IN" sz="2000" dirty="0"/>
          </a:p>
        </p:txBody>
      </p:sp>
      <p:pic>
        <p:nvPicPr>
          <p:cNvPr id="7" name="Picture Placeholder 6" descr="Icon of a circle branched into three connect circles">
            <a:extLst>
              <a:ext uri="{FF2B5EF4-FFF2-40B4-BE49-F238E27FC236}">
                <a16:creationId xmlns:a16="http://schemas.microsoft.com/office/drawing/2014/main" id="{12C4E0CC-F1AD-4042-8B41-458F30E1055D}"/>
              </a:ext>
            </a:extLst>
          </p:cNvPr>
          <p:cNvPicPr>
            <a:picLocks noGrp="1" noChangeAspect="1"/>
          </p:cNvPicPr>
          <p:nvPr>
            <p:ph type="pic" sz="quarter" idx="10"/>
          </p:nvPr>
        </p:nvPicPr>
        <p:blipFill rotWithShape="1">
          <a:blip r:embed="rId3"/>
          <a:srcRect/>
          <a:stretch/>
        </p:blipFill>
        <p:spPr>
          <a:prstGeom prst="rect">
            <a:avLst/>
          </a:prstGeom>
        </p:spPr>
      </p:pic>
    </p:spTree>
    <p:extLst>
      <p:ext uri="{BB962C8B-B14F-4D97-AF65-F5344CB8AC3E}">
        <p14:creationId xmlns:p14="http://schemas.microsoft.com/office/powerpoint/2010/main" val="243881813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2 objectives</a:t>
            </a:r>
          </a:p>
        </p:txBody>
      </p:sp>
      <p:pic>
        <p:nvPicPr>
          <p:cNvPr id="13" name="Picture 12" descr="Icon of three gears with varying sizes">
            <a:extLst>
              <a:ext uri="{FF2B5EF4-FFF2-40B4-BE49-F238E27FC236}">
                <a16:creationId xmlns:a16="http://schemas.microsoft.com/office/drawing/2014/main" id="{CA8D5979-C896-4D12-A8E7-B2F9DB452849}"/>
              </a:ext>
            </a:extLst>
          </p:cNvPr>
          <p:cNvPicPr>
            <a:picLocks noChangeAspect="1"/>
          </p:cNvPicPr>
          <p:nvPr/>
        </p:nvPicPr>
        <p:blipFill>
          <a:blip r:embed="rId3"/>
          <a:stretch>
            <a:fillRect/>
          </a:stretch>
        </p:blipFill>
        <p:spPr>
          <a:xfrm>
            <a:off x="2929838" y="955671"/>
            <a:ext cx="882436" cy="882436"/>
          </a:xfrm>
          <a:prstGeom prst="rect">
            <a:avLst/>
          </a:prstGeom>
        </p:spPr>
      </p:pic>
      <p:sp>
        <p:nvSpPr>
          <p:cNvPr id="4" name="Text Placeholder 3">
            <a:extLst>
              <a:ext uri="{FF2B5EF4-FFF2-40B4-BE49-F238E27FC236}">
                <a16:creationId xmlns:a16="http://schemas.microsoft.com/office/drawing/2014/main" id="{D23C26AE-D070-4919-9A61-0511935C4EFD}"/>
              </a:ext>
            </a:extLst>
          </p:cNvPr>
          <p:cNvSpPr>
            <a:spLocks noGrp="1"/>
          </p:cNvSpPr>
          <p:nvPr>
            <p:ph type="body" sz="quarter" idx="11"/>
          </p:nvPr>
        </p:nvSpPr>
        <p:spPr/>
        <p:txBody>
          <a:bodyPr/>
          <a:lstStyle/>
          <a:p>
            <a:r>
              <a:rPr lang="en-US" sz="2200" dirty="0"/>
              <a:t>Provision relational data services</a:t>
            </a:r>
          </a:p>
        </p:txBody>
      </p:sp>
      <p:pic>
        <p:nvPicPr>
          <p:cNvPr id="17" name="Picture 16" descr="Icon of a wrench and a clipboard">
            <a:extLst>
              <a:ext uri="{FF2B5EF4-FFF2-40B4-BE49-F238E27FC236}">
                <a16:creationId xmlns:a16="http://schemas.microsoft.com/office/drawing/2014/main" id="{6651D0F0-D661-4FE7-8439-7C04937DC100}"/>
              </a:ext>
            </a:extLst>
          </p:cNvPr>
          <p:cNvPicPr>
            <a:picLocks noChangeAspect="1"/>
          </p:cNvPicPr>
          <p:nvPr/>
        </p:nvPicPr>
        <p:blipFill>
          <a:blip r:embed="rId4"/>
          <a:stretch>
            <a:fillRect/>
          </a:stretch>
        </p:blipFill>
        <p:spPr>
          <a:xfrm>
            <a:off x="2929838" y="2182751"/>
            <a:ext cx="882436" cy="882436"/>
          </a:xfrm>
          <a:prstGeom prst="rect">
            <a:avLst/>
          </a:prstGeom>
        </p:spPr>
      </p:pic>
      <p:sp>
        <p:nvSpPr>
          <p:cNvPr id="5" name="Text Placeholder 4">
            <a:extLst>
              <a:ext uri="{FF2B5EF4-FFF2-40B4-BE49-F238E27FC236}">
                <a16:creationId xmlns:a16="http://schemas.microsoft.com/office/drawing/2014/main" id="{C14629F5-F5E7-4B97-8427-A063A70789BF}"/>
              </a:ext>
            </a:extLst>
          </p:cNvPr>
          <p:cNvSpPr>
            <a:spLocks noGrp="1"/>
          </p:cNvSpPr>
          <p:nvPr>
            <p:ph type="body" sz="quarter" idx="15"/>
          </p:nvPr>
        </p:nvSpPr>
        <p:spPr/>
        <p:txBody>
          <a:bodyPr/>
          <a:lstStyle/>
          <a:p>
            <a:pPr algn="l"/>
            <a:r>
              <a:rPr lang="en-US" sz="2200" dirty="0"/>
              <a:t>Configure relational data services</a:t>
            </a:r>
          </a:p>
        </p:txBody>
      </p:sp>
      <p:pic>
        <p:nvPicPr>
          <p:cNvPr id="19" name="Picture 18" descr="Icon of five circles connected by lines">
            <a:extLst>
              <a:ext uri="{FF2B5EF4-FFF2-40B4-BE49-F238E27FC236}">
                <a16:creationId xmlns:a16="http://schemas.microsoft.com/office/drawing/2014/main" id="{D5DE2395-06F7-486D-99FC-C5BD08544E78}"/>
              </a:ext>
            </a:extLst>
          </p:cNvPr>
          <p:cNvPicPr>
            <a:picLocks noChangeAspect="1"/>
          </p:cNvPicPr>
          <p:nvPr/>
        </p:nvPicPr>
        <p:blipFill>
          <a:blip r:embed="rId5"/>
          <a:stretch>
            <a:fillRect/>
          </a:stretch>
        </p:blipFill>
        <p:spPr>
          <a:xfrm>
            <a:off x="2929838" y="3409831"/>
            <a:ext cx="882436" cy="881166"/>
          </a:xfrm>
          <a:prstGeom prst="rect">
            <a:avLst/>
          </a:prstGeom>
        </p:spPr>
      </p:pic>
      <p:sp>
        <p:nvSpPr>
          <p:cNvPr id="6" name="Text Placeholder 5">
            <a:extLst>
              <a:ext uri="{FF2B5EF4-FFF2-40B4-BE49-F238E27FC236}">
                <a16:creationId xmlns:a16="http://schemas.microsoft.com/office/drawing/2014/main" id="{896E69BC-9E88-4BCC-B574-0CC2929DF415}"/>
              </a:ext>
            </a:extLst>
          </p:cNvPr>
          <p:cNvSpPr>
            <a:spLocks noGrp="1"/>
          </p:cNvSpPr>
          <p:nvPr>
            <p:ph type="body" sz="quarter" idx="17"/>
          </p:nvPr>
        </p:nvSpPr>
        <p:spPr/>
        <p:txBody>
          <a:bodyPr/>
          <a:lstStyle/>
          <a:p>
            <a:pPr algn="l"/>
            <a:r>
              <a:rPr lang="en-US" sz="2200" dirty="0"/>
              <a:t>Explore basic connectivity issues</a:t>
            </a:r>
          </a:p>
        </p:txBody>
      </p:sp>
      <p:pic>
        <p:nvPicPr>
          <p:cNvPr id="24" name="Picture 23" descr="Icon of a lockpad">
            <a:extLst>
              <a:ext uri="{FF2B5EF4-FFF2-40B4-BE49-F238E27FC236}">
                <a16:creationId xmlns:a16="http://schemas.microsoft.com/office/drawing/2014/main" id="{A25D733E-0933-4155-B3C7-16407A093E11}"/>
              </a:ext>
            </a:extLst>
          </p:cNvPr>
          <p:cNvPicPr>
            <a:picLocks noChangeAspect="1"/>
          </p:cNvPicPr>
          <p:nvPr/>
        </p:nvPicPr>
        <p:blipFill>
          <a:blip r:embed="rId6"/>
          <a:stretch>
            <a:fillRect/>
          </a:stretch>
        </p:blipFill>
        <p:spPr>
          <a:xfrm>
            <a:off x="2929838" y="4635641"/>
            <a:ext cx="882436" cy="881166"/>
          </a:xfrm>
          <a:prstGeom prst="rect">
            <a:avLst/>
          </a:prstGeom>
        </p:spPr>
      </p:pic>
      <p:sp>
        <p:nvSpPr>
          <p:cNvPr id="7" name="Text Placeholder 6">
            <a:extLst>
              <a:ext uri="{FF2B5EF4-FFF2-40B4-BE49-F238E27FC236}">
                <a16:creationId xmlns:a16="http://schemas.microsoft.com/office/drawing/2014/main" id="{FD6F9039-3871-4D68-A1CC-F48E5D60D45F}"/>
              </a:ext>
            </a:extLst>
          </p:cNvPr>
          <p:cNvSpPr>
            <a:spLocks noGrp="1"/>
          </p:cNvSpPr>
          <p:nvPr>
            <p:ph type="body" sz="quarter" idx="21"/>
          </p:nvPr>
        </p:nvSpPr>
        <p:spPr>
          <a:xfrm>
            <a:off x="4078288" y="4627948"/>
            <a:ext cx="7695070" cy="896552"/>
          </a:xfrm>
        </p:spPr>
        <p:txBody>
          <a:bodyPr/>
          <a:lstStyle/>
          <a:p>
            <a:pPr algn="l"/>
            <a:r>
              <a:rPr lang="en-US" sz="2200" dirty="0"/>
              <a:t>Explore data security</a:t>
            </a:r>
          </a:p>
        </p:txBody>
      </p:sp>
    </p:spTree>
    <p:extLst>
      <p:ext uri="{BB962C8B-B14F-4D97-AF65-F5344CB8AC3E}">
        <p14:creationId xmlns:p14="http://schemas.microsoft.com/office/powerpoint/2010/main" val="94238573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EC7EDDB-C693-42CE-B6D7-27BB4F3B575C}"/>
              </a:ext>
            </a:extLst>
          </p:cNvPr>
          <p:cNvSpPr>
            <a:spLocks noGrp="1"/>
          </p:cNvSpPr>
          <p:nvPr>
            <p:ph type="title"/>
          </p:nvPr>
        </p:nvSpPr>
        <p:spPr/>
        <p:txBody>
          <a:bodyPr/>
          <a:lstStyle/>
          <a:p>
            <a:r>
              <a:rPr lang="en-US" dirty="0"/>
              <a:t>Demo: What is provisioning?</a:t>
            </a:r>
          </a:p>
        </p:txBody>
      </p:sp>
      <p:sp>
        <p:nvSpPr>
          <p:cNvPr id="5" name="Text Placeholder 4">
            <a:extLst>
              <a:ext uri="{FF2B5EF4-FFF2-40B4-BE49-F238E27FC236}">
                <a16:creationId xmlns:a16="http://schemas.microsoft.com/office/drawing/2014/main" id="{3A639457-1CC1-4C73-873F-04FC98C0FC9B}"/>
              </a:ext>
            </a:extLst>
          </p:cNvPr>
          <p:cNvSpPr>
            <a:spLocks noGrp="1"/>
          </p:cNvSpPr>
          <p:nvPr>
            <p:ph type="body" sz="quarter" idx="10"/>
          </p:nvPr>
        </p:nvSpPr>
        <p:spPr>
          <a:xfrm>
            <a:off x="418645" y="1456898"/>
            <a:ext cx="5815008" cy="307777"/>
          </a:xfrm>
        </p:spPr>
        <p:txBody>
          <a:bodyPr/>
          <a:lstStyle/>
          <a:p>
            <a:r>
              <a:rPr lang="en-US" dirty="0"/>
              <a:t>This video summarizes the process that Azure performs when you provision a service</a:t>
            </a:r>
          </a:p>
        </p:txBody>
      </p:sp>
      <p:pic>
        <p:nvPicPr>
          <p:cNvPr id="13" name="Picture Placeholder 12" descr="Video explaining about provisioning">
            <a:hlinkClick r:id="rId3"/>
            <a:extLst>
              <a:ext uri="{FF2B5EF4-FFF2-40B4-BE49-F238E27FC236}">
                <a16:creationId xmlns:a16="http://schemas.microsoft.com/office/drawing/2014/main" id="{25385CB1-33E1-4C18-920C-6F9A35FB5449}"/>
              </a:ext>
            </a:extLst>
          </p:cNvPr>
          <p:cNvPicPr>
            <a:picLocks noGrp="1" noChangeAspect="1"/>
          </p:cNvPicPr>
          <p:nvPr>
            <p:ph type="pic" sz="quarter" idx="12"/>
          </p:nvPr>
        </p:nvPicPr>
        <p:blipFill rotWithShape="1">
          <a:blip r:embed="rId4"/>
          <a:srcRect l="11835" r="11835"/>
          <a:stretch/>
        </p:blipFill>
        <p:spPr/>
      </p:pic>
    </p:spTree>
    <p:extLst>
      <p:ext uri="{BB962C8B-B14F-4D97-AF65-F5344CB8AC3E}">
        <p14:creationId xmlns:p14="http://schemas.microsoft.com/office/powerpoint/2010/main" val="20325363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5FC4-986B-48D2-9E1C-D3B67229CA9B}"/>
              </a:ext>
            </a:extLst>
          </p:cNvPr>
          <p:cNvSpPr>
            <a:spLocks noGrp="1"/>
          </p:cNvSpPr>
          <p:nvPr>
            <p:ph type="title"/>
          </p:nvPr>
        </p:nvSpPr>
        <p:spPr/>
        <p:txBody>
          <a:bodyPr/>
          <a:lstStyle/>
          <a:p>
            <a:r>
              <a:rPr lang="en-US" dirty="0"/>
              <a:t>Configure relational data services</a:t>
            </a:r>
          </a:p>
        </p:txBody>
      </p:sp>
      <p:sp>
        <p:nvSpPr>
          <p:cNvPr id="4" name="Arrow: Pentagon 3">
            <a:extLst>
              <a:ext uri="{FF2B5EF4-FFF2-40B4-BE49-F238E27FC236}">
                <a16:creationId xmlns:a16="http://schemas.microsoft.com/office/drawing/2014/main" id="{A3ABC9F3-1688-4946-9EA6-17B6E2369ABB}"/>
              </a:ext>
              <a:ext uri="{C183D7F6-B498-43B3-948B-1728B52AA6E4}">
                <adec:decorative xmlns:adec="http://schemas.microsoft.com/office/drawing/2017/decorative" val="0"/>
              </a:ext>
            </a:extLst>
          </p:cNvPr>
          <p:cNvSpPr>
            <a:spLocks/>
          </p:cNvSpPr>
          <p:nvPr/>
        </p:nvSpPr>
        <p:spPr bwMode="auto">
          <a:xfrm>
            <a:off x="423252" y="1457325"/>
            <a:ext cx="2423499" cy="767252"/>
          </a:xfrm>
          <a:prstGeom prst="homePlate">
            <a:avLst>
              <a:gd name="adj" fmla="val 31999"/>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89642" rIns="134464" bIns="89642" numCol="1" spcCol="0" rtlCol="0" fromWordArt="0" anchor="ctr" anchorCtr="0" forceAA="0" compatLnSpc="1">
            <a:prstTxWarp prst="textNoShape">
              <a:avLst/>
            </a:prstTxWarp>
            <a:noAutofit/>
          </a:bodyPr>
          <a:lstStyle/>
          <a:p>
            <a:pPr>
              <a:spcAft>
                <a:spcPts val="588"/>
              </a:spcAft>
            </a:pPr>
            <a:r>
              <a:rPr lang="en-US" sz="1730" dirty="0">
                <a:solidFill>
                  <a:schemeClr val="bg1"/>
                </a:solidFill>
                <a:latin typeface="+mj-lt"/>
              </a:rPr>
              <a:t>Basics</a:t>
            </a:r>
          </a:p>
        </p:txBody>
      </p:sp>
      <p:sp>
        <p:nvSpPr>
          <p:cNvPr id="6" name="Rectangle 5">
            <a:extLst>
              <a:ext uri="{FF2B5EF4-FFF2-40B4-BE49-F238E27FC236}">
                <a16:creationId xmlns:a16="http://schemas.microsoft.com/office/drawing/2014/main" id="{7FABEA9A-31CB-4C60-8941-DF99F98BD7F4}"/>
              </a:ext>
              <a:ext uri="{C183D7F6-B498-43B3-948B-1728B52AA6E4}">
                <adec:decorative xmlns:adec="http://schemas.microsoft.com/office/drawing/2017/decorative" val="0"/>
              </a:ext>
            </a:extLst>
          </p:cNvPr>
          <p:cNvSpPr>
            <a:spLocks/>
          </p:cNvSpPr>
          <p:nvPr/>
        </p:nvSpPr>
        <p:spPr bwMode="auto">
          <a:xfrm>
            <a:off x="428268" y="2224576"/>
            <a:ext cx="2171291" cy="29305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lvl="1">
              <a:spcAft>
                <a:spcPts val="588"/>
              </a:spcAft>
              <a:buClr>
                <a:schemeClr val="accent1"/>
              </a:buClr>
            </a:pPr>
            <a:r>
              <a:rPr lang="en-US" sz="1372" dirty="0">
                <a:solidFill>
                  <a:schemeClr val="tx1"/>
                </a:solidFill>
              </a:rPr>
              <a:t>Subscription</a:t>
            </a:r>
          </a:p>
          <a:p>
            <a:pPr marL="0" lvl="1">
              <a:spcAft>
                <a:spcPts val="588"/>
              </a:spcAft>
              <a:buClr>
                <a:schemeClr val="accent1"/>
              </a:buClr>
            </a:pPr>
            <a:r>
              <a:rPr lang="en-US" sz="1372" dirty="0">
                <a:solidFill>
                  <a:schemeClr val="tx1"/>
                </a:solidFill>
              </a:rPr>
              <a:t>Resource group</a:t>
            </a:r>
          </a:p>
          <a:p>
            <a:pPr marL="0" lvl="1">
              <a:spcAft>
                <a:spcPts val="588"/>
              </a:spcAft>
              <a:buClr>
                <a:schemeClr val="accent1"/>
              </a:buClr>
            </a:pPr>
            <a:r>
              <a:rPr lang="en-US" sz="1372" dirty="0">
                <a:solidFill>
                  <a:schemeClr val="tx1"/>
                </a:solidFill>
              </a:rPr>
              <a:t>Managed Instance/ Server name</a:t>
            </a:r>
          </a:p>
          <a:p>
            <a:pPr marL="0" lvl="1">
              <a:spcAft>
                <a:spcPts val="588"/>
              </a:spcAft>
              <a:buClr>
                <a:schemeClr val="accent1"/>
              </a:buClr>
            </a:pPr>
            <a:r>
              <a:rPr lang="en-US" sz="1372" dirty="0">
                <a:solidFill>
                  <a:schemeClr val="tx1"/>
                </a:solidFill>
              </a:rPr>
              <a:t>Database Name (DB)</a:t>
            </a:r>
          </a:p>
          <a:p>
            <a:pPr marL="0" lvl="1">
              <a:spcAft>
                <a:spcPts val="588"/>
              </a:spcAft>
              <a:buClr>
                <a:schemeClr val="accent1"/>
              </a:buClr>
            </a:pPr>
            <a:r>
              <a:rPr lang="en-US" sz="1372" dirty="0">
                <a:solidFill>
                  <a:schemeClr val="tx1"/>
                </a:solidFill>
              </a:rPr>
              <a:t>Admin Login</a:t>
            </a:r>
          </a:p>
          <a:p>
            <a:pPr marL="0" lvl="1">
              <a:spcAft>
                <a:spcPts val="588"/>
              </a:spcAft>
              <a:buClr>
                <a:schemeClr val="accent1"/>
              </a:buClr>
            </a:pPr>
            <a:r>
              <a:rPr lang="en-US" sz="1372" dirty="0">
                <a:solidFill>
                  <a:schemeClr val="tx1"/>
                </a:solidFill>
              </a:rPr>
              <a:t>Password</a:t>
            </a:r>
          </a:p>
          <a:p>
            <a:pPr marL="0" lvl="1">
              <a:spcAft>
                <a:spcPts val="588"/>
              </a:spcAft>
              <a:buClr>
                <a:schemeClr val="accent1"/>
              </a:buClr>
            </a:pPr>
            <a:r>
              <a:rPr lang="en-US" sz="1372" dirty="0">
                <a:solidFill>
                  <a:schemeClr val="tx1"/>
                </a:solidFill>
              </a:rPr>
              <a:t>Region</a:t>
            </a:r>
          </a:p>
          <a:p>
            <a:pPr marL="0" lvl="1">
              <a:spcAft>
                <a:spcPts val="588"/>
              </a:spcAft>
              <a:buClr>
                <a:schemeClr val="accent1"/>
              </a:buClr>
            </a:pPr>
            <a:r>
              <a:rPr lang="en-US" sz="1372" dirty="0">
                <a:solidFill>
                  <a:schemeClr val="tx1"/>
                </a:solidFill>
              </a:rPr>
              <a:t>Opt-in for pools (DB)</a:t>
            </a:r>
          </a:p>
          <a:p>
            <a:pPr marL="0" lvl="1">
              <a:spcAft>
                <a:spcPts val="588"/>
              </a:spcAft>
              <a:buClr>
                <a:schemeClr val="accent1"/>
              </a:buClr>
            </a:pPr>
            <a:r>
              <a:rPr lang="en-US" sz="1372" dirty="0">
                <a:solidFill>
                  <a:schemeClr val="tx1"/>
                </a:solidFill>
              </a:rPr>
              <a:t>Compute + storage</a:t>
            </a:r>
          </a:p>
        </p:txBody>
      </p:sp>
      <p:sp>
        <p:nvSpPr>
          <p:cNvPr id="10" name="Arrow: Chevron 9">
            <a:extLst>
              <a:ext uri="{FF2B5EF4-FFF2-40B4-BE49-F238E27FC236}">
                <a16:creationId xmlns:a16="http://schemas.microsoft.com/office/drawing/2014/main" id="{D505ADBC-1618-4BC1-B9B0-D69A3FCA392A}"/>
              </a:ext>
              <a:ext uri="{C183D7F6-B498-43B3-948B-1728B52AA6E4}">
                <adec:decorative xmlns:adec="http://schemas.microsoft.com/office/drawing/2017/decorative" val="0"/>
              </a:ext>
            </a:extLst>
          </p:cNvPr>
          <p:cNvSpPr>
            <a:spLocks/>
          </p:cNvSpPr>
          <p:nvPr/>
        </p:nvSpPr>
        <p:spPr bwMode="auto">
          <a:xfrm>
            <a:off x="2716701" y="1457325"/>
            <a:ext cx="2423499" cy="767252"/>
          </a:xfrm>
          <a:prstGeom prst="chevron">
            <a:avLst>
              <a:gd name="adj" fmla="val 326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89642" rIns="224106" bIns="89642" numCol="1" spcCol="0" rtlCol="0" fromWordArt="0" anchor="ctr" anchorCtr="0" forceAA="0" compatLnSpc="1">
            <a:prstTxWarp prst="textNoShape">
              <a:avLst/>
            </a:prstTxWarp>
            <a:noAutofit/>
          </a:bodyPr>
          <a:lstStyle/>
          <a:p>
            <a:pPr>
              <a:spcAft>
                <a:spcPts val="588"/>
              </a:spcAft>
            </a:pPr>
            <a:r>
              <a:rPr lang="en-US" sz="1730" dirty="0">
                <a:solidFill>
                  <a:schemeClr val="bg1"/>
                </a:solidFill>
                <a:latin typeface="+mj-lt"/>
              </a:rPr>
              <a:t>Network connectivity</a:t>
            </a:r>
          </a:p>
        </p:txBody>
      </p:sp>
      <p:sp>
        <p:nvSpPr>
          <p:cNvPr id="12" name="Rectangle 11">
            <a:extLst>
              <a:ext uri="{FF2B5EF4-FFF2-40B4-BE49-F238E27FC236}">
                <a16:creationId xmlns:a16="http://schemas.microsoft.com/office/drawing/2014/main" id="{5461E84B-C377-4BAF-A69C-42C3D038D0D7}"/>
              </a:ext>
              <a:ext uri="{C183D7F6-B498-43B3-948B-1728B52AA6E4}">
                <adec:decorative xmlns:adec="http://schemas.microsoft.com/office/drawing/2017/decorative" val="0"/>
              </a:ext>
            </a:extLst>
          </p:cNvPr>
          <p:cNvSpPr>
            <a:spLocks/>
          </p:cNvSpPr>
          <p:nvPr/>
        </p:nvSpPr>
        <p:spPr bwMode="auto">
          <a:xfrm>
            <a:off x="2721717" y="2224576"/>
            <a:ext cx="2171291" cy="29305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lvl="1">
              <a:spcAft>
                <a:spcPts val="588"/>
              </a:spcAft>
              <a:buClr>
                <a:schemeClr val="accent1"/>
              </a:buClr>
            </a:pPr>
            <a:r>
              <a:rPr lang="en-US" sz="1372" dirty="0">
                <a:solidFill>
                  <a:schemeClr val="tx1"/>
                </a:solidFill>
              </a:rPr>
              <a:t>Public vs Private access</a:t>
            </a:r>
          </a:p>
          <a:p>
            <a:pPr marL="0" lvl="1">
              <a:spcAft>
                <a:spcPts val="588"/>
              </a:spcAft>
              <a:buClr>
                <a:schemeClr val="accent1"/>
              </a:buClr>
            </a:pPr>
            <a:r>
              <a:rPr lang="en-US" sz="1372" dirty="0">
                <a:solidFill>
                  <a:schemeClr val="tx1"/>
                </a:solidFill>
              </a:rPr>
              <a:t>VNet/Firewall rules</a:t>
            </a:r>
          </a:p>
          <a:p>
            <a:pPr marL="0" lvl="1">
              <a:spcAft>
                <a:spcPts val="588"/>
              </a:spcAft>
              <a:buClr>
                <a:schemeClr val="accent1"/>
              </a:buClr>
            </a:pPr>
            <a:r>
              <a:rPr lang="en-US" sz="1372" dirty="0">
                <a:solidFill>
                  <a:schemeClr val="tx1"/>
                </a:solidFill>
              </a:rPr>
              <a:t>Connection type (MI)</a:t>
            </a:r>
          </a:p>
        </p:txBody>
      </p:sp>
      <p:sp>
        <p:nvSpPr>
          <p:cNvPr id="16" name="Arrow: Chevron 15">
            <a:extLst>
              <a:ext uri="{FF2B5EF4-FFF2-40B4-BE49-F238E27FC236}">
                <a16:creationId xmlns:a16="http://schemas.microsoft.com/office/drawing/2014/main" id="{35FD2366-FEE8-4206-8408-3874710E87EC}"/>
              </a:ext>
              <a:ext uri="{C183D7F6-B498-43B3-948B-1728B52AA6E4}">
                <adec:decorative xmlns:adec="http://schemas.microsoft.com/office/drawing/2017/decorative" val="0"/>
              </a:ext>
            </a:extLst>
          </p:cNvPr>
          <p:cNvSpPr>
            <a:spLocks/>
          </p:cNvSpPr>
          <p:nvPr/>
        </p:nvSpPr>
        <p:spPr bwMode="auto">
          <a:xfrm>
            <a:off x="5010150" y="1457325"/>
            <a:ext cx="2423499" cy="767252"/>
          </a:xfrm>
          <a:prstGeom prst="chevron">
            <a:avLst>
              <a:gd name="adj" fmla="val 326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89642" rIns="224106" bIns="89642" numCol="1" spcCol="0" rtlCol="0" fromWordArt="0" anchor="ctr" anchorCtr="0" forceAA="0" compatLnSpc="1">
            <a:prstTxWarp prst="textNoShape">
              <a:avLst/>
            </a:prstTxWarp>
            <a:noAutofit/>
          </a:bodyPr>
          <a:lstStyle/>
          <a:p>
            <a:pPr>
              <a:spcAft>
                <a:spcPts val="588"/>
              </a:spcAft>
            </a:pPr>
            <a:r>
              <a:rPr lang="en-US" sz="1730" dirty="0">
                <a:solidFill>
                  <a:schemeClr val="bg1"/>
                </a:solidFill>
                <a:latin typeface="+mj-lt"/>
              </a:rPr>
              <a:t>Additional settings</a:t>
            </a:r>
          </a:p>
        </p:txBody>
      </p:sp>
      <p:sp>
        <p:nvSpPr>
          <p:cNvPr id="18" name="Rectangle 17">
            <a:extLst>
              <a:ext uri="{FF2B5EF4-FFF2-40B4-BE49-F238E27FC236}">
                <a16:creationId xmlns:a16="http://schemas.microsoft.com/office/drawing/2014/main" id="{16B8E950-CD05-4CFE-B746-7CB00816A98A}"/>
              </a:ext>
              <a:ext uri="{C183D7F6-B498-43B3-948B-1728B52AA6E4}">
                <adec:decorative xmlns:adec="http://schemas.microsoft.com/office/drawing/2017/decorative" val="0"/>
              </a:ext>
            </a:extLst>
          </p:cNvPr>
          <p:cNvSpPr>
            <a:spLocks/>
          </p:cNvSpPr>
          <p:nvPr/>
        </p:nvSpPr>
        <p:spPr bwMode="auto">
          <a:xfrm>
            <a:off x="5015166" y="2224576"/>
            <a:ext cx="2171291" cy="29305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lvl="1">
              <a:spcAft>
                <a:spcPts val="588"/>
              </a:spcAft>
              <a:buClr>
                <a:schemeClr val="accent1"/>
              </a:buClr>
            </a:pPr>
            <a:r>
              <a:rPr lang="en-US" sz="1372" dirty="0">
                <a:solidFill>
                  <a:schemeClr val="tx1"/>
                </a:solidFill>
              </a:rPr>
              <a:t>Data source (DB)</a:t>
            </a:r>
          </a:p>
          <a:p>
            <a:pPr marL="0" lvl="1">
              <a:spcAft>
                <a:spcPts val="588"/>
              </a:spcAft>
              <a:buClr>
                <a:schemeClr val="accent1"/>
              </a:buClr>
            </a:pPr>
            <a:r>
              <a:rPr lang="en-US" sz="1372" dirty="0">
                <a:solidFill>
                  <a:schemeClr val="tx1"/>
                </a:solidFill>
              </a:rPr>
              <a:t>Server Collation (MI)</a:t>
            </a:r>
          </a:p>
          <a:p>
            <a:pPr marL="0" lvl="1">
              <a:spcAft>
                <a:spcPts val="588"/>
              </a:spcAft>
              <a:buClr>
                <a:schemeClr val="accent1"/>
              </a:buClr>
            </a:pPr>
            <a:r>
              <a:rPr lang="en-US" sz="1372" dirty="0">
                <a:solidFill>
                  <a:schemeClr val="tx1"/>
                </a:solidFill>
              </a:rPr>
              <a:t>Database Collation (DB)</a:t>
            </a:r>
          </a:p>
          <a:p>
            <a:pPr marL="0" lvl="1">
              <a:spcAft>
                <a:spcPts val="588"/>
              </a:spcAft>
              <a:buClr>
                <a:schemeClr val="accent1"/>
              </a:buClr>
            </a:pPr>
            <a:r>
              <a:rPr lang="en-US" sz="1372" dirty="0">
                <a:solidFill>
                  <a:schemeClr val="tx1"/>
                </a:solidFill>
              </a:rPr>
              <a:t>Time zone (MI)</a:t>
            </a:r>
          </a:p>
          <a:p>
            <a:pPr marL="0" lvl="1">
              <a:spcAft>
                <a:spcPts val="588"/>
              </a:spcAft>
              <a:buClr>
                <a:schemeClr val="accent1"/>
              </a:buClr>
            </a:pPr>
            <a:r>
              <a:rPr lang="en-US" sz="1372" dirty="0">
                <a:solidFill>
                  <a:schemeClr val="tx1"/>
                </a:solidFill>
              </a:rPr>
              <a:t>Opt-in for Advanced data security (DB)</a:t>
            </a:r>
          </a:p>
        </p:txBody>
      </p:sp>
      <p:sp>
        <p:nvSpPr>
          <p:cNvPr id="22" name="Arrow: Chevron 21">
            <a:extLst>
              <a:ext uri="{FF2B5EF4-FFF2-40B4-BE49-F238E27FC236}">
                <a16:creationId xmlns:a16="http://schemas.microsoft.com/office/drawing/2014/main" id="{A7E11CDC-BD53-4656-AC43-24FB5F4C8BBA}"/>
              </a:ext>
              <a:ext uri="{C183D7F6-B498-43B3-948B-1728B52AA6E4}">
                <adec:decorative xmlns:adec="http://schemas.microsoft.com/office/drawing/2017/decorative" val="0"/>
              </a:ext>
            </a:extLst>
          </p:cNvPr>
          <p:cNvSpPr>
            <a:spLocks/>
          </p:cNvSpPr>
          <p:nvPr/>
        </p:nvSpPr>
        <p:spPr bwMode="auto">
          <a:xfrm>
            <a:off x="7303599" y="1457325"/>
            <a:ext cx="2423499" cy="767252"/>
          </a:xfrm>
          <a:prstGeom prst="chevron">
            <a:avLst>
              <a:gd name="adj" fmla="val 33034"/>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89642" rIns="224106" bIns="89642" numCol="1" spcCol="0" rtlCol="0" fromWordArt="0" anchor="ctr" anchorCtr="0" forceAA="0" compatLnSpc="1">
            <a:prstTxWarp prst="textNoShape">
              <a:avLst/>
            </a:prstTxWarp>
            <a:noAutofit/>
          </a:bodyPr>
          <a:lstStyle/>
          <a:p>
            <a:pPr>
              <a:spcAft>
                <a:spcPts val="588"/>
              </a:spcAft>
            </a:pPr>
            <a:r>
              <a:rPr lang="en-US" sz="1730" dirty="0">
                <a:solidFill>
                  <a:schemeClr val="bg1"/>
                </a:solidFill>
                <a:latin typeface="+mj-lt"/>
              </a:rPr>
              <a:t>Tags (DB)</a:t>
            </a:r>
          </a:p>
        </p:txBody>
      </p:sp>
      <p:sp>
        <p:nvSpPr>
          <p:cNvPr id="29" name="Freeform: Shape 28">
            <a:extLst>
              <a:ext uri="{FF2B5EF4-FFF2-40B4-BE49-F238E27FC236}">
                <a16:creationId xmlns:a16="http://schemas.microsoft.com/office/drawing/2014/main" id="{A1AE876F-B047-4D63-BEBA-E0BF187EB549}"/>
              </a:ext>
              <a:ext uri="{C183D7F6-B498-43B3-948B-1728B52AA6E4}">
                <adec:decorative xmlns:adec="http://schemas.microsoft.com/office/drawing/2017/decorative" val="0"/>
              </a:ext>
            </a:extLst>
          </p:cNvPr>
          <p:cNvSpPr>
            <a:spLocks/>
          </p:cNvSpPr>
          <p:nvPr/>
        </p:nvSpPr>
        <p:spPr bwMode="auto">
          <a:xfrm>
            <a:off x="9597052" y="1457325"/>
            <a:ext cx="2176306" cy="767252"/>
          </a:xfrm>
          <a:custGeom>
            <a:avLst/>
            <a:gdLst>
              <a:gd name="connsiteX0" fmla="*/ 0 w 2176306"/>
              <a:gd name="connsiteY0" fmla="*/ 0 h 767252"/>
              <a:gd name="connsiteX1" fmla="*/ 457167 w 2176306"/>
              <a:gd name="connsiteY1" fmla="*/ 0 h 767252"/>
              <a:gd name="connsiteX2" fmla="*/ 1923401 w 2176306"/>
              <a:gd name="connsiteY2" fmla="*/ 0 h 767252"/>
              <a:gd name="connsiteX3" fmla="*/ 2176306 w 2176306"/>
              <a:gd name="connsiteY3" fmla="*/ 0 h 767252"/>
              <a:gd name="connsiteX4" fmla="*/ 2176306 w 2176306"/>
              <a:gd name="connsiteY4" fmla="*/ 767252 h 767252"/>
              <a:gd name="connsiteX5" fmla="*/ 1923401 w 2176306"/>
              <a:gd name="connsiteY5" fmla="*/ 767252 h 767252"/>
              <a:gd name="connsiteX6" fmla="*/ 457167 w 2176306"/>
              <a:gd name="connsiteY6" fmla="*/ 767252 h 767252"/>
              <a:gd name="connsiteX7" fmla="*/ 0 w 2176306"/>
              <a:gd name="connsiteY7" fmla="*/ 767252 h 767252"/>
              <a:gd name="connsiteX8" fmla="*/ 247891 w 2176306"/>
              <a:gd name="connsiteY8" fmla="*/ 383626 h 76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6306" h="767252">
                <a:moveTo>
                  <a:pt x="0" y="0"/>
                </a:moveTo>
                <a:lnTo>
                  <a:pt x="457167" y="0"/>
                </a:lnTo>
                <a:lnTo>
                  <a:pt x="1923401" y="0"/>
                </a:lnTo>
                <a:lnTo>
                  <a:pt x="2176306" y="0"/>
                </a:lnTo>
                <a:lnTo>
                  <a:pt x="2176306" y="767252"/>
                </a:lnTo>
                <a:lnTo>
                  <a:pt x="1923401" y="767252"/>
                </a:lnTo>
                <a:lnTo>
                  <a:pt x="457167" y="767252"/>
                </a:lnTo>
                <a:lnTo>
                  <a:pt x="0" y="767252"/>
                </a:lnTo>
                <a:lnTo>
                  <a:pt x="247891" y="383626"/>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89642" rIns="224106" bIns="89642" numCol="1" spcCol="0" rtlCol="0" fromWordArt="0" anchor="ctr" anchorCtr="0" forceAA="0" compatLnSpc="1">
            <a:prstTxWarp prst="textNoShape">
              <a:avLst/>
            </a:prstTxWarp>
            <a:noAutofit/>
          </a:bodyPr>
          <a:lstStyle/>
          <a:p>
            <a:pPr>
              <a:spcAft>
                <a:spcPts val="588"/>
              </a:spcAft>
            </a:pPr>
            <a:r>
              <a:rPr lang="en-US" sz="1730" dirty="0">
                <a:solidFill>
                  <a:schemeClr val="bg1"/>
                </a:solidFill>
                <a:latin typeface="+mj-lt"/>
              </a:rPr>
              <a:t>Review</a:t>
            </a:r>
            <a:br>
              <a:rPr lang="en-US" sz="1730" dirty="0">
                <a:solidFill>
                  <a:schemeClr val="bg1"/>
                </a:solidFill>
                <a:latin typeface="+mj-lt"/>
              </a:rPr>
            </a:br>
            <a:r>
              <a:rPr lang="en-US" sz="1730" dirty="0">
                <a:solidFill>
                  <a:schemeClr val="bg1"/>
                </a:solidFill>
                <a:latin typeface="+mj-lt"/>
              </a:rPr>
              <a:t>&amp; create</a:t>
            </a:r>
          </a:p>
        </p:txBody>
      </p:sp>
      <p:sp>
        <p:nvSpPr>
          <p:cNvPr id="28" name="Rectangle 27">
            <a:extLst>
              <a:ext uri="{FF2B5EF4-FFF2-40B4-BE49-F238E27FC236}">
                <a16:creationId xmlns:a16="http://schemas.microsoft.com/office/drawing/2014/main" id="{AE869D0C-9055-4F91-8885-1D468F25A8A2}"/>
              </a:ext>
              <a:ext uri="{C183D7F6-B498-43B3-948B-1728B52AA6E4}">
                <adec:decorative xmlns:adec="http://schemas.microsoft.com/office/drawing/2017/decorative" val="0"/>
              </a:ext>
            </a:extLst>
          </p:cNvPr>
          <p:cNvSpPr>
            <a:spLocks/>
          </p:cNvSpPr>
          <p:nvPr/>
        </p:nvSpPr>
        <p:spPr bwMode="auto">
          <a:xfrm>
            <a:off x="9700596" y="2224576"/>
            <a:ext cx="2171291" cy="29305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lvl="1">
              <a:spcAft>
                <a:spcPts val="588"/>
              </a:spcAft>
              <a:buClr>
                <a:schemeClr val="accent1"/>
              </a:buClr>
            </a:pPr>
            <a:r>
              <a:rPr lang="en-US" sz="1372" dirty="0">
                <a:solidFill>
                  <a:schemeClr val="tx1"/>
                </a:solidFill>
              </a:rPr>
              <a:t>Terms and Privacy</a:t>
            </a:r>
          </a:p>
        </p:txBody>
      </p:sp>
    </p:spTree>
    <p:extLst>
      <p:ext uri="{BB962C8B-B14F-4D97-AF65-F5344CB8AC3E}">
        <p14:creationId xmlns:p14="http://schemas.microsoft.com/office/powerpoint/2010/main" val="1724675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12" grpId="0" animBg="1"/>
      <p:bldP spid="16" grpId="0" animBg="1"/>
      <p:bldP spid="18" grpId="0" animBg="1"/>
      <p:bldP spid="22" grpId="0" animBg="1"/>
      <p:bldP spid="29" grpId="0" animBg="1"/>
      <p:bldP spid="2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1527-04C5-43CA-9ECF-FA9DD0B4CEFC}"/>
              </a:ext>
            </a:extLst>
          </p:cNvPr>
          <p:cNvSpPr>
            <a:spLocks noGrp="1"/>
          </p:cNvSpPr>
          <p:nvPr>
            <p:ph type="title"/>
          </p:nvPr>
        </p:nvSpPr>
        <p:spPr/>
        <p:txBody>
          <a:bodyPr/>
          <a:lstStyle/>
          <a:p>
            <a:r>
              <a:rPr lang="en-US" dirty="0"/>
              <a:t>Connectivity from within Azure</a:t>
            </a:r>
          </a:p>
        </p:txBody>
      </p:sp>
      <p:sp>
        <p:nvSpPr>
          <p:cNvPr id="7" name="TextBox 6">
            <a:extLst>
              <a:ext uri="{FF2B5EF4-FFF2-40B4-BE49-F238E27FC236}">
                <a16:creationId xmlns:a16="http://schemas.microsoft.com/office/drawing/2014/main" id="{FE6CF836-BF91-4876-936F-B8399ADB2C16}"/>
              </a:ext>
            </a:extLst>
          </p:cNvPr>
          <p:cNvSpPr txBox="1"/>
          <p:nvPr/>
        </p:nvSpPr>
        <p:spPr>
          <a:xfrm>
            <a:off x="418643" y="1236165"/>
            <a:ext cx="6604457" cy="3985706"/>
          </a:xfrm>
          <a:prstGeom prst="rect">
            <a:avLst/>
          </a:prstGeom>
          <a:noFill/>
        </p:spPr>
        <p:txBody>
          <a:bodyPr wrap="square">
            <a:spAutoFit/>
          </a:bodyPr>
          <a:lstStyle/>
          <a:p>
            <a:pPr marL="0" marR="0" lvl="0" indent="0" algn="ctr" defTabSz="914367"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Policy of Redirect</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An application establishes a connection to the Azure SQL database through the gateway</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All requests after the first, will go directly to the database</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If connectivity to the database fails, the application will have to reconnect through the gateway.</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The application may be directed to a different copy of the database running on another server in the cluster.</a:t>
            </a:r>
            <a:endParaRPr kumimoji="0" lang="en-US" sz="2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98" name="Picture 2" descr="Image showing client requests being redirected by the gateway">
            <a:extLst>
              <a:ext uri="{FF2B5EF4-FFF2-40B4-BE49-F238E27FC236}">
                <a16:creationId xmlns:a16="http://schemas.microsoft.com/office/drawing/2014/main" id="{EB729A60-8F0B-4DA0-BD37-FB81EDB890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552195" y="1350653"/>
            <a:ext cx="4004805" cy="415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5057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1527-04C5-43CA-9ECF-FA9DD0B4CEFC}"/>
              </a:ext>
            </a:extLst>
          </p:cNvPr>
          <p:cNvSpPr>
            <a:spLocks noGrp="1"/>
          </p:cNvSpPr>
          <p:nvPr>
            <p:ph type="title"/>
          </p:nvPr>
        </p:nvSpPr>
        <p:spPr/>
        <p:txBody>
          <a:bodyPr/>
          <a:lstStyle/>
          <a:p>
            <a:r>
              <a:rPr lang="en-US" dirty="0"/>
              <a:t>Connectivity from outside of Azure</a:t>
            </a:r>
          </a:p>
        </p:txBody>
      </p:sp>
      <p:pic>
        <p:nvPicPr>
          <p:cNvPr id="4098" name="Picture 2" descr="Image showing client requests being redirected by the gateway">
            <a:extLst>
              <a:ext uri="{FF2B5EF4-FFF2-40B4-BE49-F238E27FC236}">
                <a16:creationId xmlns:a16="http://schemas.microsoft.com/office/drawing/2014/main" id="{EB729A60-8F0B-4DA0-BD37-FB81EDB890B7}"/>
              </a:ext>
            </a:extLst>
          </p:cNvPr>
          <p:cNvPicPr>
            <a:picLocks noChangeAspect="1" noChangeArrowheads="1"/>
          </p:cNvPicPr>
          <p:nvPr/>
        </p:nvPicPr>
        <p:blipFill rotWithShape="1">
          <a:blip r:embed="rId2"/>
          <a:srcRect l="-144" t="-216" r="144" b="6305"/>
          <a:stretch/>
        </p:blipFill>
        <p:spPr bwMode="auto">
          <a:xfrm>
            <a:off x="712789" y="1428360"/>
            <a:ext cx="3967161" cy="41176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4667B0-FC3A-4910-AFE1-60713741A3D8}"/>
              </a:ext>
            </a:extLst>
          </p:cNvPr>
          <p:cNvSpPr txBox="1"/>
          <p:nvPr/>
        </p:nvSpPr>
        <p:spPr>
          <a:xfrm>
            <a:off x="5155454" y="1432279"/>
            <a:ext cx="6604457" cy="2862322"/>
          </a:xfrm>
          <a:prstGeom prst="rect">
            <a:avLst/>
          </a:prstGeom>
          <a:noFill/>
        </p:spPr>
        <p:txBody>
          <a:bodyPr wrap="square">
            <a:spAutoFit/>
          </a:bodyPr>
          <a:lstStyle/>
          <a:p>
            <a:pPr marL="0" marR="0" lvl="0" indent="0" algn="ctr" defTabSz="914367"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Policy of Proxy</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An application establishes a connection to the Azure SQL database via the gateway</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All requests will go through the gateway</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The application may be directed to a different copy of the database running on another server in the cluster.</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909083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16" name="Text Placeholder 15">
            <a:extLst>
              <a:ext uri="{FF2B5EF4-FFF2-40B4-BE49-F238E27FC236}">
                <a16:creationId xmlns:a16="http://schemas.microsoft.com/office/drawing/2014/main" id="{DF20D8A8-0AFE-4110-98CD-AB6FC7E6F834}"/>
              </a:ext>
            </a:extLst>
          </p:cNvPr>
          <p:cNvSpPr>
            <a:spLocks noGrp="1"/>
          </p:cNvSpPr>
          <p:nvPr>
            <p:ph type="body" sz="quarter" idx="15"/>
          </p:nvPr>
        </p:nvSpPr>
        <p:spPr>
          <a:xfrm>
            <a:off x="4078288" y="1322483"/>
            <a:ext cx="7695070" cy="741783"/>
          </a:xfrm>
        </p:spPr>
        <p:txBody>
          <a:bodyPr/>
          <a:lstStyle/>
          <a:p>
            <a:r>
              <a:rPr lang="en-US" sz="2400" dirty="0">
                <a:latin typeface="+mn-lt"/>
              </a:rPr>
              <a:t>Explore core data concepts</a:t>
            </a:r>
          </a:p>
        </p:txBody>
      </p:sp>
      <p:sp>
        <p:nvSpPr>
          <p:cNvPr id="18" name="Text Placeholder 17">
            <a:extLst>
              <a:ext uri="{FF2B5EF4-FFF2-40B4-BE49-F238E27FC236}">
                <a16:creationId xmlns:a16="http://schemas.microsoft.com/office/drawing/2014/main" id="{72738CA6-8919-4A49-A01A-B51D9EF72A14}"/>
              </a:ext>
            </a:extLst>
          </p:cNvPr>
          <p:cNvSpPr>
            <a:spLocks noGrp="1"/>
          </p:cNvSpPr>
          <p:nvPr>
            <p:ph type="body" sz="quarter" idx="17"/>
          </p:nvPr>
        </p:nvSpPr>
        <p:spPr>
          <a:xfrm>
            <a:off x="4078288" y="2195461"/>
            <a:ext cx="7695070" cy="741783"/>
          </a:xfrm>
        </p:spPr>
        <p:txBody>
          <a:bodyPr/>
          <a:lstStyle/>
          <a:p>
            <a:r>
              <a:rPr lang="en-US" sz="2400" dirty="0">
                <a:latin typeface="+mn-lt"/>
              </a:rPr>
              <a:t>Explore roles and responsibilities in the world of data (optional)</a:t>
            </a:r>
          </a:p>
        </p:txBody>
      </p:sp>
      <p:sp>
        <p:nvSpPr>
          <p:cNvPr id="19" name="Text Placeholder 18">
            <a:extLst>
              <a:ext uri="{FF2B5EF4-FFF2-40B4-BE49-F238E27FC236}">
                <a16:creationId xmlns:a16="http://schemas.microsoft.com/office/drawing/2014/main" id="{069FECDA-CD3A-459A-98A8-734FDFAD5D33}"/>
              </a:ext>
            </a:extLst>
          </p:cNvPr>
          <p:cNvSpPr>
            <a:spLocks noGrp="1"/>
          </p:cNvSpPr>
          <p:nvPr>
            <p:ph type="body" sz="quarter" idx="19"/>
          </p:nvPr>
        </p:nvSpPr>
        <p:spPr>
          <a:xfrm>
            <a:off x="4078288" y="3052601"/>
            <a:ext cx="7695070" cy="741783"/>
          </a:xfrm>
        </p:spPr>
        <p:txBody>
          <a:bodyPr/>
          <a:lstStyle/>
          <a:p>
            <a:r>
              <a:rPr lang="en-US" sz="2400" dirty="0">
                <a:latin typeface="+mn-lt"/>
              </a:rPr>
              <a:t>Describe concepts of relational data</a:t>
            </a:r>
          </a:p>
        </p:txBody>
      </p:sp>
      <p:sp>
        <p:nvSpPr>
          <p:cNvPr id="20" name="Text Placeholder 19">
            <a:extLst>
              <a:ext uri="{FF2B5EF4-FFF2-40B4-BE49-F238E27FC236}">
                <a16:creationId xmlns:a16="http://schemas.microsoft.com/office/drawing/2014/main" id="{E969DE8B-94C2-4EA2-B71C-48E36CEE4E7C}"/>
              </a:ext>
            </a:extLst>
          </p:cNvPr>
          <p:cNvSpPr>
            <a:spLocks noGrp="1"/>
          </p:cNvSpPr>
          <p:nvPr>
            <p:ph type="body" sz="quarter" idx="21"/>
          </p:nvPr>
        </p:nvSpPr>
        <p:spPr>
          <a:xfrm>
            <a:off x="4078288" y="3917660"/>
            <a:ext cx="7695070" cy="741783"/>
          </a:xfrm>
        </p:spPr>
        <p:txBody>
          <a:bodyPr/>
          <a:lstStyle/>
          <a:p>
            <a:r>
              <a:rPr lang="en-US" sz="2400" dirty="0"/>
              <a:t>Explore concepts of non-relational data</a:t>
            </a:r>
          </a:p>
        </p:txBody>
      </p:sp>
      <p:sp>
        <p:nvSpPr>
          <p:cNvPr id="22" name="Text Placeholder 21">
            <a:extLst>
              <a:ext uri="{FF2B5EF4-FFF2-40B4-BE49-F238E27FC236}">
                <a16:creationId xmlns:a16="http://schemas.microsoft.com/office/drawing/2014/main" id="{166469B2-884B-4871-BBFD-29416213F1EF}"/>
              </a:ext>
            </a:extLst>
          </p:cNvPr>
          <p:cNvSpPr>
            <a:spLocks noGrp="1"/>
          </p:cNvSpPr>
          <p:nvPr>
            <p:ph type="body" sz="quarter" idx="22"/>
          </p:nvPr>
        </p:nvSpPr>
        <p:spPr>
          <a:xfrm>
            <a:off x="4078288" y="4782717"/>
            <a:ext cx="7695070" cy="741783"/>
          </a:xfrm>
        </p:spPr>
        <p:txBody>
          <a:bodyPr/>
          <a:lstStyle/>
          <a:p>
            <a:r>
              <a:rPr lang="en-US" sz="2400" dirty="0"/>
              <a:t>Explore concepts of data analytics </a:t>
            </a:r>
          </a:p>
        </p:txBody>
      </p:sp>
      <p:pic>
        <p:nvPicPr>
          <p:cNvPr id="2" name="Picture 1">
            <a:extLst>
              <a:ext uri="{FF2B5EF4-FFF2-40B4-BE49-F238E27FC236}">
                <a16:creationId xmlns:a16="http://schemas.microsoft.com/office/drawing/2014/main" id="{FB716802-BC69-4755-853D-7780F9EEFB4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94726" y="1477900"/>
            <a:ext cx="508138" cy="513515"/>
          </a:xfrm>
          <a:prstGeom prst="rect">
            <a:avLst/>
          </a:prstGeom>
        </p:spPr>
      </p:pic>
      <p:pic>
        <p:nvPicPr>
          <p:cNvPr id="3" name="Picture 2">
            <a:extLst>
              <a:ext uri="{FF2B5EF4-FFF2-40B4-BE49-F238E27FC236}">
                <a16:creationId xmlns:a16="http://schemas.microsoft.com/office/drawing/2014/main" id="{9120BD9D-F225-45DC-BB26-982A6E681CDE}"/>
              </a:ext>
              <a:ext uri="{C183D7F6-B498-43B3-948B-1728B52AA6E4}">
                <adec:decorative xmlns:adec="http://schemas.microsoft.com/office/drawing/2017/decorative" val="1"/>
              </a:ext>
            </a:extLst>
          </p:cNvPr>
          <p:cNvPicPr>
            <a:picLocks noChangeAspect="1"/>
          </p:cNvPicPr>
          <p:nvPr/>
        </p:nvPicPr>
        <p:blipFill rotWithShape="1">
          <a:blip r:embed="rId4"/>
          <a:srcRect t="6070" r="2963" b="882"/>
          <a:stretch/>
        </p:blipFill>
        <p:spPr>
          <a:xfrm>
            <a:off x="3205651" y="2322253"/>
            <a:ext cx="510403" cy="529032"/>
          </a:xfrm>
          <a:prstGeom prst="rect">
            <a:avLst/>
          </a:prstGeom>
        </p:spPr>
      </p:pic>
      <p:pic>
        <p:nvPicPr>
          <p:cNvPr id="4" name="Picture 3">
            <a:extLst>
              <a:ext uri="{FF2B5EF4-FFF2-40B4-BE49-F238E27FC236}">
                <a16:creationId xmlns:a16="http://schemas.microsoft.com/office/drawing/2014/main" id="{D270A3C0-15F2-449A-8B36-38DC500DAC49}"/>
              </a:ext>
              <a:ext uri="{C183D7F6-B498-43B3-948B-1728B52AA6E4}">
                <adec:decorative xmlns:adec="http://schemas.microsoft.com/office/drawing/2017/decorative" val="1"/>
              </a:ext>
            </a:extLst>
          </p:cNvPr>
          <p:cNvPicPr>
            <a:picLocks noChangeAspect="1"/>
          </p:cNvPicPr>
          <p:nvPr/>
        </p:nvPicPr>
        <p:blipFill rotWithShape="1">
          <a:blip r:embed="rId5"/>
          <a:srcRect l="4376" t="8750" r="8365" b="6737"/>
          <a:stretch/>
        </p:blipFill>
        <p:spPr>
          <a:xfrm>
            <a:off x="3205651" y="3182123"/>
            <a:ext cx="510403" cy="504702"/>
          </a:xfrm>
          <a:prstGeom prst="rect">
            <a:avLst/>
          </a:prstGeom>
        </p:spPr>
      </p:pic>
      <p:pic>
        <p:nvPicPr>
          <p:cNvPr id="5" name="Picture 4">
            <a:extLst>
              <a:ext uri="{FF2B5EF4-FFF2-40B4-BE49-F238E27FC236}">
                <a16:creationId xmlns:a16="http://schemas.microsoft.com/office/drawing/2014/main" id="{79C969C2-7445-499B-9664-07462BAE8F41}"/>
              </a:ext>
              <a:ext uri="{C183D7F6-B498-43B3-948B-1728B52AA6E4}">
                <adec:decorative xmlns:adec="http://schemas.microsoft.com/office/drawing/2017/decorative" val="1"/>
              </a:ext>
            </a:extLst>
          </p:cNvPr>
          <p:cNvPicPr>
            <a:picLocks noChangeAspect="1"/>
          </p:cNvPicPr>
          <p:nvPr/>
        </p:nvPicPr>
        <p:blipFill rotWithShape="1">
          <a:blip r:embed="rId6"/>
          <a:srcRect t="8302" r="6371" b="3628"/>
          <a:stretch/>
        </p:blipFill>
        <p:spPr>
          <a:xfrm>
            <a:off x="3208077" y="4017663"/>
            <a:ext cx="510403" cy="525951"/>
          </a:xfrm>
          <a:prstGeom prst="rect">
            <a:avLst/>
          </a:prstGeom>
        </p:spPr>
      </p:pic>
      <p:pic>
        <p:nvPicPr>
          <p:cNvPr id="6" name="Picture 5">
            <a:extLst>
              <a:ext uri="{FF2B5EF4-FFF2-40B4-BE49-F238E27FC236}">
                <a16:creationId xmlns:a16="http://schemas.microsoft.com/office/drawing/2014/main" id="{FB368776-8C2E-422F-A1C5-6271F11AE563}"/>
              </a:ext>
              <a:ext uri="{C183D7F6-B498-43B3-948B-1728B52AA6E4}">
                <adec:decorative xmlns:adec="http://schemas.microsoft.com/office/drawing/2017/decorative" val="1"/>
              </a:ext>
            </a:extLst>
          </p:cNvPr>
          <p:cNvPicPr>
            <a:picLocks noChangeAspect="1"/>
          </p:cNvPicPr>
          <p:nvPr/>
        </p:nvPicPr>
        <p:blipFill rotWithShape="1">
          <a:blip r:embed="rId7"/>
          <a:srcRect l="10362" t="2267" r="3728" b="6403"/>
          <a:stretch/>
        </p:blipFill>
        <p:spPr>
          <a:xfrm>
            <a:off x="3205650" y="4874452"/>
            <a:ext cx="510403" cy="525644"/>
          </a:xfrm>
          <a:prstGeom prst="rect">
            <a:avLst/>
          </a:prstGeom>
        </p:spPr>
      </p:pic>
    </p:spTree>
    <p:extLst>
      <p:ext uri="{BB962C8B-B14F-4D97-AF65-F5344CB8AC3E}">
        <p14:creationId xmlns:p14="http://schemas.microsoft.com/office/powerpoint/2010/main" val="1046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15D4-5D89-4B78-8D71-7232DE7841EE}"/>
              </a:ext>
            </a:extLst>
          </p:cNvPr>
          <p:cNvSpPr>
            <a:spLocks noGrp="1"/>
          </p:cNvSpPr>
          <p:nvPr>
            <p:ph type="title"/>
          </p:nvPr>
        </p:nvSpPr>
        <p:spPr/>
        <p:txBody>
          <a:bodyPr/>
          <a:lstStyle/>
          <a:p>
            <a:r>
              <a:rPr lang="en-US" dirty="0"/>
              <a:t>Authentication and Access Control</a:t>
            </a:r>
          </a:p>
        </p:txBody>
      </p:sp>
      <p:pic>
        <p:nvPicPr>
          <p:cNvPr id="33" name="Picture 32" descr="Icon of a key">
            <a:extLst>
              <a:ext uri="{FF2B5EF4-FFF2-40B4-BE49-F238E27FC236}">
                <a16:creationId xmlns:a16="http://schemas.microsoft.com/office/drawing/2014/main" id="{6764C332-5A13-4593-BFAB-D09B4F349821}"/>
              </a:ext>
            </a:extLst>
          </p:cNvPr>
          <p:cNvPicPr>
            <a:picLocks noChangeAspect="1"/>
          </p:cNvPicPr>
          <p:nvPr/>
        </p:nvPicPr>
        <p:blipFill>
          <a:blip r:embed="rId2"/>
          <a:stretch>
            <a:fillRect/>
          </a:stretch>
        </p:blipFill>
        <p:spPr>
          <a:xfrm>
            <a:off x="426361" y="1169263"/>
            <a:ext cx="736211" cy="736211"/>
          </a:xfrm>
          <a:prstGeom prst="rect">
            <a:avLst/>
          </a:prstGeom>
        </p:spPr>
      </p:pic>
      <p:cxnSp>
        <p:nvCxnSpPr>
          <p:cNvPr id="22" name="Straight Connector 21">
            <a:extLst>
              <a:ext uri="{FF2B5EF4-FFF2-40B4-BE49-F238E27FC236}">
                <a16:creationId xmlns:a16="http://schemas.microsoft.com/office/drawing/2014/main" id="{B679F490-C612-46F7-844D-5D7CA4603F72}"/>
              </a:ext>
              <a:ext uri="{C183D7F6-B498-43B3-948B-1728B52AA6E4}">
                <adec:decorative xmlns:adec="http://schemas.microsoft.com/office/drawing/2017/decorative" val="1"/>
              </a:ext>
            </a:extLst>
          </p:cNvPr>
          <p:cNvCxnSpPr>
            <a:cxnSpLocks/>
          </p:cNvCxnSpPr>
          <p:nvPr/>
        </p:nvCxnSpPr>
        <p:spPr>
          <a:xfrm>
            <a:off x="1409075" y="2754280"/>
            <a:ext cx="101005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5" name="Picture 34" descr="Icon of check mark enclosed by an arc">
            <a:extLst>
              <a:ext uri="{FF2B5EF4-FFF2-40B4-BE49-F238E27FC236}">
                <a16:creationId xmlns:a16="http://schemas.microsoft.com/office/drawing/2014/main" id="{A9A9679F-95F4-446D-AEA6-91904FC5A347}"/>
              </a:ext>
            </a:extLst>
          </p:cNvPr>
          <p:cNvPicPr>
            <a:picLocks noChangeAspect="1"/>
          </p:cNvPicPr>
          <p:nvPr/>
        </p:nvPicPr>
        <p:blipFill>
          <a:blip r:embed="rId3"/>
          <a:stretch>
            <a:fillRect/>
          </a:stretch>
        </p:blipFill>
        <p:spPr>
          <a:xfrm>
            <a:off x="426362" y="2504422"/>
            <a:ext cx="736211" cy="736210"/>
          </a:xfrm>
          <a:prstGeom prst="rect">
            <a:avLst/>
          </a:prstGeom>
        </p:spPr>
      </p:pic>
      <p:sp>
        <p:nvSpPr>
          <p:cNvPr id="10" name="TextBox 9">
            <a:extLst>
              <a:ext uri="{FF2B5EF4-FFF2-40B4-BE49-F238E27FC236}">
                <a16:creationId xmlns:a16="http://schemas.microsoft.com/office/drawing/2014/main" id="{A3BC5A9E-BFBE-42BD-B29E-C6D0E20743F2}"/>
              </a:ext>
            </a:extLst>
          </p:cNvPr>
          <p:cNvSpPr txBox="1">
            <a:spLocks/>
          </p:cNvSpPr>
          <p:nvPr/>
        </p:nvSpPr>
        <p:spPr>
          <a:xfrm>
            <a:off x="1409075" y="2913693"/>
            <a:ext cx="7963525" cy="1133644"/>
          </a:xfrm>
          <a:prstGeom prst="rect">
            <a:avLst/>
          </a:prstGeom>
          <a:noFill/>
        </p:spPr>
        <p:txBody>
          <a:bodyPr wrap="square" lIns="0" tIns="0" rIns="0" bIns="0">
            <a:spAutoFit/>
          </a:bodyPr>
          <a:lstStyle/>
          <a:p>
            <a:pPr marL="11111">
              <a:spcAft>
                <a:spcPts val="196"/>
              </a:spcAft>
              <a:buClr>
                <a:schemeClr val="accent1"/>
              </a:buClr>
            </a:pPr>
            <a:r>
              <a:rPr lang="en-US" sz="1400" dirty="0">
                <a:latin typeface="+mj-lt"/>
              </a:rPr>
              <a:t>Need Windows Auth? Use Azure AD Authentication Azure Managed Instance:</a:t>
            </a:r>
          </a:p>
          <a:p>
            <a:pPr>
              <a:spcAft>
                <a:spcPts val="392"/>
              </a:spcAft>
              <a:buClr>
                <a:schemeClr val="accent1"/>
              </a:buClr>
            </a:pPr>
            <a:r>
              <a:rPr lang="en-US" sz="1200" dirty="0"/>
              <a:t>Azure AD Server Admin</a:t>
            </a:r>
          </a:p>
          <a:p>
            <a:pPr>
              <a:spcAft>
                <a:spcPts val="392"/>
              </a:spcAft>
              <a:buClr>
                <a:schemeClr val="accent1"/>
              </a:buClr>
            </a:pPr>
            <a:r>
              <a:rPr lang="en-US" sz="1200" dirty="0"/>
              <a:t>SQL or Azure AD Logins</a:t>
            </a:r>
          </a:p>
          <a:p>
            <a:pPr>
              <a:spcAft>
                <a:spcPts val="392"/>
              </a:spcAft>
              <a:buClr>
                <a:schemeClr val="accent1"/>
              </a:buClr>
            </a:pPr>
            <a:r>
              <a:rPr lang="en-US" sz="1200" dirty="0"/>
              <a:t>Database Users</a:t>
            </a:r>
          </a:p>
          <a:p>
            <a:pPr>
              <a:spcAft>
                <a:spcPts val="392"/>
              </a:spcAft>
              <a:buClr>
                <a:schemeClr val="accent1"/>
              </a:buClr>
            </a:pPr>
            <a:r>
              <a:rPr lang="en-US" sz="1200" dirty="0"/>
              <a:t>SQL Server Contained Database supported</a:t>
            </a:r>
          </a:p>
        </p:txBody>
      </p:sp>
      <p:cxnSp>
        <p:nvCxnSpPr>
          <p:cNvPr id="24" name="Straight Connector 23">
            <a:extLst>
              <a:ext uri="{FF2B5EF4-FFF2-40B4-BE49-F238E27FC236}">
                <a16:creationId xmlns:a16="http://schemas.microsoft.com/office/drawing/2014/main" id="{1AB1DEEE-FFAD-4F95-9FE7-A30983897446}"/>
              </a:ext>
              <a:ext uri="{C183D7F6-B498-43B3-948B-1728B52AA6E4}">
                <adec:decorative xmlns:adec="http://schemas.microsoft.com/office/drawing/2017/decorative" val="1"/>
              </a:ext>
            </a:extLst>
          </p:cNvPr>
          <p:cNvCxnSpPr>
            <a:cxnSpLocks/>
          </p:cNvCxnSpPr>
          <p:nvPr/>
        </p:nvCxnSpPr>
        <p:spPr>
          <a:xfrm>
            <a:off x="1409075" y="4206750"/>
            <a:ext cx="1036428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descr="Azure SQL Database icon">
            <a:extLst>
              <a:ext uri="{FF2B5EF4-FFF2-40B4-BE49-F238E27FC236}">
                <a16:creationId xmlns:a16="http://schemas.microsoft.com/office/drawing/2014/main" id="{E6150CB4-217C-408D-A1E4-608B7CF8E6B2}"/>
              </a:ext>
            </a:extLst>
          </p:cNvPr>
          <p:cNvPicPr>
            <a:picLocks noChangeAspect="1"/>
          </p:cNvPicPr>
          <p:nvPr/>
        </p:nvPicPr>
        <p:blipFill>
          <a:blip r:embed="rId4"/>
          <a:stretch>
            <a:fillRect/>
          </a:stretch>
        </p:blipFill>
        <p:spPr>
          <a:xfrm>
            <a:off x="426362" y="4143447"/>
            <a:ext cx="736211" cy="736211"/>
          </a:xfrm>
          <a:prstGeom prst="rect">
            <a:avLst/>
          </a:prstGeom>
        </p:spPr>
      </p:pic>
      <p:sp>
        <p:nvSpPr>
          <p:cNvPr id="12" name="TextBox 11">
            <a:extLst>
              <a:ext uri="{FF2B5EF4-FFF2-40B4-BE49-F238E27FC236}">
                <a16:creationId xmlns:a16="http://schemas.microsoft.com/office/drawing/2014/main" id="{F3D70DD7-C5D0-4805-829A-13A2CB97E413}"/>
              </a:ext>
            </a:extLst>
          </p:cNvPr>
          <p:cNvSpPr txBox="1">
            <a:spLocks/>
          </p:cNvSpPr>
          <p:nvPr/>
        </p:nvSpPr>
        <p:spPr>
          <a:xfrm>
            <a:off x="1409075" y="4366162"/>
            <a:ext cx="8750926" cy="1369606"/>
          </a:xfrm>
          <a:prstGeom prst="rect">
            <a:avLst/>
          </a:prstGeom>
          <a:noFill/>
        </p:spPr>
        <p:txBody>
          <a:bodyPr wrap="square" lIns="0" tIns="0" rIns="0" bIns="0">
            <a:spAutoFit/>
          </a:bodyPr>
          <a:lstStyle/>
          <a:p>
            <a:pPr marL="11111">
              <a:spcAft>
                <a:spcPts val="196"/>
              </a:spcAft>
              <a:buClr>
                <a:schemeClr val="accent1"/>
              </a:buClr>
            </a:pPr>
            <a:r>
              <a:rPr lang="en-US" sz="1400" dirty="0">
                <a:latin typeface="+mj-lt"/>
              </a:rPr>
              <a:t>Azure SQL Database:</a:t>
            </a:r>
          </a:p>
          <a:p>
            <a:pPr>
              <a:spcAft>
                <a:spcPts val="392"/>
              </a:spcAft>
              <a:buClr>
                <a:schemeClr val="accent1"/>
              </a:buClr>
            </a:pPr>
            <a:r>
              <a:rPr lang="en-US" sz="1200" dirty="0"/>
              <a:t>Azure AD Server Admin</a:t>
            </a:r>
          </a:p>
          <a:p>
            <a:pPr>
              <a:spcAft>
                <a:spcPts val="392"/>
              </a:spcAft>
              <a:buClr>
                <a:schemeClr val="accent1"/>
              </a:buClr>
            </a:pPr>
            <a:r>
              <a:rPr lang="en-US" sz="1200" dirty="0"/>
              <a:t>SQL logins</a:t>
            </a:r>
          </a:p>
          <a:p>
            <a:pPr>
              <a:spcAft>
                <a:spcPts val="392"/>
              </a:spcAft>
              <a:buClr>
                <a:schemeClr val="accent1"/>
              </a:buClr>
            </a:pPr>
            <a:r>
              <a:rPr lang="en-US" sz="1200" dirty="0"/>
              <a:t>loginmanager and dbmanager roles for limited server admins</a:t>
            </a:r>
          </a:p>
          <a:p>
            <a:pPr>
              <a:spcAft>
                <a:spcPts val="392"/>
              </a:spcAft>
              <a:buClr>
                <a:schemeClr val="accent1"/>
              </a:buClr>
            </a:pPr>
            <a:r>
              <a:rPr lang="en-US" sz="1200" dirty="0"/>
              <a:t>Database Users</a:t>
            </a:r>
          </a:p>
          <a:p>
            <a:pPr>
              <a:spcAft>
                <a:spcPts val="392"/>
              </a:spcAft>
              <a:buClr>
                <a:schemeClr val="accent1"/>
              </a:buClr>
            </a:pPr>
            <a:r>
              <a:rPr lang="en-US" sz="1200" dirty="0"/>
              <a:t>Contained Database Users including Azure AD (recommended)</a:t>
            </a:r>
          </a:p>
        </p:txBody>
      </p:sp>
      <p:sp>
        <p:nvSpPr>
          <p:cNvPr id="13" name="TextBox 12">
            <a:extLst>
              <a:ext uri="{FF2B5EF4-FFF2-40B4-BE49-F238E27FC236}">
                <a16:creationId xmlns:a16="http://schemas.microsoft.com/office/drawing/2014/main" id="{755D1D7D-79D4-4D10-A523-6B589579AB6D}"/>
              </a:ext>
            </a:extLst>
          </p:cNvPr>
          <p:cNvSpPr txBox="1"/>
          <p:nvPr/>
        </p:nvSpPr>
        <p:spPr>
          <a:xfrm>
            <a:off x="1409075" y="1726110"/>
            <a:ext cx="6563032" cy="868755"/>
          </a:xfrm>
          <a:prstGeom prst="rect">
            <a:avLst/>
          </a:prstGeom>
          <a:noFill/>
        </p:spPr>
        <p:txBody>
          <a:bodyPr wrap="square" lIns="0" tIns="0" rIns="0" bIns="0">
            <a:noAutofit/>
          </a:bodyPr>
          <a:lstStyle/>
          <a:p>
            <a:pPr>
              <a:spcAft>
                <a:spcPts val="196"/>
              </a:spcAft>
            </a:pPr>
            <a:r>
              <a:rPr lang="en-US" sz="1400" dirty="0">
                <a:latin typeface="+mj-lt"/>
              </a:rPr>
              <a:t>“Mixed Mode” authentication </a:t>
            </a:r>
            <a:r>
              <a:rPr lang="en-US" sz="1400" dirty="0">
                <a:solidFill>
                  <a:schemeClr val="tx2"/>
                </a:solidFill>
                <a:latin typeface="+mj-lt"/>
              </a:rPr>
              <a:t>forced </a:t>
            </a:r>
            <a:endParaRPr lang="en-US" sz="1200" dirty="0"/>
          </a:p>
          <a:p>
            <a:pPr>
              <a:spcAft>
                <a:spcPts val="196"/>
              </a:spcAft>
            </a:pPr>
            <a:r>
              <a:rPr lang="en-US" sz="1400" dirty="0">
                <a:latin typeface="+mj-lt"/>
              </a:rPr>
              <a:t>SQL Auth for deployment: </a:t>
            </a:r>
            <a:r>
              <a:rPr lang="en-US" sz="1400" dirty="0">
                <a:solidFill>
                  <a:schemeClr val="tx2"/>
                </a:solidFill>
                <a:latin typeface="+mj-lt"/>
              </a:rPr>
              <a:t>server admin</a:t>
            </a:r>
            <a:r>
              <a:rPr lang="en-US" sz="1400" dirty="0">
                <a:latin typeface="+mj-lt"/>
              </a:rPr>
              <a:t>:</a:t>
            </a:r>
          </a:p>
          <a:p>
            <a:pPr>
              <a:spcAft>
                <a:spcPts val="392"/>
              </a:spcAft>
              <a:buClr>
                <a:schemeClr val="accent1"/>
              </a:buClr>
            </a:pPr>
            <a:r>
              <a:rPr lang="en-US" sz="1200" dirty="0"/>
              <a:t>Server-level principal for logical server for DB</a:t>
            </a:r>
          </a:p>
          <a:p>
            <a:pPr>
              <a:spcAft>
                <a:spcPts val="392"/>
              </a:spcAft>
              <a:buClr>
                <a:schemeClr val="accent1"/>
              </a:buClr>
            </a:pPr>
            <a:r>
              <a:rPr lang="en-US" sz="1200" dirty="0"/>
              <a:t>Member of sysadmin server role for MI</a:t>
            </a:r>
          </a:p>
        </p:txBody>
      </p:sp>
      <p:cxnSp>
        <p:nvCxnSpPr>
          <p:cNvPr id="14" name="Straight Connector 13">
            <a:extLst>
              <a:ext uri="{FF2B5EF4-FFF2-40B4-BE49-F238E27FC236}">
                <a16:creationId xmlns:a16="http://schemas.microsoft.com/office/drawing/2014/main" id="{31769579-03DA-4046-986C-E448207E2259}"/>
              </a:ext>
              <a:ext uri="{C183D7F6-B498-43B3-948B-1728B52AA6E4}">
                <adec:decorative xmlns:adec="http://schemas.microsoft.com/office/drawing/2017/decorative" val="1"/>
              </a:ext>
            </a:extLst>
          </p:cNvPr>
          <p:cNvCxnSpPr>
            <a:cxnSpLocks/>
          </p:cNvCxnSpPr>
          <p:nvPr/>
        </p:nvCxnSpPr>
        <p:spPr>
          <a:xfrm>
            <a:off x="1409075" y="1566698"/>
            <a:ext cx="101005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579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D1F8-43F5-48CC-B089-E4E153EF778E}"/>
              </a:ext>
            </a:extLst>
          </p:cNvPr>
          <p:cNvSpPr>
            <a:spLocks noGrp="1"/>
          </p:cNvSpPr>
          <p:nvPr>
            <p:ph type="title"/>
          </p:nvPr>
        </p:nvSpPr>
        <p:spPr/>
        <p:txBody>
          <a:bodyPr/>
          <a:lstStyle/>
          <a:p>
            <a:r>
              <a:rPr lang="en-US" dirty="0"/>
              <a:t>Azure Role Based Access Control (RBAC)</a:t>
            </a:r>
          </a:p>
        </p:txBody>
      </p:sp>
      <p:sp>
        <p:nvSpPr>
          <p:cNvPr id="3" name="Text Placeholder 2">
            <a:extLst>
              <a:ext uri="{FF2B5EF4-FFF2-40B4-BE49-F238E27FC236}">
                <a16:creationId xmlns:a16="http://schemas.microsoft.com/office/drawing/2014/main" id="{AFCFAA11-86E9-4EF3-B5E1-5322ACA13C16}"/>
              </a:ext>
            </a:extLst>
          </p:cNvPr>
          <p:cNvSpPr>
            <a:spLocks noGrp="1"/>
          </p:cNvSpPr>
          <p:nvPr>
            <p:ph type="body" sz="quarter" idx="10"/>
          </p:nvPr>
        </p:nvSpPr>
        <p:spPr>
          <a:xfrm>
            <a:off x="418643" y="2977150"/>
            <a:ext cx="7334250" cy="2118560"/>
          </a:xfrm>
        </p:spPr>
        <p:txBody>
          <a:bodyPr/>
          <a:lstStyle/>
          <a:p>
            <a:pPr marL="342900" indent="-342900" algn="l">
              <a:buFont typeface="Arial" panose="020B0604020202020204" pitchFamily="34" charset="0"/>
              <a:buChar char="•"/>
            </a:pPr>
            <a:r>
              <a:rPr lang="en-US" b="1" dirty="0">
                <a:solidFill>
                  <a:srgbClr val="171717"/>
                </a:solidFill>
                <a:latin typeface="Segoe UI" panose="020B0502040204020203" pitchFamily="34" charset="0"/>
              </a:rPr>
              <a:t>S</a:t>
            </a:r>
            <a:r>
              <a:rPr lang="en-US" b="1" i="0" dirty="0">
                <a:solidFill>
                  <a:srgbClr val="171717"/>
                </a:solidFill>
                <a:effectLst/>
                <a:latin typeface="Segoe UI" panose="020B0502040204020203" pitchFamily="34" charset="0"/>
              </a:rPr>
              <a:t>ecurity principal:</a:t>
            </a:r>
            <a:r>
              <a:rPr lang="en-US" b="0" i="0" dirty="0">
                <a:solidFill>
                  <a:srgbClr val="171717"/>
                </a:solidFill>
                <a:effectLst/>
                <a:latin typeface="Segoe UI" panose="020B0502040204020203" pitchFamily="34" charset="0"/>
              </a:rPr>
              <a:t> an object that represents a user or service that is requesting access to Azure resource</a:t>
            </a:r>
          </a:p>
          <a:p>
            <a:pPr marL="342900" indent="-342900" algn="l">
              <a:buFont typeface="Arial" panose="020B0604020202020204" pitchFamily="34" charset="0"/>
              <a:buChar char="•"/>
            </a:pPr>
            <a:r>
              <a:rPr lang="en-US" b="1" i="0" dirty="0">
                <a:solidFill>
                  <a:srgbClr val="171717"/>
                </a:solidFill>
                <a:effectLst/>
                <a:latin typeface="Segoe UI" panose="020B0502040204020203" pitchFamily="34" charset="0"/>
              </a:rPr>
              <a:t>Role: </a:t>
            </a:r>
            <a:r>
              <a:rPr lang="en-US" b="0" i="0" dirty="0">
                <a:solidFill>
                  <a:srgbClr val="171717"/>
                </a:solidFill>
                <a:effectLst/>
                <a:latin typeface="Segoe UI" panose="020B0502040204020203" pitchFamily="34" charset="0"/>
              </a:rPr>
              <a:t>a collection of permissions</a:t>
            </a:r>
          </a:p>
          <a:p>
            <a:pPr marL="342900" indent="-342900">
              <a:buFont typeface="Arial" panose="020B0604020202020204" pitchFamily="34" charset="0"/>
              <a:buChar char="•"/>
            </a:pPr>
            <a:r>
              <a:rPr lang="en-US" b="1" i="0" dirty="0">
                <a:solidFill>
                  <a:srgbClr val="171717"/>
                </a:solidFill>
                <a:effectLst/>
                <a:latin typeface="Segoe UI" panose="020B0502040204020203" pitchFamily="34" charset="0"/>
              </a:rPr>
              <a:t>Scope:</a:t>
            </a:r>
            <a:r>
              <a:rPr lang="en-US" b="0" i="0" dirty="0">
                <a:solidFill>
                  <a:srgbClr val="171717"/>
                </a:solidFill>
                <a:effectLst/>
                <a:latin typeface="Segoe UI" panose="020B0502040204020203" pitchFamily="34" charset="0"/>
              </a:rPr>
              <a:t> A lists the set of resources that the access applies to</a:t>
            </a:r>
            <a:endParaRPr lang="en-US" dirty="0">
              <a:latin typeface="+mn-lt"/>
            </a:endParaRPr>
          </a:p>
        </p:txBody>
      </p:sp>
      <p:sp>
        <p:nvSpPr>
          <p:cNvPr id="7" name="TextBox 6">
            <a:extLst>
              <a:ext uri="{FF2B5EF4-FFF2-40B4-BE49-F238E27FC236}">
                <a16:creationId xmlns:a16="http://schemas.microsoft.com/office/drawing/2014/main" id="{E45A38DB-E5FB-400C-8F5E-AF665329CAD1}"/>
              </a:ext>
            </a:extLst>
          </p:cNvPr>
          <p:cNvSpPr txBox="1"/>
          <p:nvPr/>
        </p:nvSpPr>
        <p:spPr>
          <a:xfrm>
            <a:off x="418643" y="1264090"/>
            <a:ext cx="10671175"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9" normalizeH="0" baseline="0" noProof="0" dirty="0">
                <a:ln>
                  <a:noFill/>
                </a:ln>
                <a:solidFill>
                  <a:srgbClr val="171717"/>
                </a:solidFill>
                <a:effectLst/>
                <a:uLnTx/>
                <a:uFillTx/>
                <a:latin typeface="Segoe UI" panose="020B0502040204020203" pitchFamily="34" charset="0"/>
                <a:ea typeface="+mn-ea"/>
                <a:cs typeface="+mn-cs"/>
              </a:rPr>
              <a:t>Azure Role Based Access Control (RBAC)</a:t>
            </a:r>
            <a:r>
              <a:rPr kumimoji="0" lang="en-US" sz="2353" b="1" i="0" u="none" strike="noStrike" kern="1200" cap="none" spc="-49" normalizeH="0" baseline="0" noProof="0" dirty="0">
                <a:ln>
                  <a:noFill/>
                </a:ln>
                <a:solidFill>
                  <a:srgbClr val="171717"/>
                </a:solidFill>
                <a:effectLst/>
                <a:uLnTx/>
                <a:uFillTx/>
                <a:latin typeface="Segoe UI" panose="020B0502040204020203" pitchFamily="34" charset="0"/>
                <a:ea typeface="+mn-ea"/>
                <a:cs typeface="+mn-cs"/>
              </a:rPr>
              <a:t> </a:t>
            </a: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helps you manage who has access to Azure resources, and what they can do with those resources.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You control access to resources using role assignments. A role assignment consists of three elements:</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F56BE451-58BD-4DC9-BE05-804755AE514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544141" y="2752725"/>
            <a:ext cx="2545677" cy="2545677"/>
          </a:xfrm>
          <a:prstGeom prst="rect">
            <a:avLst/>
          </a:prstGeom>
        </p:spPr>
      </p:pic>
    </p:spTree>
    <p:extLst>
      <p:ext uri="{BB962C8B-B14F-4D97-AF65-F5344CB8AC3E}">
        <p14:creationId xmlns:p14="http://schemas.microsoft.com/office/powerpoint/2010/main" val="287379695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Provision an Azure SQL Database instance</a:t>
            </a:r>
          </a:p>
        </p:txBody>
      </p:sp>
      <p:sp>
        <p:nvSpPr>
          <p:cNvPr id="3" name="Text Placeholder 2">
            <a:extLst>
              <a:ext uri="{FF2B5EF4-FFF2-40B4-BE49-F238E27FC236}">
                <a16:creationId xmlns:a16="http://schemas.microsoft.com/office/drawing/2014/main" id="{04D464D5-D841-4AF9-8B5B-DD57E30AB19D}"/>
              </a:ext>
            </a:extLst>
          </p:cNvPr>
          <p:cNvSpPr>
            <a:spLocks noGrp="1"/>
          </p:cNvSpPr>
          <p:nvPr>
            <p:ph type="body" sz="quarter" idx="10"/>
          </p:nvPr>
        </p:nvSpPr>
        <p:spPr/>
        <p:txBody>
          <a:bodyPr/>
          <a:lstStyle/>
          <a:p>
            <a:r>
              <a:rPr lang="en-US" dirty="0"/>
              <a:t>This video demonstrates how to provision an Azure SQL Database instance, to create a database and server</a:t>
            </a:r>
          </a:p>
        </p:txBody>
      </p:sp>
      <p:pic>
        <p:nvPicPr>
          <p:cNvPr id="8" name="Picture Placeholder 7" descr="Video explaining how to provision an Azure SQL database instance">
            <a:hlinkClick r:id="rId3"/>
            <a:extLst>
              <a:ext uri="{FF2B5EF4-FFF2-40B4-BE49-F238E27FC236}">
                <a16:creationId xmlns:a16="http://schemas.microsoft.com/office/drawing/2014/main" id="{E5D1D8E3-4FA1-4DED-AC6B-5990D99FE5C6}"/>
              </a:ext>
            </a:extLst>
          </p:cNvPr>
          <p:cNvPicPr>
            <a:picLocks noGrp="1" noChangeAspect="1"/>
          </p:cNvPicPr>
          <p:nvPr>
            <p:ph type="pic" sz="quarter" idx="12"/>
          </p:nvPr>
        </p:nvPicPr>
        <p:blipFill rotWithShape="1">
          <a:blip r:embed="rId4"/>
          <a:srcRect l="11745" r="11745"/>
          <a:stretch/>
        </p:blipFill>
        <p:spPr/>
      </p:pic>
    </p:spTree>
    <p:extLst>
      <p:ext uri="{BB962C8B-B14F-4D97-AF65-F5344CB8AC3E}">
        <p14:creationId xmlns:p14="http://schemas.microsoft.com/office/powerpoint/2010/main" val="296036422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3B34-0071-43C8-9142-1466CAB58C8B}"/>
              </a:ext>
            </a:extLst>
          </p:cNvPr>
          <p:cNvSpPr>
            <a:spLocks noGrp="1"/>
          </p:cNvSpPr>
          <p:nvPr>
            <p:ph type="title"/>
          </p:nvPr>
        </p:nvSpPr>
        <p:spPr/>
        <p:txBody>
          <a:bodyPr/>
          <a:lstStyle/>
          <a:p>
            <a:r>
              <a:rPr lang="en-US" dirty="0"/>
              <a:t>Azure DB – Read replicas</a:t>
            </a:r>
          </a:p>
        </p:txBody>
      </p:sp>
      <p:sp>
        <p:nvSpPr>
          <p:cNvPr id="11" name="Text Placeholder 10">
            <a:extLst>
              <a:ext uri="{FF2B5EF4-FFF2-40B4-BE49-F238E27FC236}">
                <a16:creationId xmlns:a16="http://schemas.microsoft.com/office/drawing/2014/main" id="{9C92B47A-CBBC-4F8D-BB9B-DA45F0C85148}"/>
              </a:ext>
            </a:extLst>
          </p:cNvPr>
          <p:cNvSpPr>
            <a:spLocks noGrp="1"/>
          </p:cNvSpPr>
          <p:nvPr>
            <p:ph type="body" sz="quarter" idx="12"/>
          </p:nvPr>
        </p:nvSpPr>
        <p:spPr>
          <a:xfrm>
            <a:off x="418643" y="1300123"/>
            <a:ext cx="5578932" cy="4370427"/>
          </a:xfrm>
        </p:spPr>
        <p:txBody>
          <a:bodyPr/>
          <a:lstStyle/>
          <a:p>
            <a:pPr>
              <a:spcAft>
                <a:spcPts val="1176"/>
              </a:spcAft>
            </a:pPr>
            <a:r>
              <a:rPr lang="en-US" sz="2000" spc="0" dirty="0">
                <a:solidFill>
                  <a:schemeClr val="tx1"/>
                </a:solidFill>
                <a:latin typeface="+mn-lt"/>
              </a:rPr>
              <a:t>Read replicas help improve performance and scale of read-intensive workloads such as BI and analytics </a:t>
            </a:r>
          </a:p>
          <a:p>
            <a:pPr>
              <a:spcAft>
                <a:spcPts val="1176"/>
              </a:spcAft>
            </a:pPr>
            <a:r>
              <a:rPr lang="en-US" sz="2000" spc="0" dirty="0">
                <a:solidFill>
                  <a:schemeClr val="tx1"/>
                </a:solidFill>
                <a:latin typeface="+mn-lt"/>
              </a:rPr>
              <a:t>Consider the read replica features in scenarios when delays in synching data between the primary and replicas are acceptable </a:t>
            </a:r>
          </a:p>
          <a:p>
            <a:pPr>
              <a:spcAft>
                <a:spcPts val="1176"/>
              </a:spcAft>
            </a:pPr>
            <a:r>
              <a:rPr lang="en-US" sz="2000" spc="0" dirty="0">
                <a:solidFill>
                  <a:schemeClr val="tx1"/>
                </a:solidFill>
                <a:latin typeface="+mn-lt"/>
              </a:rPr>
              <a:t>Create a replica in a different Azure region from the primary for a disaster recovery plan, where a replica replaces the primary in cases of regional disasters </a:t>
            </a:r>
          </a:p>
          <a:p>
            <a:pPr>
              <a:spcAft>
                <a:spcPts val="1176"/>
              </a:spcAft>
            </a:pPr>
            <a:r>
              <a:rPr lang="en-US" sz="2000" spc="0" dirty="0">
                <a:solidFill>
                  <a:schemeClr val="tx1"/>
                </a:solidFill>
                <a:latin typeface="+mn-lt"/>
              </a:rPr>
              <a:t>Data storage on replica servers grows automatically without impacting workloads</a:t>
            </a:r>
          </a:p>
        </p:txBody>
      </p:sp>
      <p:pic>
        <p:nvPicPr>
          <p:cNvPr id="4" name="Picture 3" descr="Diagram which shows a primary server which has five other replicas across different Azure region. Data can be accessed from any of the replicas which syncs with the primary server">
            <a:extLst>
              <a:ext uri="{FF2B5EF4-FFF2-40B4-BE49-F238E27FC236}">
                <a16:creationId xmlns:a16="http://schemas.microsoft.com/office/drawing/2014/main" id="{FF9B5B05-B345-4ADF-94A4-42BE152FB52B}"/>
              </a:ext>
            </a:extLst>
          </p:cNvPr>
          <p:cNvPicPr>
            <a:picLocks noChangeAspect="1"/>
          </p:cNvPicPr>
          <p:nvPr/>
        </p:nvPicPr>
        <p:blipFill>
          <a:blip r:embed="rId3"/>
          <a:stretch>
            <a:fillRect/>
          </a:stretch>
        </p:blipFill>
        <p:spPr>
          <a:xfrm>
            <a:off x="6095999" y="1300123"/>
            <a:ext cx="5998465" cy="4416553"/>
          </a:xfrm>
          <a:prstGeom prst="rect">
            <a:avLst/>
          </a:prstGeom>
        </p:spPr>
      </p:pic>
    </p:spTree>
    <p:extLst>
      <p:ext uri="{BB962C8B-B14F-4D97-AF65-F5344CB8AC3E}">
        <p14:creationId xmlns:p14="http://schemas.microsoft.com/office/powerpoint/2010/main" val="299238284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E0F6-75B0-4FEF-A4B1-627D5365B0FF}"/>
              </a:ext>
            </a:extLst>
          </p:cNvPr>
          <p:cNvSpPr>
            <a:spLocks noGrp="1"/>
          </p:cNvSpPr>
          <p:nvPr>
            <p:ph type="title"/>
          </p:nvPr>
        </p:nvSpPr>
        <p:spPr>
          <a:xfrm>
            <a:off x="418643" y="440494"/>
            <a:ext cx="11341268" cy="680196"/>
          </a:xfrm>
        </p:spPr>
        <p:txBody>
          <a:bodyPr/>
          <a:lstStyle/>
          <a:p>
            <a:r>
              <a:rPr lang="en-US" dirty="0"/>
              <a:t>Lab: Provision Azure relational database service</a:t>
            </a:r>
          </a:p>
        </p:txBody>
      </p:sp>
      <p:pic>
        <p:nvPicPr>
          <p:cNvPr id="14" name="Picture 13" descr="Icon of a gear and a arrow going across it">
            <a:extLst>
              <a:ext uri="{FF2B5EF4-FFF2-40B4-BE49-F238E27FC236}">
                <a16:creationId xmlns:a16="http://schemas.microsoft.com/office/drawing/2014/main" id="{9A0B3C48-6FE9-458B-8898-790A7DEE9A92}"/>
              </a:ext>
            </a:extLst>
          </p:cNvPr>
          <p:cNvPicPr>
            <a:picLocks noChangeAspect="1"/>
          </p:cNvPicPr>
          <p:nvPr/>
        </p:nvPicPr>
        <p:blipFill>
          <a:blip r:embed="rId3"/>
          <a:stretch>
            <a:fillRect/>
          </a:stretch>
        </p:blipFill>
        <p:spPr>
          <a:xfrm>
            <a:off x="431343" y="1470025"/>
            <a:ext cx="1166495" cy="1166495"/>
          </a:xfrm>
          <a:prstGeom prst="rect">
            <a:avLst/>
          </a:prstGeom>
        </p:spPr>
      </p:pic>
      <p:sp>
        <p:nvSpPr>
          <p:cNvPr id="3" name="TextBox 2">
            <a:extLst>
              <a:ext uri="{FF2B5EF4-FFF2-40B4-BE49-F238E27FC236}">
                <a16:creationId xmlns:a16="http://schemas.microsoft.com/office/drawing/2014/main" id="{80EB2685-1D52-4352-B278-753CAA22F7DE}"/>
              </a:ext>
            </a:extLst>
          </p:cNvPr>
          <p:cNvSpPr txBox="1"/>
          <p:nvPr/>
        </p:nvSpPr>
        <p:spPr>
          <a:xfrm>
            <a:off x="1905000" y="1470025"/>
            <a:ext cx="9766299" cy="1508105"/>
          </a:xfrm>
          <a:prstGeom prst="rect">
            <a:avLst/>
          </a:prstGeom>
          <a:noFill/>
        </p:spPr>
        <p:txBody>
          <a:bodyPr wrap="square" lIns="0" tIns="0" rIns="0" bIns="0" rtlCol="0">
            <a:spAutoFit/>
          </a:bodyPr>
          <a:lstStyle/>
          <a:p>
            <a:pPr>
              <a:spcBef>
                <a:spcPts val="1176"/>
              </a:spcBef>
            </a:pPr>
            <a:r>
              <a:rPr lang="en-US" sz="2200" dirty="0"/>
              <a:t>As part of your role at Contoso as a data engineer, you’ve been asked to create and configure SQL Server, PostgreSQL, and MySQL servers for Azure</a:t>
            </a:r>
          </a:p>
          <a:p>
            <a:pPr>
              <a:spcBef>
                <a:spcPts val="1176"/>
              </a:spcBef>
            </a:pPr>
            <a:r>
              <a:rPr lang="en-US" sz="2200" dirty="0"/>
              <a:t>Go to the exercise </a:t>
            </a:r>
            <a:r>
              <a:rPr lang="en-US" sz="2200" dirty="0">
                <a:latin typeface="+mj-lt"/>
              </a:rPr>
              <a:t>Provision non-relational Azure data services</a:t>
            </a:r>
            <a:r>
              <a:rPr lang="en-US" sz="2200" dirty="0"/>
              <a:t> module on Microsoft Learn, and follow the instructions in the module to create data stores</a:t>
            </a:r>
          </a:p>
        </p:txBody>
      </p:sp>
    </p:spTree>
    <p:extLst>
      <p:ext uri="{BB962C8B-B14F-4D97-AF65-F5344CB8AC3E}">
        <p14:creationId xmlns:p14="http://schemas.microsoft.com/office/powerpoint/2010/main" val="259976698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r>
              <a:rPr lang="en-US" sz="2000" dirty="0"/>
              <a:t>Lesson 3: Query relational data in Azure</a:t>
            </a:r>
            <a:endParaRPr lang="en-IN" sz="2000" dirty="0"/>
          </a:p>
        </p:txBody>
      </p:sp>
      <p:pic>
        <p:nvPicPr>
          <p:cNvPr id="4" name="Picture 3" descr="Icon of a server with cloud in the middle">
            <a:extLst>
              <a:ext uri="{FF2B5EF4-FFF2-40B4-BE49-F238E27FC236}">
                <a16:creationId xmlns:a16="http://schemas.microsoft.com/office/drawing/2014/main" id="{026472F2-E05B-4351-B5DF-7D1104EAE06B}"/>
              </a:ext>
            </a:extLst>
          </p:cNvPr>
          <p:cNvPicPr>
            <a:picLocks noChangeAspect="1"/>
          </p:cNvPicPr>
          <p:nvPr/>
        </p:nvPicPr>
        <p:blipFill>
          <a:blip r:embed="rId3"/>
          <a:stretch>
            <a:fillRect/>
          </a:stretch>
        </p:blipFill>
        <p:spPr>
          <a:xfrm>
            <a:off x="10388154" y="2698368"/>
            <a:ext cx="729426" cy="1461264"/>
          </a:xfrm>
          <a:prstGeom prst="rect">
            <a:avLst/>
          </a:prstGeom>
        </p:spPr>
      </p:pic>
    </p:spTree>
    <p:extLst>
      <p:ext uri="{BB962C8B-B14F-4D97-AF65-F5344CB8AC3E}">
        <p14:creationId xmlns:p14="http://schemas.microsoft.com/office/powerpoint/2010/main" val="299632039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3 objectives</a:t>
            </a:r>
          </a:p>
        </p:txBody>
      </p:sp>
      <p:pic>
        <p:nvPicPr>
          <p:cNvPr id="8" name="Picture 7" descr="Icon of a document">
            <a:extLst>
              <a:ext uri="{FF2B5EF4-FFF2-40B4-BE49-F238E27FC236}">
                <a16:creationId xmlns:a16="http://schemas.microsoft.com/office/drawing/2014/main" id="{6CA44B59-75F0-4891-A5D2-A4EB98243A86}"/>
              </a:ext>
            </a:extLst>
          </p:cNvPr>
          <p:cNvPicPr>
            <a:picLocks noChangeAspect="1"/>
          </p:cNvPicPr>
          <p:nvPr/>
        </p:nvPicPr>
        <p:blipFill>
          <a:blip r:embed="rId3"/>
          <a:stretch>
            <a:fillRect/>
          </a:stretch>
        </p:blipFill>
        <p:spPr>
          <a:xfrm>
            <a:off x="2973133" y="1511300"/>
            <a:ext cx="920960" cy="919634"/>
          </a:xfrm>
          <a:prstGeom prst="rect">
            <a:avLst/>
          </a:prstGeom>
        </p:spPr>
      </p:pic>
      <p:sp>
        <p:nvSpPr>
          <p:cNvPr id="3" name="Text Placeholder 2">
            <a:extLst>
              <a:ext uri="{FF2B5EF4-FFF2-40B4-BE49-F238E27FC236}">
                <a16:creationId xmlns:a16="http://schemas.microsoft.com/office/drawing/2014/main" id="{B1472705-B82C-4BDE-83E7-A94118396355}"/>
              </a:ext>
            </a:extLst>
          </p:cNvPr>
          <p:cNvSpPr>
            <a:spLocks noGrp="1"/>
          </p:cNvSpPr>
          <p:nvPr>
            <p:ph type="body" sz="quarter" idx="21"/>
          </p:nvPr>
        </p:nvSpPr>
        <p:spPr>
          <a:xfrm>
            <a:off x="4078287" y="1358899"/>
            <a:ext cx="7695069" cy="1224436"/>
          </a:xfrm>
        </p:spPr>
        <p:txBody>
          <a:bodyPr/>
          <a:lstStyle/>
          <a:p>
            <a:r>
              <a:rPr lang="en-US" sz="2200" dirty="0"/>
              <a:t>Query relational data</a:t>
            </a:r>
          </a:p>
        </p:txBody>
      </p:sp>
      <p:pic>
        <p:nvPicPr>
          <p:cNvPr id="10" name="Picture 9" descr="Icon of a server with cloud in the middle">
            <a:extLst>
              <a:ext uri="{FF2B5EF4-FFF2-40B4-BE49-F238E27FC236}">
                <a16:creationId xmlns:a16="http://schemas.microsoft.com/office/drawing/2014/main" id="{8157BAF8-CB80-4E1E-AD11-D3244AD48BD6}"/>
              </a:ext>
            </a:extLst>
          </p:cNvPr>
          <p:cNvPicPr>
            <a:picLocks noChangeAspect="1"/>
          </p:cNvPicPr>
          <p:nvPr/>
        </p:nvPicPr>
        <p:blipFill>
          <a:blip r:embed="rId4"/>
          <a:stretch>
            <a:fillRect/>
          </a:stretch>
        </p:blipFill>
        <p:spPr>
          <a:xfrm>
            <a:off x="2973133" y="2981220"/>
            <a:ext cx="920960" cy="920960"/>
          </a:xfrm>
          <a:prstGeom prst="rect">
            <a:avLst/>
          </a:prstGeom>
        </p:spPr>
      </p:pic>
      <p:sp>
        <p:nvSpPr>
          <p:cNvPr id="4" name="Text Placeholder 3">
            <a:extLst>
              <a:ext uri="{FF2B5EF4-FFF2-40B4-BE49-F238E27FC236}">
                <a16:creationId xmlns:a16="http://schemas.microsoft.com/office/drawing/2014/main" id="{EE27C46D-5305-4BC6-B1BD-92BA81000527}"/>
              </a:ext>
            </a:extLst>
          </p:cNvPr>
          <p:cNvSpPr>
            <a:spLocks noGrp="1"/>
          </p:cNvSpPr>
          <p:nvPr>
            <p:ph type="body" sz="quarter" idx="22"/>
          </p:nvPr>
        </p:nvSpPr>
        <p:spPr>
          <a:xfrm>
            <a:off x="4078287" y="2829482"/>
            <a:ext cx="7695069" cy="1224436"/>
          </a:xfrm>
        </p:spPr>
        <p:txBody>
          <a:bodyPr/>
          <a:lstStyle/>
          <a:p>
            <a:r>
              <a:rPr lang="en-US" sz="2200" dirty="0"/>
              <a:t>Describe query techniques for data using the SQL language</a:t>
            </a:r>
          </a:p>
        </p:txBody>
      </p:sp>
    </p:spTree>
    <p:extLst>
      <p:ext uri="{BB962C8B-B14F-4D97-AF65-F5344CB8AC3E}">
        <p14:creationId xmlns:p14="http://schemas.microsoft.com/office/powerpoint/2010/main" val="11680635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9EBF3-7A37-409A-90D1-CF7417737F98}"/>
              </a:ext>
            </a:extLst>
          </p:cNvPr>
          <p:cNvSpPr>
            <a:spLocks noGrp="1"/>
          </p:cNvSpPr>
          <p:nvPr>
            <p:ph type="title"/>
          </p:nvPr>
        </p:nvSpPr>
        <p:spPr>
          <a:xfrm>
            <a:off x="418643" y="440494"/>
            <a:ext cx="11341268" cy="680196"/>
          </a:xfrm>
        </p:spPr>
        <p:txBody>
          <a:bodyPr/>
          <a:lstStyle/>
          <a:p>
            <a:r>
              <a:rPr lang="en-US" dirty="0"/>
              <a:t>Introduction to SQL</a:t>
            </a:r>
          </a:p>
        </p:txBody>
      </p:sp>
      <p:pic>
        <p:nvPicPr>
          <p:cNvPr id="30" name="Picture 29" descr="Icon of a document">
            <a:extLst>
              <a:ext uri="{FF2B5EF4-FFF2-40B4-BE49-F238E27FC236}">
                <a16:creationId xmlns:a16="http://schemas.microsoft.com/office/drawing/2014/main" id="{F3B99CD5-300D-4ABF-836F-F9733BD36227}"/>
              </a:ext>
            </a:extLst>
          </p:cNvPr>
          <p:cNvPicPr>
            <a:picLocks noChangeAspect="1"/>
          </p:cNvPicPr>
          <p:nvPr/>
        </p:nvPicPr>
        <p:blipFill>
          <a:blip r:embed="rId2"/>
          <a:stretch>
            <a:fillRect/>
          </a:stretch>
        </p:blipFill>
        <p:spPr>
          <a:xfrm>
            <a:off x="418643" y="1471997"/>
            <a:ext cx="747040" cy="747038"/>
          </a:xfrm>
          <a:prstGeom prst="rect">
            <a:avLst/>
          </a:prstGeom>
        </p:spPr>
      </p:pic>
      <p:sp>
        <p:nvSpPr>
          <p:cNvPr id="11" name="Text Placeholder 10">
            <a:extLst>
              <a:ext uri="{FF2B5EF4-FFF2-40B4-BE49-F238E27FC236}">
                <a16:creationId xmlns:a16="http://schemas.microsoft.com/office/drawing/2014/main" id="{C6745D6D-A1E4-4080-8939-088D1A53282E}"/>
              </a:ext>
            </a:extLst>
          </p:cNvPr>
          <p:cNvSpPr txBox="1">
            <a:spLocks noGrp="1"/>
          </p:cNvSpPr>
          <p:nvPr>
            <p:ph type="body" sz="quarter" idx="11"/>
          </p:nvPr>
        </p:nvSpPr>
        <p:spPr>
          <a:xfrm>
            <a:off x="1389459" y="1456896"/>
            <a:ext cx="10383899" cy="777240"/>
          </a:xfrm>
        </p:spPr>
        <p:txBody>
          <a:bodyPr/>
          <a:lstStyle/>
          <a:p>
            <a:pPr>
              <a:lnSpc>
                <a:spcPct val="100000"/>
              </a:lnSpc>
            </a:pPr>
            <a:r>
              <a:rPr lang="en-US" sz="2000" dirty="0"/>
              <a:t>SQL is a standard language for use with relational databases</a:t>
            </a:r>
          </a:p>
        </p:txBody>
      </p:sp>
      <p:pic>
        <p:nvPicPr>
          <p:cNvPr id="32" name="Picture 31" descr="Icon of check mark enclosed by an arc">
            <a:extLst>
              <a:ext uri="{FF2B5EF4-FFF2-40B4-BE49-F238E27FC236}">
                <a16:creationId xmlns:a16="http://schemas.microsoft.com/office/drawing/2014/main" id="{34F54B4B-D29A-4224-8BE9-6935564C4830}"/>
              </a:ext>
            </a:extLst>
          </p:cNvPr>
          <p:cNvPicPr>
            <a:picLocks noChangeAspect="1"/>
          </p:cNvPicPr>
          <p:nvPr/>
        </p:nvPicPr>
        <p:blipFill>
          <a:blip r:embed="rId3"/>
          <a:stretch>
            <a:fillRect/>
          </a:stretch>
        </p:blipFill>
        <p:spPr>
          <a:xfrm>
            <a:off x="418643" y="2516688"/>
            <a:ext cx="746038" cy="746036"/>
          </a:xfrm>
          <a:prstGeom prst="rect">
            <a:avLst/>
          </a:prstGeom>
        </p:spPr>
      </p:pic>
      <p:sp>
        <p:nvSpPr>
          <p:cNvPr id="12" name="Text Placeholder 11">
            <a:extLst>
              <a:ext uri="{FF2B5EF4-FFF2-40B4-BE49-F238E27FC236}">
                <a16:creationId xmlns:a16="http://schemas.microsoft.com/office/drawing/2014/main" id="{6EED09F5-9133-498D-B2C6-04FF57E41096}"/>
              </a:ext>
            </a:extLst>
          </p:cNvPr>
          <p:cNvSpPr txBox="1">
            <a:spLocks noGrp="1"/>
          </p:cNvSpPr>
          <p:nvPr>
            <p:ph type="body" sz="quarter" idx="15"/>
          </p:nvPr>
        </p:nvSpPr>
        <p:spPr>
          <a:xfrm>
            <a:off x="1389459" y="2499114"/>
            <a:ext cx="10383899" cy="781184"/>
          </a:xfrm>
        </p:spPr>
        <p:txBody>
          <a:bodyPr/>
          <a:lstStyle/>
          <a:p>
            <a:pPr>
              <a:lnSpc>
                <a:spcPct val="100000"/>
              </a:lnSpc>
            </a:pPr>
            <a:r>
              <a:rPr lang="en-US" sz="2000" dirty="0"/>
              <a:t>SQL standards are maintained by ANSI and ISO</a:t>
            </a:r>
          </a:p>
        </p:txBody>
      </p:sp>
      <p:pic>
        <p:nvPicPr>
          <p:cNvPr id="34" name="Picture 33" descr="Icon of a screen with three circles enclosed by outward pointing chevrons on left and right">
            <a:extLst>
              <a:ext uri="{FF2B5EF4-FFF2-40B4-BE49-F238E27FC236}">
                <a16:creationId xmlns:a16="http://schemas.microsoft.com/office/drawing/2014/main" id="{AB492A50-6F58-46C8-B54C-50EB1A21FFC2}"/>
              </a:ext>
            </a:extLst>
          </p:cNvPr>
          <p:cNvPicPr>
            <a:picLocks noChangeAspect="1"/>
          </p:cNvPicPr>
          <p:nvPr/>
        </p:nvPicPr>
        <p:blipFill>
          <a:blip r:embed="rId4"/>
          <a:stretch>
            <a:fillRect/>
          </a:stretch>
        </p:blipFill>
        <p:spPr>
          <a:xfrm>
            <a:off x="418643" y="3562850"/>
            <a:ext cx="746038" cy="746036"/>
          </a:xfrm>
          <a:prstGeom prst="rect">
            <a:avLst/>
          </a:prstGeom>
        </p:spPr>
      </p:pic>
      <p:sp>
        <p:nvSpPr>
          <p:cNvPr id="13" name="Text Placeholder 12">
            <a:extLst>
              <a:ext uri="{FF2B5EF4-FFF2-40B4-BE49-F238E27FC236}">
                <a16:creationId xmlns:a16="http://schemas.microsoft.com/office/drawing/2014/main" id="{70FAA9C7-D4B1-49E2-BE5C-42BBAC5C6563}"/>
              </a:ext>
            </a:extLst>
          </p:cNvPr>
          <p:cNvSpPr txBox="1">
            <a:spLocks noGrp="1"/>
          </p:cNvSpPr>
          <p:nvPr>
            <p:ph type="body" sz="quarter" idx="17"/>
          </p:nvPr>
        </p:nvSpPr>
        <p:spPr>
          <a:xfrm>
            <a:off x="1389459" y="3545276"/>
            <a:ext cx="10383899" cy="781184"/>
          </a:xfrm>
        </p:spPr>
        <p:txBody>
          <a:bodyPr/>
          <a:lstStyle/>
          <a:p>
            <a:pPr>
              <a:lnSpc>
                <a:spcPct val="100000"/>
              </a:lnSpc>
            </a:pPr>
            <a:r>
              <a:rPr lang="en-US" sz="2000" dirty="0"/>
              <a:t>Proprietary RDBMS systems have their own extensions of SQL such as T-SQL, PL/SQL, pgSQL</a:t>
            </a:r>
          </a:p>
        </p:txBody>
      </p:sp>
    </p:spTree>
    <p:extLst>
      <p:ext uri="{BB962C8B-B14F-4D97-AF65-F5344CB8AC3E}">
        <p14:creationId xmlns:p14="http://schemas.microsoft.com/office/powerpoint/2010/main" val="270479300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CF23-7AB5-47A3-873C-AD7FE615FF94}"/>
              </a:ext>
            </a:extLst>
          </p:cNvPr>
          <p:cNvSpPr>
            <a:spLocks noGrp="1"/>
          </p:cNvSpPr>
          <p:nvPr>
            <p:ph type="title"/>
          </p:nvPr>
        </p:nvSpPr>
        <p:spPr/>
        <p:txBody>
          <a:bodyPr/>
          <a:lstStyle/>
          <a:p>
            <a:r>
              <a:rPr lang="en-US" dirty="0"/>
              <a:t>SQL Statement types</a:t>
            </a:r>
          </a:p>
        </p:txBody>
      </p:sp>
      <p:sp>
        <p:nvSpPr>
          <p:cNvPr id="4" name="Rectangle 3">
            <a:extLst>
              <a:ext uri="{FF2B5EF4-FFF2-40B4-BE49-F238E27FC236}">
                <a16:creationId xmlns:a16="http://schemas.microsoft.com/office/drawing/2014/main" id="{A79248B3-6361-45EE-8C5A-3041107C490A}"/>
              </a:ext>
            </a:extLst>
          </p:cNvPr>
          <p:cNvSpPr/>
          <p:nvPr/>
        </p:nvSpPr>
        <p:spPr bwMode="auto">
          <a:xfrm>
            <a:off x="419885" y="1457325"/>
            <a:ext cx="3711199" cy="493344"/>
          </a:xfrm>
          <a:prstGeom prst="rect">
            <a:avLst/>
          </a:prstGeom>
          <a:solidFill>
            <a:srgbClr val="243A5E"/>
          </a:solidFill>
          <a:ln w="19050">
            <a:noFill/>
          </a:ln>
        </p:spPr>
        <p:txBody>
          <a:bodyPr vert="horz" wrap="square" lIns="134464" tIns="89642" rIns="134464" bIns="89642" rtlCol="0" anchor="ctr">
            <a:noAutofit/>
          </a:bodyPr>
          <a:lstStyle/>
          <a:p>
            <a:r>
              <a:rPr lang="en-GB" sz="2353" dirty="0">
                <a:solidFill>
                  <a:schemeClr val="bg1"/>
                </a:solidFill>
                <a:latin typeface="+mj-lt"/>
              </a:rPr>
              <a:t>DML</a:t>
            </a:r>
            <a:endParaRPr lang="en-US" sz="2353" dirty="0">
              <a:solidFill>
                <a:schemeClr val="bg1"/>
              </a:solidFill>
              <a:latin typeface="+mj-lt"/>
              <a:cs typeface="Segoe UI" panose="020B0502040204020203" pitchFamily="34" charset="0"/>
            </a:endParaRPr>
          </a:p>
        </p:txBody>
      </p:sp>
      <p:sp>
        <p:nvSpPr>
          <p:cNvPr id="5" name="Rectangle 4">
            <a:extLst>
              <a:ext uri="{FF2B5EF4-FFF2-40B4-BE49-F238E27FC236}">
                <a16:creationId xmlns:a16="http://schemas.microsoft.com/office/drawing/2014/main" id="{F19731A1-9A9B-44D4-A60C-66E0F91B2FA8}"/>
              </a:ext>
            </a:extLst>
          </p:cNvPr>
          <p:cNvSpPr/>
          <p:nvPr/>
        </p:nvSpPr>
        <p:spPr bwMode="auto">
          <a:xfrm>
            <a:off x="419885" y="1944803"/>
            <a:ext cx="3711199" cy="3014083"/>
          </a:xfrm>
          <a:prstGeom prst="rect">
            <a:avLst/>
          </a:prstGeom>
          <a:solidFill>
            <a:schemeClr val="bg1">
              <a:lumMod val="95000"/>
            </a:schemeClr>
          </a:solidFill>
          <a:ln w="19050">
            <a:noFill/>
          </a:ln>
        </p:spPr>
        <p:txBody>
          <a:bodyPr vert="horz" wrap="square" lIns="134464" tIns="89642" rIns="134464" bIns="89642" rtlCol="0" anchor="t">
            <a:noAutofit/>
          </a:bodyPr>
          <a:lstStyle/>
          <a:p>
            <a:pPr>
              <a:spcAft>
                <a:spcPts val="1176"/>
              </a:spcAft>
            </a:pPr>
            <a:r>
              <a:rPr lang="en-GB" sz="2157" dirty="0"/>
              <a:t>Data Manipulation Language</a:t>
            </a:r>
          </a:p>
          <a:p>
            <a:pPr>
              <a:spcAft>
                <a:spcPts val="1176"/>
              </a:spcAft>
            </a:pPr>
            <a:r>
              <a:rPr lang="en-GB" sz="2157" dirty="0"/>
              <a:t>Used to query and manipulate data</a:t>
            </a:r>
          </a:p>
          <a:p>
            <a:pPr>
              <a:spcAft>
                <a:spcPts val="1176"/>
              </a:spcAft>
            </a:pPr>
            <a:r>
              <a:rPr lang="en-GB" sz="2157" dirty="0"/>
              <a:t>SELECT, INSERT, UPDATE, DELETE</a:t>
            </a:r>
            <a:endParaRPr lang="en-US" sz="2157"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ACC89902-670B-4199-B16D-C3F94D61A0B9}"/>
              </a:ext>
            </a:extLst>
          </p:cNvPr>
          <p:cNvSpPr/>
          <p:nvPr/>
        </p:nvSpPr>
        <p:spPr bwMode="auto">
          <a:xfrm>
            <a:off x="4250107" y="1457325"/>
            <a:ext cx="3711199" cy="493344"/>
          </a:xfrm>
          <a:prstGeom prst="rect">
            <a:avLst/>
          </a:prstGeom>
          <a:solidFill>
            <a:srgbClr val="243A5E"/>
          </a:solidFill>
          <a:ln w="19050">
            <a:noFill/>
          </a:ln>
        </p:spPr>
        <p:txBody>
          <a:bodyPr vert="horz" wrap="square" lIns="134464" tIns="89642" rIns="134464" bIns="89642" rtlCol="0" anchor="ctr">
            <a:noAutofit/>
          </a:bodyPr>
          <a:lstStyle/>
          <a:p>
            <a:r>
              <a:rPr lang="en-GB" sz="2353" dirty="0">
                <a:solidFill>
                  <a:schemeClr val="bg1"/>
                </a:solidFill>
                <a:latin typeface="+mj-lt"/>
              </a:rPr>
              <a:t>DDL</a:t>
            </a:r>
            <a:endParaRPr lang="en-US" sz="2353" dirty="0">
              <a:solidFill>
                <a:schemeClr val="bg1"/>
              </a:solidFill>
              <a:latin typeface="+mj-lt"/>
              <a:cs typeface="Segoe UI" panose="020B0502040204020203" pitchFamily="34" charset="0"/>
            </a:endParaRPr>
          </a:p>
        </p:txBody>
      </p:sp>
      <p:sp>
        <p:nvSpPr>
          <p:cNvPr id="14" name="Rectangle 13">
            <a:extLst>
              <a:ext uri="{FF2B5EF4-FFF2-40B4-BE49-F238E27FC236}">
                <a16:creationId xmlns:a16="http://schemas.microsoft.com/office/drawing/2014/main" id="{1FD73949-1FEB-4303-99D0-B6A47B77728A}"/>
              </a:ext>
            </a:extLst>
          </p:cNvPr>
          <p:cNvSpPr/>
          <p:nvPr/>
        </p:nvSpPr>
        <p:spPr bwMode="auto">
          <a:xfrm>
            <a:off x="4250106" y="1944803"/>
            <a:ext cx="3711199" cy="3014083"/>
          </a:xfrm>
          <a:prstGeom prst="rect">
            <a:avLst/>
          </a:prstGeom>
          <a:solidFill>
            <a:schemeClr val="bg1">
              <a:lumMod val="95000"/>
            </a:schemeClr>
          </a:solidFill>
          <a:ln w="19050">
            <a:noFill/>
          </a:ln>
        </p:spPr>
        <p:txBody>
          <a:bodyPr vert="horz" wrap="square" lIns="134464" tIns="89642" rIns="134464" bIns="89642" rtlCol="0" anchor="t">
            <a:noAutofit/>
          </a:bodyPr>
          <a:lstStyle/>
          <a:p>
            <a:pPr>
              <a:spcAft>
                <a:spcPts val="1176"/>
              </a:spcAft>
            </a:pPr>
            <a:r>
              <a:rPr lang="en-GB" sz="2157" dirty="0"/>
              <a:t>Data Definition Language</a:t>
            </a:r>
          </a:p>
          <a:p>
            <a:pPr>
              <a:spcAft>
                <a:spcPts val="1176"/>
              </a:spcAft>
            </a:pPr>
            <a:r>
              <a:rPr lang="en-GB" sz="2157" dirty="0"/>
              <a:t>Used to define database objects</a:t>
            </a:r>
          </a:p>
          <a:p>
            <a:pPr>
              <a:spcAft>
                <a:spcPts val="1176"/>
              </a:spcAft>
            </a:pPr>
            <a:r>
              <a:rPr lang="en-GB" sz="2157" dirty="0"/>
              <a:t>CREATE, ALTER, DROP, RENAME</a:t>
            </a:r>
            <a:endParaRPr lang="en-US" sz="2157" dirty="0">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E3AFF8AE-3588-4AC2-830B-0CE1122A5AB2}"/>
              </a:ext>
            </a:extLst>
          </p:cNvPr>
          <p:cNvSpPr/>
          <p:nvPr/>
        </p:nvSpPr>
        <p:spPr bwMode="auto">
          <a:xfrm>
            <a:off x="8080328" y="1457325"/>
            <a:ext cx="3711199" cy="493344"/>
          </a:xfrm>
          <a:prstGeom prst="rect">
            <a:avLst/>
          </a:prstGeom>
          <a:solidFill>
            <a:srgbClr val="243A5E"/>
          </a:solidFill>
          <a:ln w="19050">
            <a:noFill/>
          </a:ln>
        </p:spPr>
        <p:txBody>
          <a:bodyPr vert="horz" wrap="square" lIns="134464" tIns="89642" rIns="134464" bIns="89642" rtlCol="0" anchor="ctr">
            <a:noAutofit/>
          </a:bodyPr>
          <a:lstStyle/>
          <a:p>
            <a:r>
              <a:rPr lang="en-GB" sz="2353" dirty="0">
                <a:solidFill>
                  <a:schemeClr val="bg1"/>
                </a:solidFill>
                <a:latin typeface="+mj-lt"/>
              </a:rPr>
              <a:t>DCL</a:t>
            </a:r>
            <a:endParaRPr lang="en-US" sz="2353" dirty="0">
              <a:solidFill>
                <a:schemeClr val="bg1"/>
              </a:solidFill>
              <a:latin typeface="+mj-lt"/>
              <a:cs typeface="Segoe UI" panose="020B0502040204020203" pitchFamily="34" charset="0"/>
            </a:endParaRPr>
          </a:p>
        </p:txBody>
      </p:sp>
      <p:sp>
        <p:nvSpPr>
          <p:cNvPr id="18" name="Rectangle 17">
            <a:extLst>
              <a:ext uri="{FF2B5EF4-FFF2-40B4-BE49-F238E27FC236}">
                <a16:creationId xmlns:a16="http://schemas.microsoft.com/office/drawing/2014/main" id="{870BA5DF-CB72-414F-96DE-A0CDCD391B27}"/>
              </a:ext>
            </a:extLst>
          </p:cNvPr>
          <p:cNvSpPr/>
          <p:nvPr/>
        </p:nvSpPr>
        <p:spPr bwMode="auto">
          <a:xfrm>
            <a:off x="8080328" y="1944803"/>
            <a:ext cx="3711199" cy="3014083"/>
          </a:xfrm>
          <a:prstGeom prst="rect">
            <a:avLst/>
          </a:prstGeom>
          <a:solidFill>
            <a:schemeClr val="bg1">
              <a:lumMod val="95000"/>
            </a:schemeClr>
          </a:solidFill>
          <a:ln w="19050">
            <a:noFill/>
          </a:ln>
        </p:spPr>
        <p:txBody>
          <a:bodyPr vert="horz" wrap="square" lIns="134464" tIns="89642" rIns="134464" bIns="89642" rtlCol="0" anchor="t">
            <a:noAutofit/>
          </a:bodyPr>
          <a:lstStyle/>
          <a:p>
            <a:pPr>
              <a:spcAft>
                <a:spcPts val="1176"/>
              </a:spcAft>
            </a:pPr>
            <a:r>
              <a:rPr lang="en-GB" sz="2157" dirty="0"/>
              <a:t>Data Control Language</a:t>
            </a:r>
          </a:p>
          <a:p>
            <a:pPr>
              <a:spcAft>
                <a:spcPts val="1176"/>
              </a:spcAft>
            </a:pPr>
            <a:r>
              <a:rPr lang="en-GB" sz="2157" dirty="0"/>
              <a:t>Used to manage security permissions</a:t>
            </a:r>
          </a:p>
          <a:p>
            <a:pPr>
              <a:spcAft>
                <a:spcPts val="1176"/>
              </a:spcAft>
            </a:pPr>
            <a:r>
              <a:rPr lang="en-GB" sz="2157" dirty="0"/>
              <a:t>GRANT, REVOKE, DENY</a:t>
            </a:r>
            <a:endParaRPr lang="en-US" sz="215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018552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3327E-6591-4B58-9790-B9778D233038}"/>
              </a:ext>
            </a:extLst>
          </p:cNvPr>
          <p:cNvSpPr>
            <a:spLocks noGrp="1"/>
          </p:cNvSpPr>
          <p:nvPr>
            <p:ph type="title"/>
          </p:nvPr>
        </p:nvSpPr>
        <p:spPr/>
        <p:txBody>
          <a:bodyPr/>
          <a:lstStyle/>
          <a:p>
            <a:r>
              <a:rPr lang="en-US" dirty="0"/>
              <a:t>Use DML statements</a:t>
            </a:r>
          </a:p>
        </p:txBody>
      </p:sp>
      <p:graphicFrame>
        <p:nvGraphicFramePr>
          <p:cNvPr id="3" name="Table 6">
            <a:extLst>
              <a:ext uri="{FF2B5EF4-FFF2-40B4-BE49-F238E27FC236}">
                <a16:creationId xmlns:a16="http://schemas.microsoft.com/office/drawing/2014/main" id="{58654B04-A29E-45BC-B11D-DA057DB69090}"/>
              </a:ext>
            </a:extLst>
          </p:cNvPr>
          <p:cNvGraphicFramePr>
            <a:graphicFrameLocks noGrp="1"/>
          </p:cNvGraphicFramePr>
          <p:nvPr/>
        </p:nvGraphicFramePr>
        <p:xfrm>
          <a:off x="418644" y="1457325"/>
          <a:ext cx="11354715" cy="2608606"/>
        </p:xfrm>
        <a:graphic>
          <a:graphicData uri="http://schemas.openxmlformats.org/drawingml/2006/table">
            <a:tbl>
              <a:tblPr firstRow="1" bandRow="1">
                <a:tableStyleId>{2D5ABB26-0587-4C30-8999-92F81FD0307C}</a:tableStyleId>
              </a:tblPr>
              <a:tblGrid>
                <a:gridCol w="2177254">
                  <a:extLst>
                    <a:ext uri="{9D8B030D-6E8A-4147-A177-3AD203B41FA5}">
                      <a16:colId xmlns:a16="http://schemas.microsoft.com/office/drawing/2014/main" val="1952609090"/>
                    </a:ext>
                  </a:extLst>
                </a:gridCol>
                <a:gridCol w="9177461">
                  <a:extLst>
                    <a:ext uri="{9D8B030D-6E8A-4147-A177-3AD203B41FA5}">
                      <a16:colId xmlns:a16="http://schemas.microsoft.com/office/drawing/2014/main" val="2776130916"/>
                    </a:ext>
                  </a:extLst>
                </a:gridCol>
              </a:tblGrid>
              <a:tr h="449997">
                <a:tc>
                  <a:txBody>
                    <a:bodyPr/>
                    <a:lstStyle/>
                    <a:p>
                      <a:r>
                        <a:rPr lang="en-US" sz="2400" dirty="0">
                          <a:solidFill>
                            <a:schemeClr val="bg1"/>
                          </a:solidFill>
                          <a:latin typeface="+mj-lt"/>
                        </a:rPr>
                        <a:t>Statement</a:t>
                      </a:r>
                    </a:p>
                  </a:txBody>
                  <a:tcPr marL="91427" marR="91427" marT="45713" marB="45713"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2400" dirty="0">
                          <a:solidFill>
                            <a:schemeClr val="bg1"/>
                          </a:solidFill>
                          <a:latin typeface="+mj-lt"/>
                        </a:rPr>
                        <a:t>Description</a:t>
                      </a:r>
                    </a:p>
                  </a:txBody>
                  <a:tcPr marL="91427" marR="91427" marT="45713" marB="45713"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537855">
                <a:tc>
                  <a:txBody>
                    <a:bodyPr/>
                    <a:lstStyle/>
                    <a:p>
                      <a:r>
                        <a:rPr lang="en-US" sz="2200" dirty="0"/>
                        <a:t>SELECT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Select/read from a table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37855">
                <a:tc>
                  <a:txBody>
                    <a:bodyPr/>
                    <a:lstStyle/>
                    <a:p>
                      <a:r>
                        <a:rPr lang="en-US" sz="2200" dirty="0"/>
                        <a:t>INSERT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Insert new rows in a table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537855">
                <a:tc>
                  <a:txBody>
                    <a:bodyPr/>
                    <a:lstStyle/>
                    <a:p>
                      <a:r>
                        <a:rPr lang="en-US" sz="2200" dirty="0"/>
                        <a:t>UPDATE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Edit/Update existing rows in a table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537855">
                <a:tc>
                  <a:txBody>
                    <a:bodyPr/>
                    <a:lstStyle/>
                    <a:p>
                      <a:r>
                        <a:rPr lang="en-US" sz="2200" dirty="0"/>
                        <a:t>DELETE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dirty="0"/>
                        <a:t>Delete existing rows in a table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28135882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1590-1F81-4E7A-A19F-B69F5B8A81E6}"/>
              </a:ext>
            </a:extLst>
          </p:cNvPr>
          <p:cNvSpPr>
            <a:spLocks noGrp="1"/>
          </p:cNvSpPr>
          <p:nvPr>
            <p:ph type="title"/>
          </p:nvPr>
        </p:nvSpPr>
        <p:spPr/>
        <p:txBody>
          <a:bodyPr/>
          <a:lstStyle/>
          <a:p>
            <a:r>
              <a:rPr lang="en-US" sz="2400" dirty="0"/>
              <a:t>Lesson 1: Explore core data concepts</a:t>
            </a:r>
          </a:p>
        </p:txBody>
      </p:sp>
      <p:pic>
        <p:nvPicPr>
          <p:cNvPr id="11" name="Picture Placeholder 10" descr="Icon of four servers">
            <a:extLst>
              <a:ext uri="{FF2B5EF4-FFF2-40B4-BE49-F238E27FC236}">
                <a16:creationId xmlns:a16="http://schemas.microsoft.com/office/drawing/2014/main" id="{11D2F7D4-AE39-454E-A991-CA79DEE7A9DF}"/>
              </a:ext>
            </a:extLst>
          </p:cNvPr>
          <p:cNvPicPr>
            <a:picLocks noGrp="1" noChangeAspect="1"/>
          </p:cNvPicPr>
          <p:nvPr>
            <p:ph type="pic" sz="quarter" idx="10"/>
          </p:nvPr>
        </p:nvPicPr>
        <p:blipFill>
          <a:blip r:embed="rId2"/>
          <a:srcRect l="2857" r="2857"/>
          <a:stretch>
            <a:fillRect/>
          </a:stretch>
        </p:blipFill>
        <p:spPr/>
      </p:pic>
    </p:spTree>
    <p:extLst>
      <p:ext uri="{BB962C8B-B14F-4D97-AF65-F5344CB8AC3E}">
        <p14:creationId xmlns:p14="http://schemas.microsoft.com/office/powerpoint/2010/main" val="100202200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Elements of the SELECT Statement</a:t>
            </a:r>
          </a:p>
        </p:txBody>
      </p:sp>
      <p:graphicFrame>
        <p:nvGraphicFramePr>
          <p:cNvPr id="3" name="Table 6">
            <a:extLst>
              <a:ext uri="{FF2B5EF4-FFF2-40B4-BE49-F238E27FC236}">
                <a16:creationId xmlns:a16="http://schemas.microsoft.com/office/drawing/2014/main" id="{35881764-A177-42A1-B3DC-087BE40406F9}"/>
              </a:ext>
            </a:extLst>
          </p:cNvPr>
          <p:cNvGraphicFramePr>
            <a:graphicFrameLocks noGrp="1"/>
          </p:cNvGraphicFramePr>
          <p:nvPr/>
        </p:nvGraphicFramePr>
        <p:xfrm>
          <a:off x="418644" y="1457325"/>
          <a:ext cx="11354715" cy="3146461"/>
        </p:xfrm>
        <a:graphic>
          <a:graphicData uri="http://schemas.openxmlformats.org/drawingml/2006/table">
            <a:tbl>
              <a:tblPr firstRow="1" bandRow="1">
                <a:tableStyleId>{2D5ABB26-0587-4C30-8999-92F81FD0307C}</a:tableStyleId>
              </a:tblPr>
              <a:tblGrid>
                <a:gridCol w="2177254">
                  <a:extLst>
                    <a:ext uri="{9D8B030D-6E8A-4147-A177-3AD203B41FA5}">
                      <a16:colId xmlns:a16="http://schemas.microsoft.com/office/drawing/2014/main" val="1952609090"/>
                    </a:ext>
                  </a:extLst>
                </a:gridCol>
                <a:gridCol w="9177461">
                  <a:extLst>
                    <a:ext uri="{9D8B030D-6E8A-4147-A177-3AD203B41FA5}">
                      <a16:colId xmlns:a16="http://schemas.microsoft.com/office/drawing/2014/main" val="2776130916"/>
                    </a:ext>
                  </a:extLst>
                </a:gridCol>
              </a:tblGrid>
              <a:tr h="449997">
                <a:tc>
                  <a:txBody>
                    <a:bodyPr/>
                    <a:lstStyle/>
                    <a:p>
                      <a:r>
                        <a:rPr lang="en-US" sz="2400" dirty="0">
                          <a:solidFill>
                            <a:schemeClr val="bg1"/>
                          </a:solidFill>
                          <a:latin typeface="+mj-lt"/>
                        </a:rPr>
                        <a:t>Clause</a:t>
                      </a:r>
                    </a:p>
                  </a:txBody>
                  <a:tcPr marL="91427" marR="91427" marT="45713" marB="45713"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2400" dirty="0">
                          <a:solidFill>
                            <a:schemeClr val="bg1"/>
                          </a:solidFill>
                          <a:latin typeface="+mj-lt"/>
                        </a:rPr>
                        <a:t>Expression</a:t>
                      </a:r>
                    </a:p>
                  </a:txBody>
                  <a:tcPr marL="91427" marR="91427" marT="45713" marB="45713"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537855">
                <a:tc>
                  <a:txBody>
                    <a:bodyPr/>
                    <a:lstStyle/>
                    <a:p>
                      <a:r>
                        <a:rPr lang="en-GB" sz="2200" kern="1200" dirty="0">
                          <a:solidFill>
                            <a:schemeClr val="tx1"/>
                          </a:solidFill>
                          <a:latin typeface="+mn-lt"/>
                          <a:ea typeface="+mn-ea"/>
                          <a:cs typeface="+mn-cs"/>
                        </a:rPr>
                        <a:t>SELECT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200" kern="1200" dirty="0">
                          <a:solidFill>
                            <a:schemeClr val="tx1"/>
                          </a:solidFill>
                          <a:latin typeface="+mn-lt"/>
                          <a:ea typeface="+mn-ea"/>
                          <a:cs typeface="+mn-cs"/>
                        </a:rPr>
                        <a:t>&lt;select list&gt;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537855">
                <a:tc>
                  <a:txBody>
                    <a:bodyPr/>
                    <a:lstStyle/>
                    <a:p>
                      <a:r>
                        <a:rPr lang="en-GB" sz="2200" kern="1200" dirty="0">
                          <a:solidFill>
                            <a:schemeClr val="tx1"/>
                          </a:solidFill>
                          <a:latin typeface="+mn-lt"/>
                          <a:ea typeface="+mn-ea"/>
                          <a:cs typeface="+mn-cs"/>
                        </a:rPr>
                        <a:t>FROM</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200" kern="1200" dirty="0">
                          <a:solidFill>
                            <a:schemeClr val="tx1"/>
                          </a:solidFill>
                          <a:latin typeface="+mn-lt"/>
                          <a:ea typeface="+mn-ea"/>
                          <a:cs typeface="+mn-cs"/>
                        </a:rPr>
                        <a:t>&lt;table or view&gt;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537855">
                <a:tc>
                  <a:txBody>
                    <a:bodyPr/>
                    <a:lstStyle/>
                    <a:p>
                      <a:r>
                        <a:rPr lang="en-GB" sz="2200" kern="1200" dirty="0">
                          <a:solidFill>
                            <a:schemeClr val="tx1"/>
                          </a:solidFill>
                          <a:latin typeface="+mn-lt"/>
                          <a:ea typeface="+mn-ea"/>
                          <a:cs typeface="+mn-cs"/>
                        </a:rPr>
                        <a:t>WHERE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200" kern="1200" dirty="0">
                          <a:solidFill>
                            <a:schemeClr val="tx1"/>
                          </a:solidFill>
                          <a:latin typeface="+mn-lt"/>
                          <a:ea typeface="+mn-ea"/>
                          <a:cs typeface="+mn-cs"/>
                        </a:rPr>
                        <a:t>&lt;search condition&gt;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537855">
                <a:tc>
                  <a:txBody>
                    <a:bodyPr/>
                    <a:lstStyle/>
                    <a:p>
                      <a:r>
                        <a:rPr lang="en-GB" sz="2200" kern="1200" dirty="0">
                          <a:solidFill>
                            <a:schemeClr val="tx1"/>
                          </a:solidFill>
                          <a:latin typeface="+mn-lt"/>
                          <a:ea typeface="+mn-ea"/>
                          <a:cs typeface="+mn-cs"/>
                        </a:rPr>
                        <a:t>GROUP BY</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200" kern="1200" dirty="0">
                          <a:solidFill>
                            <a:schemeClr val="tx1"/>
                          </a:solidFill>
                          <a:latin typeface="+mn-lt"/>
                          <a:ea typeface="+mn-ea"/>
                          <a:cs typeface="+mn-cs"/>
                        </a:rPr>
                        <a:t>&lt;group by list&gt;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r h="537855">
                <a:tc>
                  <a:txBody>
                    <a:bodyPr/>
                    <a:lstStyle/>
                    <a:p>
                      <a:r>
                        <a:rPr lang="en-GB" sz="2200" kern="1200" dirty="0">
                          <a:solidFill>
                            <a:schemeClr val="tx1"/>
                          </a:solidFill>
                          <a:latin typeface="+mn-lt"/>
                          <a:ea typeface="+mn-ea"/>
                          <a:cs typeface="+mn-cs"/>
                        </a:rPr>
                        <a:t>ORDER BY</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2200" kern="1200" dirty="0">
                          <a:solidFill>
                            <a:schemeClr val="tx1"/>
                          </a:solidFill>
                          <a:latin typeface="+mn-lt"/>
                          <a:ea typeface="+mn-ea"/>
                          <a:cs typeface="+mn-cs"/>
                        </a:rPr>
                        <a:t>&lt;order by list&gt;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3253331"/>
                  </a:ext>
                </a:extLst>
              </a:tr>
            </a:tbl>
          </a:graphicData>
        </a:graphic>
      </p:graphicFrame>
    </p:spTree>
    <p:custDataLst>
      <p:tags r:id="rId1"/>
    </p:custDataLst>
    <p:extLst>
      <p:ext uri="{BB962C8B-B14F-4D97-AF65-F5344CB8AC3E}">
        <p14:creationId xmlns:p14="http://schemas.microsoft.com/office/powerpoint/2010/main" val="157697121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A5162C-E056-43B3-932C-5F1B15ACAFEF}"/>
              </a:ext>
            </a:extLst>
          </p:cNvPr>
          <p:cNvSpPr>
            <a:spLocks noGrp="1"/>
          </p:cNvSpPr>
          <p:nvPr>
            <p:ph type="title"/>
          </p:nvPr>
        </p:nvSpPr>
        <p:spPr/>
        <p:txBody>
          <a:bodyPr/>
          <a:lstStyle/>
          <a:p>
            <a:r>
              <a:rPr lang="en-US" dirty="0"/>
              <a:t>Example of SELECT statement</a:t>
            </a:r>
          </a:p>
        </p:txBody>
      </p:sp>
      <p:sp>
        <p:nvSpPr>
          <p:cNvPr id="5" name="Rectangle 4">
            <a:extLst>
              <a:ext uri="{FF2B5EF4-FFF2-40B4-BE49-F238E27FC236}">
                <a16:creationId xmlns:a16="http://schemas.microsoft.com/office/drawing/2014/main" id="{75E8C70B-8FC1-4C07-AA9D-6C9B602B9F1B}"/>
              </a:ext>
            </a:extLst>
          </p:cNvPr>
          <p:cNvSpPr/>
          <p:nvPr/>
        </p:nvSpPr>
        <p:spPr>
          <a:xfrm>
            <a:off x="418643" y="1457324"/>
            <a:ext cx="11343820" cy="4079875"/>
          </a:xfrm>
          <a:prstGeom prst="rect">
            <a:avLst/>
          </a:prstGeom>
          <a:solidFill>
            <a:schemeClr val="bg1">
              <a:lumMod val="95000"/>
            </a:schemeClr>
          </a:solidFill>
        </p:spPr>
        <p:txBody>
          <a:bodyPr wrap="square" lIns="134464" tIns="89642" rIns="134464" bIns="89642">
            <a:noAutofit/>
          </a:bodyPr>
          <a:lstStyle/>
          <a:p>
            <a:pPr>
              <a:spcBef>
                <a:spcPts val="588"/>
              </a:spcBef>
            </a:pPr>
            <a:r>
              <a:rPr lang="en-GB" sz="2353" dirty="0">
                <a:solidFill>
                  <a:srgbClr val="0000FF"/>
                </a:solidFill>
                <a:latin typeface="Consolas" panose="020B0609020204030204" pitchFamily="49" charset="0"/>
              </a:rPr>
              <a:t>SELECT</a:t>
            </a:r>
            <a:r>
              <a:rPr lang="en-GB" sz="2353" dirty="0">
                <a:solidFill>
                  <a:prstClr val="black"/>
                </a:solidFill>
                <a:latin typeface="Consolas" panose="020B0609020204030204" pitchFamily="49" charset="0"/>
              </a:rPr>
              <a:t> EmployeeId</a:t>
            </a:r>
            <a:r>
              <a:rPr lang="en-GB" sz="2353" dirty="0">
                <a:solidFill>
                  <a:srgbClr val="808080"/>
                </a:solidFill>
                <a:latin typeface="Consolas" panose="020B0609020204030204" pitchFamily="49" charset="0"/>
              </a:rPr>
              <a:t>,</a:t>
            </a:r>
            <a:r>
              <a:rPr lang="en-GB" sz="2353" dirty="0">
                <a:solidFill>
                  <a:prstClr val="black"/>
                </a:solidFill>
                <a:latin typeface="Consolas" panose="020B0609020204030204" pitchFamily="49" charset="0"/>
              </a:rPr>
              <a:t> </a:t>
            </a:r>
            <a:r>
              <a:rPr lang="en-GB" sz="2353" dirty="0">
                <a:solidFill>
                  <a:srgbClr val="CC00CC"/>
                </a:solidFill>
                <a:latin typeface="Consolas" panose="020B0609020204030204" pitchFamily="49" charset="0"/>
              </a:rPr>
              <a:t>YEAR</a:t>
            </a:r>
            <a:r>
              <a:rPr lang="en-GB" sz="2353" dirty="0">
                <a:solidFill>
                  <a:srgbClr val="808080"/>
                </a:solidFill>
                <a:latin typeface="Consolas" panose="020B0609020204030204" pitchFamily="49" charset="0"/>
              </a:rPr>
              <a:t>(</a:t>
            </a:r>
            <a:r>
              <a:rPr lang="en-GB" sz="2353" dirty="0">
                <a:solidFill>
                  <a:prstClr val="black"/>
                </a:solidFill>
                <a:latin typeface="Consolas" panose="020B0609020204030204" pitchFamily="49" charset="0"/>
              </a:rPr>
              <a:t>OrderDate</a:t>
            </a:r>
            <a:r>
              <a:rPr lang="en-GB" sz="2353" dirty="0">
                <a:solidFill>
                  <a:srgbClr val="808080"/>
                </a:solidFill>
                <a:latin typeface="Consolas" panose="020B0609020204030204" pitchFamily="49" charset="0"/>
              </a:rPr>
              <a:t>)</a:t>
            </a:r>
            <a:r>
              <a:rPr lang="en-GB" sz="2353" dirty="0">
                <a:solidFill>
                  <a:prstClr val="black"/>
                </a:solidFill>
                <a:latin typeface="Consolas" panose="020B0609020204030204" pitchFamily="49" charset="0"/>
              </a:rPr>
              <a:t> </a:t>
            </a:r>
            <a:r>
              <a:rPr lang="en-GB" sz="2353" dirty="0">
                <a:solidFill>
                  <a:srgbClr val="0000FF"/>
                </a:solidFill>
                <a:latin typeface="Consolas" panose="020B0609020204030204" pitchFamily="49" charset="0"/>
              </a:rPr>
              <a:t>AS</a:t>
            </a:r>
            <a:r>
              <a:rPr lang="en-GB" sz="2353" dirty="0">
                <a:solidFill>
                  <a:prstClr val="black"/>
                </a:solidFill>
                <a:latin typeface="Consolas" panose="020B0609020204030204" pitchFamily="49" charset="0"/>
              </a:rPr>
              <a:t> OrderYear</a:t>
            </a:r>
          </a:p>
          <a:p>
            <a:pPr>
              <a:spcBef>
                <a:spcPts val="588"/>
              </a:spcBef>
            </a:pPr>
            <a:r>
              <a:rPr lang="en-US" sz="2353" dirty="0">
                <a:solidFill>
                  <a:srgbClr val="0000FF"/>
                </a:solidFill>
                <a:latin typeface="Consolas" panose="020B0609020204030204" pitchFamily="49" charset="0"/>
              </a:rPr>
              <a:t>FROM</a:t>
            </a:r>
            <a:r>
              <a:rPr lang="en-US" sz="2353" dirty="0">
                <a:solidFill>
                  <a:prstClr val="black"/>
                </a:solidFill>
                <a:latin typeface="Consolas" panose="020B0609020204030204" pitchFamily="49" charset="0"/>
              </a:rPr>
              <a:t> Sales</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Orders</a:t>
            </a:r>
          </a:p>
          <a:p>
            <a:pPr>
              <a:spcBef>
                <a:spcPts val="588"/>
              </a:spcBef>
            </a:pPr>
            <a:r>
              <a:rPr lang="en-US" sz="2353" dirty="0">
                <a:solidFill>
                  <a:srgbClr val="0000FF"/>
                </a:solidFill>
                <a:latin typeface="Consolas" panose="020B0609020204030204" pitchFamily="49" charset="0"/>
              </a:rPr>
              <a:t>WHERE</a:t>
            </a:r>
            <a:r>
              <a:rPr lang="en-US" sz="2353" dirty="0">
                <a:solidFill>
                  <a:prstClr val="black"/>
                </a:solidFill>
                <a:latin typeface="Consolas" panose="020B0609020204030204" pitchFamily="49" charset="0"/>
              </a:rPr>
              <a:t> CustomerId </a:t>
            </a:r>
            <a:r>
              <a:rPr lang="en-US" sz="2353" dirty="0">
                <a:solidFill>
                  <a:srgbClr val="808080"/>
                </a:solidFill>
                <a:latin typeface="Consolas" panose="020B0609020204030204" pitchFamily="49" charset="0"/>
              </a:rPr>
              <a:t>= </a:t>
            </a:r>
            <a:r>
              <a:rPr lang="en-US" sz="2353" dirty="0">
                <a:solidFill>
                  <a:prstClr val="black"/>
                </a:solidFill>
                <a:latin typeface="Consolas" panose="020B0609020204030204" pitchFamily="49" charset="0"/>
              </a:rPr>
              <a:t>71</a:t>
            </a:r>
          </a:p>
          <a:p>
            <a:pPr>
              <a:spcBef>
                <a:spcPts val="588"/>
              </a:spcBef>
            </a:pPr>
            <a:r>
              <a:rPr lang="en-US" sz="2353" dirty="0">
                <a:solidFill>
                  <a:srgbClr val="0000FF"/>
                </a:solidFill>
                <a:latin typeface="Consolas" panose="020B0609020204030204" pitchFamily="49" charset="0"/>
              </a:rPr>
              <a:t>GROUP</a:t>
            </a:r>
            <a:r>
              <a:rPr lang="en-US" sz="2353" dirty="0">
                <a:solidFill>
                  <a:prstClr val="black"/>
                </a:solidFill>
                <a:latin typeface="Consolas" panose="020B0609020204030204" pitchFamily="49" charset="0"/>
              </a:rPr>
              <a:t> </a:t>
            </a:r>
            <a:r>
              <a:rPr lang="en-US" sz="2353" dirty="0">
                <a:solidFill>
                  <a:srgbClr val="0000FF"/>
                </a:solidFill>
                <a:latin typeface="Consolas" panose="020B0609020204030204" pitchFamily="49" charset="0"/>
              </a:rPr>
              <a:t>BY</a:t>
            </a:r>
            <a:r>
              <a:rPr lang="en-US" sz="2353" dirty="0">
                <a:solidFill>
                  <a:prstClr val="black"/>
                </a:solidFill>
                <a:latin typeface="Consolas" panose="020B0609020204030204" pitchFamily="49" charset="0"/>
              </a:rPr>
              <a:t> EmployeeId</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 </a:t>
            </a:r>
            <a:r>
              <a:rPr lang="en-US" sz="2353" dirty="0">
                <a:solidFill>
                  <a:srgbClr val="CC00CC"/>
                </a:solidFill>
                <a:latin typeface="Consolas" panose="020B0609020204030204" pitchFamily="49" charset="0"/>
              </a:rPr>
              <a:t>YEAR</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OrderDate</a:t>
            </a:r>
            <a:r>
              <a:rPr lang="en-US" sz="2353" dirty="0">
                <a:solidFill>
                  <a:srgbClr val="808080"/>
                </a:solidFill>
                <a:latin typeface="Consolas" panose="020B0609020204030204" pitchFamily="49" charset="0"/>
              </a:rPr>
              <a:t>)</a:t>
            </a:r>
            <a:endParaRPr lang="en-US" sz="2353" dirty="0">
              <a:solidFill>
                <a:prstClr val="black"/>
              </a:solidFill>
              <a:latin typeface="Consolas" panose="020B0609020204030204" pitchFamily="49" charset="0"/>
            </a:endParaRPr>
          </a:p>
          <a:p>
            <a:pPr>
              <a:spcBef>
                <a:spcPts val="588"/>
              </a:spcBef>
            </a:pPr>
            <a:r>
              <a:rPr lang="en-US" sz="2353" dirty="0">
                <a:solidFill>
                  <a:srgbClr val="0000FF"/>
                </a:solidFill>
                <a:latin typeface="Consolas" panose="020B0609020204030204" pitchFamily="49" charset="0"/>
              </a:rPr>
              <a:t>HAVING</a:t>
            </a:r>
            <a:r>
              <a:rPr lang="en-US" sz="2353" dirty="0">
                <a:solidFill>
                  <a:prstClr val="black"/>
                </a:solidFill>
                <a:latin typeface="Consolas" panose="020B0609020204030204" pitchFamily="49" charset="0"/>
              </a:rPr>
              <a:t> </a:t>
            </a:r>
            <a:r>
              <a:rPr lang="en-US" sz="2353" dirty="0">
                <a:solidFill>
                  <a:srgbClr val="CC00CC"/>
                </a:solidFill>
                <a:latin typeface="Consolas" panose="020B0609020204030204" pitchFamily="49" charset="0"/>
              </a:rPr>
              <a:t>COUNT</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 </a:t>
            </a:r>
            <a:r>
              <a:rPr lang="en-US" sz="2353" dirty="0">
                <a:solidFill>
                  <a:srgbClr val="808080"/>
                </a:solidFill>
                <a:latin typeface="Consolas" panose="020B0609020204030204" pitchFamily="49" charset="0"/>
              </a:rPr>
              <a:t>&gt;</a:t>
            </a:r>
            <a:r>
              <a:rPr lang="en-US" sz="2353" dirty="0">
                <a:solidFill>
                  <a:prstClr val="black"/>
                </a:solidFill>
                <a:latin typeface="Consolas" panose="020B0609020204030204" pitchFamily="49" charset="0"/>
              </a:rPr>
              <a:t> 1</a:t>
            </a:r>
          </a:p>
          <a:p>
            <a:pPr>
              <a:spcBef>
                <a:spcPts val="588"/>
              </a:spcBef>
            </a:pPr>
            <a:r>
              <a:rPr lang="en-US" sz="2353" dirty="0">
                <a:solidFill>
                  <a:srgbClr val="0000FF"/>
                </a:solidFill>
                <a:latin typeface="Consolas" panose="020B0609020204030204" pitchFamily="49" charset="0"/>
              </a:rPr>
              <a:t>ORDER</a:t>
            </a:r>
            <a:r>
              <a:rPr lang="en-US" sz="2353" dirty="0">
                <a:solidFill>
                  <a:prstClr val="black"/>
                </a:solidFill>
                <a:latin typeface="Consolas" panose="020B0609020204030204" pitchFamily="49" charset="0"/>
              </a:rPr>
              <a:t> </a:t>
            </a:r>
            <a:r>
              <a:rPr lang="en-US" sz="2353" dirty="0">
                <a:solidFill>
                  <a:srgbClr val="0000FF"/>
                </a:solidFill>
                <a:latin typeface="Consolas" panose="020B0609020204030204" pitchFamily="49" charset="0"/>
              </a:rPr>
              <a:t>BY</a:t>
            </a:r>
            <a:r>
              <a:rPr lang="en-US" sz="2353" dirty="0">
                <a:solidFill>
                  <a:prstClr val="black"/>
                </a:solidFill>
                <a:latin typeface="Consolas" panose="020B0609020204030204" pitchFamily="49" charset="0"/>
              </a:rPr>
              <a:t> EmployeeId</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 OrderYear</a:t>
            </a:r>
            <a:r>
              <a:rPr lang="en-US" sz="2353"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2664099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511E36-85C9-4652-9E76-DEFB8B0E428F}"/>
              </a:ext>
            </a:extLst>
          </p:cNvPr>
          <p:cNvSpPr>
            <a:spLocks noGrp="1"/>
          </p:cNvSpPr>
          <p:nvPr>
            <p:ph type="title"/>
          </p:nvPr>
        </p:nvSpPr>
        <p:spPr/>
        <p:txBody>
          <a:bodyPr/>
          <a:lstStyle/>
          <a:p>
            <a:r>
              <a:rPr lang="en-US" dirty="0"/>
              <a:t>Example of INSERT statement</a:t>
            </a:r>
          </a:p>
        </p:txBody>
      </p:sp>
      <p:sp>
        <p:nvSpPr>
          <p:cNvPr id="7" name="Content Placeholder 2">
            <a:extLst>
              <a:ext uri="{FF2B5EF4-FFF2-40B4-BE49-F238E27FC236}">
                <a16:creationId xmlns:a16="http://schemas.microsoft.com/office/drawing/2014/main" id="{4E597325-35B8-40C9-B016-5363FB13CAFE}"/>
              </a:ext>
            </a:extLst>
          </p:cNvPr>
          <p:cNvSpPr txBox="1">
            <a:spLocks/>
          </p:cNvSpPr>
          <p:nvPr/>
        </p:nvSpPr>
        <p:spPr>
          <a:xfrm>
            <a:off x="418644" y="1176423"/>
            <a:ext cx="11370445" cy="493034"/>
          </a:xfrm>
          <a:prstGeom prst="rect">
            <a:avLst/>
          </a:prstGeom>
          <a:solidFill>
            <a:schemeClr val="bg1">
              <a:lumMod val="95000"/>
            </a:schemeClr>
          </a:solidFill>
        </p:spPr>
        <p:txBody>
          <a:bodyPr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2353" kern="0" dirty="0">
                <a:solidFill>
                  <a:srgbClr val="000000"/>
                </a:solidFill>
                <a:latin typeface="+mj-lt"/>
              </a:rPr>
              <a:t>The INSERT ... VALUES statement inserts a new row</a:t>
            </a:r>
          </a:p>
        </p:txBody>
      </p:sp>
      <p:sp>
        <p:nvSpPr>
          <p:cNvPr id="5" name="AutoShape 3">
            <a:extLst>
              <a:ext uri="{C183D7F6-B498-43B3-948B-1728B52AA6E4}">
                <adec:decorative xmlns:adec="http://schemas.microsoft.com/office/drawing/2017/decorative" val="0"/>
              </a:ext>
            </a:extLst>
          </p:cNvPr>
          <p:cNvSpPr>
            <a:spLocks noChangeArrowheads="1"/>
          </p:cNvSpPr>
          <p:nvPr/>
        </p:nvSpPr>
        <p:spPr bwMode="auto">
          <a:xfrm>
            <a:off x="418644" y="1176423"/>
            <a:ext cx="11370445" cy="1620101"/>
          </a:xfrm>
          <a:prstGeom prst="rect">
            <a:avLst/>
          </a:prstGeom>
          <a:noFill/>
          <a:ln w="19050" algn="ctr">
            <a:solidFill>
              <a:schemeClr val="bg1">
                <a:lumMod val="75000"/>
              </a:schemeClr>
            </a:solidFill>
            <a:round/>
            <a:headEnd/>
            <a:tailEnd/>
          </a:ln>
          <a:effectLst/>
        </p:spPr>
        <p:txBody>
          <a:bodyPr wrap="square" tIns="627497" anchor="t">
            <a:noAutofit/>
          </a:bodyPr>
          <a:lstStyle/>
          <a:p>
            <a:pPr lvl="0"/>
            <a:r>
              <a:rPr lang="en-US" sz="1961" dirty="0">
                <a:solidFill>
                  <a:srgbClr val="0000FF"/>
                </a:solidFill>
                <a:latin typeface="Consolas" panose="020B0609020204030204" pitchFamily="49" charset="0"/>
              </a:rPr>
              <a:t>INSERT</a:t>
            </a:r>
            <a:r>
              <a:rPr lang="en-US" sz="1961" dirty="0">
                <a:solidFill>
                  <a:prstClr val="black"/>
                </a:solidFill>
                <a:latin typeface="Consolas" panose="020B0609020204030204" pitchFamily="49" charset="0"/>
              </a:rPr>
              <a:t> </a:t>
            </a:r>
            <a:r>
              <a:rPr lang="en-US" sz="1961" dirty="0">
                <a:solidFill>
                  <a:srgbClr val="0000FF"/>
                </a:solidFill>
                <a:latin typeface="Consolas" panose="020B0609020204030204" pitchFamily="49" charset="0"/>
              </a:rPr>
              <a:t>INTO</a:t>
            </a:r>
            <a:r>
              <a:rPr lang="en-US" sz="1961" dirty="0">
                <a:solidFill>
                  <a:prstClr val="black"/>
                </a:solidFill>
                <a:latin typeface="Consolas" panose="020B0609020204030204" pitchFamily="49" charset="0"/>
              </a:rPr>
              <a:t> Sales</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OrderDetails</a:t>
            </a:r>
            <a:r>
              <a:rPr lang="en-US" sz="1961" dirty="0">
                <a:solidFill>
                  <a:srgbClr val="0000FF"/>
                </a:solidFill>
                <a:latin typeface="Consolas" panose="020B0609020204030204" pitchFamily="49" charset="0"/>
              </a:rPr>
              <a:t> </a:t>
            </a:r>
          </a:p>
          <a:p>
            <a:pPr lvl="0"/>
            <a:r>
              <a:rPr lang="en-US" sz="1961" dirty="0">
                <a:solidFill>
                  <a:srgbClr val="0000FF"/>
                </a:solidFill>
                <a:latin typeface="Consolas" panose="020B0609020204030204" pitchFamily="49" charset="0"/>
              </a:rPr>
              <a:t>	</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orderid</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 productid</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 unitprice</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 qty</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 discount</a:t>
            </a:r>
            <a:r>
              <a:rPr lang="en-US" sz="1961" dirty="0">
                <a:solidFill>
                  <a:srgbClr val="808080"/>
                </a:solidFill>
                <a:latin typeface="Consolas" panose="020B0609020204030204" pitchFamily="49" charset="0"/>
              </a:rPr>
              <a:t>)</a:t>
            </a:r>
            <a:endParaRPr lang="en-US" sz="1961" dirty="0">
              <a:solidFill>
                <a:prstClr val="black"/>
              </a:solidFill>
              <a:latin typeface="Consolas" panose="020B0609020204030204" pitchFamily="49" charset="0"/>
            </a:endParaRPr>
          </a:p>
          <a:p>
            <a:pPr lvl="0"/>
            <a:r>
              <a:rPr lang="en-US" sz="1961" dirty="0">
                <a:solidFill>
                  <a:srgbClr val="0000FF"/>
                </a:solidFill>
                <a:latin typeface="Consolas" panose="020B0609020204030204" pitchFamily="49" charset="0"/>
              </a:rPr>
              <a:t>VALUES	</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10255</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39</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18</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2</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0.05</a:t>
            </a:r>
            <a:r>
              <a:rPr lang="en-US" sz="1961" dirty="0">
                <a:solidFill>
                  <a:srgbClr val="808080"/>
                </a:solidFill>
                <a:latin typeface="Consolas" panose="020B0609020204030204" pitchFamily="49" charset="0"/>
              </a:rPr>
              <a:t>);</a:t>
            </a:r>
            <a:endParaRPr lang="en-US" sz="1961" dirty="0">
              <a:solidFill>
                <a:prstClr val="black"/>
              </a:solidFill>
              <a:latin typeface="Consolas" panose="020B0609020204030204" pitchFamily="49" charset="0"/>
            </a:endParaRPr>
          </a:p>
        </p:txBody>
      </p:sp>
      <p:sp>
        <p:nvSpPr>
          <p:cNvPr id="4" name="Content Placeholder 2"/>
          <p:cNvSpPr txBox="1">
            <a:spLocks/>
          </p:cNvSpPr>
          <p:nvPr/>
        </p:nvSpPr>
        <p:spPr>
          <a:xfrm>
            <a:off x="418644" y="2924645"/>
            <a:ext cx="11370445" cy="493034"/>
          </a:xfrm>
          <a:prstGeom prst="rect">
            <a:avLst/>
          </a:prstGeom>
          <a:solidFill>
            <a:schemeClr val="bg1">
              <a:lumMod val="95000"/>
            </a:schemeClr>
          </a:solidFill>
        </p:spPr>
        <p:txBody>
          <a:bodyPr anchor="ctr"/>
          <a:lstStyle>
            <a:defPPr>
              <a:defRPr lang="en-US"/>
            </a:defPPr>
            <a:lvl1pPr indent="0" fontAlgn="base">
              <a:lnSpc>
                <a:spcPct val="100000"/>
              </a:lnSpc>
              <a:spcBef>
                <a:spcPts val="600"/>
              </a:spcBef>
              <a:spcAft>
                <a:spcPct val="0"/>
              </a:spcAft>
              <a:buClr>
                <a:srgbClr val="0070C0"/>
              </a:buClr>
              <a:buSzPct val="90000"/>
              <a:buFont typeface="Arial" pitchFamily="34" charset="0"/>
              <a:buNone/>
              <a:defRPr sz="2400" kern="0">
                <a:solidFill>
                  <a:srgbClr val="000000"/>
                </a:solidFill>
                <a:latin typeface="+mj-lt"/>
                <a:ea typeface="Segoe UI" pitchFamily="34" charset="0"/>
                <a:cs typeface="Segoe UI" pitchFamily="34" charset="0"/>
              </a:defRPr>
            </a:lvl1pPr>
            <a:lvl2pPr marL="458788" indent="-169863" fontAlgn="base">
              <a:lnSpc>
                <a:spcPct val="100000"/>
              </a:lnSpc>
              <a:spcBef>
                <a:spcPts val="600"/>
              </a:spcBef>
              <a:spcAft>
                <a:spcPct val="0"/>
              </a:spcAft>
              <a:buClr>
                <a:srgbClr val="0070C0"/>
              </a:buClr>
              <a:buSzPct val="80000"/>
              <a:buFont typeface="Arial" pitchFamily="34" charset="0"/>
              <a:buChar char="•"/>
              <a:defRPr sz="2400">
                <a:latin typeface="Segoe UI" pitchFamily="34" charset="0"/>
                <a:ea typeface="Segoe UI" pitchFamily="34" charset="0"/>
                <a:cs typeface="Segoe UI" pitchFamily="34" charset="0"/>
              </a:defRPr>
            </a:lvl2pPr>
            <a:lvl3pPr marL="854075" indent="-173038" fontAlgn="base">
              <a:lnSpc>
                <a:spcPct val="100000"/>
              </a:lnSpc>
              <a:spcBef>
                <a:spcPts val="600"/>
              </a:spcBef>
              <a:spcAft>
                <a:spcPct val="0"/>
              </a:spcAft>
              <a:buClr>
                <a:srgbClr val="0070C0"/>
              </a:buClr>
              <a:buSzPct val="80000"/>
              <a:buFont typeface="Arial" pitchFamily="34" charset="0"/>
              <a:buChar char="•"/>
              <a:defRPr sz="2000">
                <a:latin typeface="Segoe UI" pitchFamily="34" charset="0"/>
                <a:ea typeface="Segoe UI" pitchFamily="34" charset="0"/>
                <a:cs typeface="Segoe UI" pitchFamily="34" charset="0"/>
              </a:defRPr>
            </a:lvl3pPr>
            <a:lvl4pPr marL="1254125" indent="-165100"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4pPr>
            <a:lvl5pPr marL="1544638" indent="-168275" fontAlgn="base">
              <a:lnSpc>
                <a:spcPct val="100000"/>
              </a:lnSpc>
              <a:spcBef>
                <a:spcPts val="600"/>
              </a:spcBef>
              <a:spcAft>
                <a:spcPct val="0"/>
              </a:spcAft>
              <a:buClr>
                <a:srgbClr val="0070C0"/>
              </a:buClr>
              <a:buSzPct val="90000"/>
              <a:buFont typeface="Arial" pitchFamily="34" charset="0"/>
              <a:buChar char="•"/>
              <a:defRPr>
                <a:latin typeface="Segoe UI" pitchFamily="34" charset="0"/>
                <a:ea typeface="Segoe UI" pitchFamily="34" charset="0"/>
                <a:cs typeface="Segoe UI" pitchFamily="34" charset="0"/>
              </a:defRPr>
            </a:lvl5pPr>
            <a:lvl6pPr marL="2001838" indent="-168275" fontAlgn="base">
              <a:lnSpc>
                <a:spcPct val="90000"/>
              </a:lnSpc>
              <a:spcBef>
                <a:spcPct val="70000"/>
              </a:spcBef>
              <a:spcAft>
                <a:spcPct val="0"/>
              </a:spcAft>
              <a:buClr>
                <a:srgbClr val="2D4A6D"/>
              </a:buClr>
              <a:buSzPct val="90000"/>
              <a:buChar char="•"/>
              <a:defRPr sz="1600"/>
            </a:lvl6pPr>
            <a:lvl7pPr marL="2459038" indent="-168275" fontAlgn="base">
              <a:lnSpc>
                <a:spcPct val="90000"/>
              </a:lnSpc>
              <a:spcBef>
                <a:spcPct val="70000"/>
              </a:spcBef>
              <a:spcAft>
                <a:spcPct val="0"/>
              </a:spcAft>
              <a:buClr>
                <a:srgbClr val="2D4A6D"/>
              </a:buClr>
              <a:buSzPct val="90000"/>
              <a:buChar char="•"/>
              <a:defRPr sz="1600"/>
            </a:lvl7pPr>
            <a:lvl8pPr marL="2916238" indent="-168275" fontAlgn="base">
              <a:lnSpc>
                <a:spcPct val="90000"/>
              </a:lnSpc>
              <a:spcBef>
                <a:spcPct val="70000"/>
              </a:spcBef>
              <a:spcAft>
                <a:spcPct val="0"/>
              </a:spcAft>
              <a:buClr>
                <a:srgbClr val="2D4A6D"/>
              </a:buClr>
              <a:buSzPct val="90000"/>
              <a:buChar char="•"/>
              <a:defRPr sz="1600"/>
            </a:lvl8pPr>
            <a:lvl9pPr marL="3373438" indent="-168275" fontAlgn="base">
              <a:lnSpc>
                <a:spcPct val="90000"/>
              </a:lnSpc>
              <a:spcBef>
                <a:spcPct val="70000"/>
              </a:spcBef>
              <a:spcAft>
                <a:spcPct val="0"/>
              </a:spcAft>
              <a:buClr>
                <a:srgbClr val="2D4A6D"/>
              </a:buClr>
              <a:buSzPct val="90000"/>
              <a:buChar char="•"/>
              <a:defRPr sz="1600"/>
            </a:lvl9pPr>
          </a:lstStyle>
          <a:p>
            <a:r>
              <a:rPr lang="en-US" sz="2353" dirty="0"/>
              <a:t>Table and row constructors add multirow capability to INSERT ... VALUES</a:t>
            </a:r>
          </a:p>
        </p:txBody>
      </p:sp>
      <p:sp>
        <p:nvSpPr>
          <p:cNvPr id="6" name="AutoShape 3">
            <a:extLst>
              <a:ext uri="{C183D7F6-B498-43B3-948B-1728B52AA6E4}">
                <adec:decorative xmlns:adec="http://schemas.microsoft.com/office/drawing/2017/decorative" val="0"/>
              </a:ext>
            </a:extLst>
          </p:cNvPr>
          <p:cNvSpPr>
            <a:spLocks noChangeArrowheads="1"/>
          </p:cNvSpPr>
          <p:nvPr/>
        </p:nvSpPr>
        <p:spPr bwMode="auto">
          <a:xfrm>
            <a:off x="418644" y="2924646"/>
            <a:ext cx="11370445" cy="2561153"/>
          </a:xfrm>
          <a:prstGeom prst="rect">
            <a:avLst/>
          </a:prstGeom>
          <a:noFill/>
          <a:ln w="19050" algn="ctr">
            <a:solidFill>
              <a:schemeClr val="bg1">
                <a:lumMod val="75000"/>
              </a:schemeClr>
            </a:solidFill>
            <a:round/>
            <a:headEnd/>
            <a:tailEnd/>
          </a:ln>
          <a:effectLst/>
        </p:spPr>
        <p:txBody>
          <a:bodyPr wrap="square" tIns="627497" anchor="t">
            <a:noAutofit/>
          </a:bodyPr>
          <a:lstStyle/>
          <a:p>
            <a:pPr lvl="0"/>
            <a:r>
              <a:rPr lang="en-US" sz="1961" dirty="0">
                <a:solidFill>
                  <a:srgbClr val="0000FF"/>
                </a:solidFill>
                <a:latin typeface="Consolas" panose="020B0609020204030204" pitchFamily="49" charset="0"/>
              </a:rPr>
              <a:t>INSERT</a:t>
            </a:r>
            <a:r>
              <a:rPr lang="en-US" sz="1961" dirty="0">
                <a:solidFill>
                  <a:prstClr val="black"/>
                </a:solidFill>
                <a:latin typeface="Consolas" panose="020B0609020204030204" pitchFamily="49" charset="0"/>
              </a:rPr>
              <a:t> </a:t>
            </a:r>
            <a:r>
              <a:rPr lang="en-US" sz="1961" dirty="0">
                <a:solidFill>
                  <a:srgbClr val="0000FF"/>
                </a:solidFill>
                <a:latin typeface="Consolas" panose="020B0609020204030204" pitchFamily="49" charset="0"/>
              </a:rPr>
              <a:t>INTO</a:t>
            </a:r>
            <a:r>
              <a:rPr lang="en-US" sz="1961" dirty="0">
                <a:solidFill>
                  <a:prstClr val="black"/>
                </a:solidFill>
                <a:latin typeface="Consolas" panose="020B0609020204030204" pitchFamily="49" charset="0"/>
              </a:rPr>
              <a:t> Sales</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OrderDetails</a:t>
            </a:r>
          </a:p>
          <a:p>
            <a:pPr lvl="0"/>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orderid</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 productid</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 unitprice</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 qty</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 discount</a:t>
            </a:r>
            <a:r>
              <a:rPr lang="en-US" sz="1961" dirty="0">
                <a:solidFill>
                  <a:srgbClr val="808080"/>
                </a:solidFill>
                <a:latin typeface="Consolas" panose="020B0609020204030204" pitchFamily="49" charset="0"/>
              </a:rPr>
              <a:t>)</a:t>
            </a:r>
            <a:endParaRPr lang="en-US" sz="1961" dirty="0">
              <a:solidFill>
                <a:prstClr val="black"/>
              </a:solidFill>
              <a:latin typeface="Consolas" panose="020B0609020204030204" pitchFamily="49" charset="0"/>
            </a:endParaRPr>
          </a:p>
          <a:p>
            <a:pPr lvl="0"/>
            <a:endParaRPr lang="en-US" sz="1961" dirty="0">
              <a:solidFill>
                <a:srgbClr val="0000FF"/>
              </a:solidFill>
              <a:latin typeface="Consolas" panose="020B0609020204030204" pitchFamily="49" charset="0"/>
            </a:endParaRPr>
          </a:p>
          <a:p>
            <a:pPr lvl="0"/>
            <a:r>
              <a:rPr lang="en-US" sz="1961" dirty="0">
                <a:solidFill>
                  <a:srgbClr val="0000FF"/>
                </a:solidFill>
                <a:latin typeface="Consolas" panose="020B0609020204030204" pitchFamily="49" charset="0"/>
              </a:rPr>
              <a:t>VALUES</a:t>
            </a:r>
            <a:endParaRPr lang="en-US" sz="1961" dirty="0">
              <a:solidFill>
                <a:prstClr val="black"/>
              </a:solidFill>
              <a:latin typeface="Consolas" panose="020B0609020204030204" pitchFamily="49" charset="0"/>
            </a:endParaRPr>
          </a:p>
          <a:p>
            <a:pPr lvl="0"/>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10256</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39</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18</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2</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0.05</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 </a:t>
            </a:r>
          </a:p>
          <a:p>
            <a:pPr lvl="0"/>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10258</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39</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18</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5</a:t>
            </a:r>
            <a:r>
              <a:rPr lang="en-US" sz="1961" dirty="0">
                <a:solidFill>
                  <a:srgbClr val="808080"/>
                </a:solidFill>
                <a:latin typeface="Consolas" panose="020B0609020204030204" pitchFamily="49" charset="0"/>
              </a:rPr>
              <a:t>,</a:t>
            </a:r>
            <a:r>
              <a:rPr lang="en-US" sz="1961" dirty="0">
                <a:solidFill>
                  <a:prstClr val="black"/>
                </a:solidFill>
                <a:latin typeface="Consolas" panose="020B0609020204030204" pitchFamily="49" charset="0"/>
              </a:rPr>
              <a:t>0.10</a:t>
            </a:r>
            <a:r>
              <a:rPr lang="en-US" sz="1961" dirty="0">
                <a:solidFill>
                  <a:srgbClr val="808080"/>
                </a:solidFill>
                <a:latin typeface="Consolas" panose="020B0609020204030204" pitchFamily="49" charset="0"/>
              </a:rPr>
              <a:t>);</a:t>
            </a:r>
            <a:endParaRPr lang="en-US" sz="1961" dirty="0">
              <a:solidFill>
                <a:prstClr val="black"/>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257228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3327E-6591-4B58-9790-B9778D233038}"/>
              </a:ext>
            </a:extLst>
          </p:cNvPr>
          <p:cNvSpPr>
            <a:spLocks noGrp="1"/>
          </p:cNvSpPr>
          <p:nvPr>
            <p:ph type="title"/>
          </p:nvPr>
        </p:nvSpPr>
        <p:spPr/>
        <p:txBody>
          <a:bodyPr/>
          <a:lstStyle/>
          <a:p>
            <a:r>
              <a:rPr lang="en-US" dirty="0"/>
              <a:t>Use DDL statements</a:t>
            </a:r>
          </a:p>
        </p:txBody>
      </p:sp>
      <p:graphicFrame>
        <p:nvGraphicFramePr>
          <p:cNvPr id="2" name="Table 6">
            <a:extLst>
              <a:ext uri="{FF2B5EF4-FFF2-40B4-BE49-F238E27FC236}">
                <a16:creationId xmlns:a16="http://schemas.microsoft.com/office/drawing/2014/main" id="{171C5FD8-C38C-473C-80C3-B78D8B98B903}"/>
              </a:ext>
            </a:extLst>
          </p:cNvPr>
          <p:cNvGraphicFramePr>
            <a:graphicFrameLocks noGrp="1"/>
          </p:cNvGraphicFramePr>
          <p:nvPr/>
        </p:nvGraphicFramePr>
        <p:xfrm>
          <a:off x="418644" y="1457325"/>
          <a:ext cx="11354715" cy="2832737"/>
        </p:xfrm>
        <a:graphic>
          <a:graphicData uri="http://schemas.openxmlformats.org/drawingml/2006/table">
            <a:tbl>
              <a:tblPr firstRow="1" bandRow="1">
                <a:tableStyleId>{2D5ABB26-0587-4C30-8999-92F81FD0307C}</a:tableStyleId>
              </a:tblPr>
              <a:tblGrid>
                <a:gridCol w="2177254">
                  <a:extLst>
                    <a:ext uri="{9D8B030D-6E8A-4147-A177-3AD203B41FA5}">
                      <a16:colId xmlns:a16="http://schemas.microsoft.com/office/drawing/2014/main" val="1952609090"/>
                    </a:ext>
                  </a:extLst>
                </a:gridCol>
                <a:gridCol w="9177461">
                  <a:extLst>
                    <a:ext uri="{9D8B030D-6E8A-4147-A177-3AD203B41FA5}">
                      <a16:colId xmlns:a16="http://schemas.microsoft.com/office/drawing/2014/main" val="2776130916"/>
                    </a:ext>
                  </a:extLst>
                </a:gridCol>
              </a:tblGrid>
              <a:tr h="449997">
                <a:tc>
                  <a:txBody>
                    <a:bodyPr/>
                    <a:lstStyle/>
                    <a:p>
                      <a:r>
                        <a:rPr lang="en-US" sz="2400" dirty="0">
                          <a:solidFill>
                            <a:schemeClr val="bg1"/>
                          </a:solidFill>
                          <a:latin typeface="+mj-lt"/>
                        </a:rPr>
                        <a:t>Statement</a:t>
                      </a:r>
                    </a:p>
                  </a:txBody>
                  <a:tcPr marL="91427" marR="91427" marT="45713" marB="45713" anchor="ctr">
                    <a:lnL w="6350" cap="flat" cmpd="sng" algn="ctr">
                      <a:solidFill>
                        <a:srgbClr val="243A5E"/>
                      </a:solidFill>
                      <a:prstDash val="solid"/>
                      <a:round/>
                      <a:headEnd type="none" w="med" len="med"/>
                      <a:tailEnd type="none" w="med" len="med"/>
                    </a:lnL>
                    <a:lnR w="12700" cap="flat" cmpd="sng" algn="ctr">
                      <a:solidFill>
                        <a:schemeClr val="bg1"/>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tc>
                  <a:txBody>
                    <a:bodyPr/>
                    <a:lstStyle/>
                    <a:p>
                      <a:r>
                        <a:rPr lang="en-US" sz="2400" dirty="0">
                          <a:solidFill>
                            <a:schemeClr val="bg1"/>
                          </a:solidFill>
                          <a:latin typeface="+mj-lt"/>
                        </a:rPr>
                        <a:t>Description</a:t>
                      </a:r>
                    </a:p>
                  </a:txBody>
                  <a:tcPr marL="91427" marR="91427" marT="45713" marB="45713" anchor="ctr">
                    <a:lnL w="1270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08836511"/>
                  </a:ext>
                </a:extLst>
              </a:tr>
              <a:tr h="537855">
                <a:tc>
                  <a:txBody>
                    <a:bodyPr/>
                    <a:lstStyle/>
                    <a:p>
                      <a:r>
                        <a:rPr lang="en-US" sz="2200" kern="1200" dirty="0">
                          <a:solidFill>
                            <a:schemeClr val="tx1"/>
                          </a:solidFill>
                          <a:latin typeface="+mn-lt"/>
                          <a:ea typeface="+mn-ea"/>
                          <a:cs typeface="+mn-cs"/>
                        </a:rPr>
                        <a:t>CREATE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kern="1200" dirty="0">
                          <a:solidFill>
                            <a:schemeClr val="tx1"/>
                          </a:solidFill>
                          <a:latin typeface="+mn-lt"/>
                          <a:ea typeface="+mn-ea"/>
                          <a:cs typeface="+mn-cs"/>
                        </a:rPr>
                        <a:t>Create a new object in the database, such as a table or a view</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6695702"/>
                  </a:ext>
                </a:extLst>
              </a:tr>
              <a:tr h="748805">
                <a:tc>
                  <a:txBody>
                    <a:bodyPr/>
                    <a:lstStyle/>
                    <a:p>
                      <a:r>
                        <a:rPr lang="en-US" sz="2200" kern="1200" dirty="0">
                          <a:solidFill>
                            <a:schemeClr val="tx1"/>
                          </a:solidFill>
                          <a:latin typeface="+mn-lt"/>
                          <a:ea typeface="+mn-ea"/>
                          <a:cs typeface="+mn-cs"/>
                        </a:rPr>
                        <a:t>ALTER</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kern="1200" dirty="0">
                          <a:solidFill>
                            <a:schemeClr val="tx1"/>
                          </a:solidFill>
                          <a:latin typeface="+mn-lt"/>
                          <a:ea typeface="+mn-ea"/>
                          <a:cs typeface="+mn-cs"/>
                        </a:rPr>
                        <a:t>Modify the structure of an object. For instance, altering a table to add a new column.</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82028643"/>
                  </a:ext>
                </a:extLst>
              </a:tr>
              <a:tr h="537855">
                <a:tc>
                  <a:txBody>
                    <a:bodyPr/>
                    <a:lstStyle/>
                    <a:p>
                      <a:r>
                        <a:rPr lang="en-US" sz="2200" kern="1200" dirty="0">
                          <a:solidFill>
                            <a:schemeClr val="tx1"/>
                          </a:solidFill>
                          <a:latin typeface="+mn-lt"/>
                          <a:ea typeface="+mn-ea"/>
                          <a:cs typeface="+mn-cs"/>
                        </a:rPr>
                        <a:t>DROP</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kern="1200" dirty="0">
                          <a:solidFill>
                            <a:schemeClr val="tx1"/>
                          </a:solidFill>
                          <a:latin typeface="+mn-lt"/>
                          <a:ea typeface="+mn-ea"/>
                          <a:cs typeface="+mn-cs"/>
                        </a:rPr>
                        <a:t>Remove an object from the database.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0825599"/>
                  </a:ext>
                </a:extLst>
              </a:tr>
              <a:tr h="537855">
                <a:tc>
                  <a:txBody>
                    <a:bodyPr/>
                    <a:lstStyle/>
                    <a:p>
                      <a:r>
                        <a:rPr lang="en-US" sz="2200" kern="1200" dirty="0">
                          <a:solidFill>
                            <a:schemeClr val="tx1"/>
                          </a:solidFill>
                          <a:latin typeface="+mn-lt"/>
                          <a:ea typeface="+mn-ea"/>
                          <a:cs typeface="+mn-cs"/>
                        </a:rPr>
                        <a:t>RENAME</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200" kern="1200" dirty="0">
                          <a:solidFill>
                            <a:schemeClr val="tx1"/>
                          </a:solidFill>
                          <a:latin typeface="+mn-lt"/>
                          <a:ea typeface="+mn-ea"/>
                          <a:cs typeface="+mn-cs"/>
                        </a:rPr>
                        <a:t>Rename an existing object.</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99240"/>
                  </a:ext>
                </a:extLst>
              </a:tr>
            </a:tbl>
          </a:graphicData>
        </a:graphic>
      </p:graphicFrame>
    </p:spTree>
    <p:extLst>
      <p:ext uri="{BB962C8B-B14F-4D97-AF65-F5344CB8AC3E}">
        <p14:creationId xmlns:p14="http://schemas.microsoft.com/office/powerpoint/2010/main" val="189706730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9EBF3-7A37-409A-90D1-CF7417737F98}"/>
              </a:ext>
            </a:extLst>
          </p:cNvPr>
          <p:cNvSpPr>
            <a:spLocks noGrp="1"/>
          </p:cNvSpPr>
          <p:nvPr>
            <p:ph type="title"/>
          </p:nvPr>
        </p:nvSpPr>
        <p:spPr/>
        <p:txBody>
          <a:bodyPr/>
          <a:lstStyle/>
          <a:p>
            <a:r>
              <a:rPr lang="en-US" dirty="0"/>
              <a:t>Example of CREATE statement</a:t>
            </a:r>
          </a:p>
        </p:txBody>
      </p:sp>
      <p:sp>
        <p:nvSpPr>
          <p:cNvPr id="4" name="Rectangle 3">
            <a:extLst>
              <a:ext uri="{FF2B5EF4-FFF2-40B4-BE49-F238E27FC236}">
                <a16:creationId xmlns:a16="http://schemas.microsoft.com/office/drawing/2014/main" id="{E18F2535-55ED-4C72-A2E0-FC8B29C1A419}"/>
              </a:ext>
            </a:extLst>
          </p:cNvPr>
          <p:cNvSpPr/>
          <p:nvPr/>
        </p:nvSpPr>
        <p:spPr>
          <a:xfrm>
            <a:off x="418643" y="1457324"/>
            <a:ext cx="11343820" cy="4084345"/>
          </a:xfrm>
          <a:prstGeom prst="rect">
            <a:avLst/>
          </a:prstGeom>
          <a:solidFill>
            <a:schemeClr val="bg1">
              <a:lumMod val="95000"/>
            </a:schemeClr>
          </a:solidFill>
        </p:spPr>
        <p:txBody>
          <a:bodyPr wrap="square" lIns="134464" tIns="89642" rIns="134464" bIns="89642">
            <a:noAutofit/>
          </a:bodyPr>
          <a:lstStyle/>
          <a:p>
            <a:pPr>
              <a:spcAft>
                <a:spcPts val="588"/>
              </a:spcAft>
              <a:defRPr/>
            </a:pPr>
            <a:r>
              <a:rPr lang="en-US" sz="2353" dirty="0">
                <a:solidFill>
                  <a:srgbClr val="0000FF"/>
                </a:solidFill>
                <a:latin typeface="Consolas" panose="020B0609020204030204" pitchFamily="49" charset="0"/>
              </a:rPr>
              <a:t>CREATE</a:t>
            </a:r>
            <a:r>
              <a:rPr lang="en-US" sz="2353" dirty="0">
                <a:solidFill>
                  <a:prstClr val="black"/>
                </a:solidFill>
                <a:latin typeface="Consolas" panose="020B0609020204030204" pitchFamily="49" charset="0"/>
              </a:rPr>
              <a:t> </a:t>
            </a:r>
            <a:r>
              <a:rPr lang="en-US" sz="2353" dirty="0">
                <a:solidFill>
                  <a:srgbClr val="0000FF"/>
                </a:solidFill>
                <a:latin typeface="Consolas" panose="020B0609020204030204" pitchFamily="49" charset="0"/>
              </a:rPr>
              <a:t>TABLE</a:t>
            </a:r>
            <a:r>
              <a:rPr lang="en-US" sz="2353" dirty="0">
                <a:solidFill>
                  <a:prstClr val="black"/>
                </a:solidFill>
                <a:latin typeface="Consolas" panose="020B0609020204030204" pitchFamily="49" charset="0"/>
              </a:rPr>
              <a:t> Mytable</a:t>
            </a:r>
          </a:p>
          <a:p>
            <a:pPr>
              <a:spcAft>
                <a:spcPts val="588"/>
              </a:spcAft>
              <a:defRPr/>
            </a:pP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Mycolumn1 </a:t>
            </a:r>
            <a:r>
              <a:rPr lang="en-US" sz="2353" dirty="0">
                <a:solidFill>
                  <a:srgbClr val="0000FF"/>
                </a:solidFill>
                <a:latin typeface="Consolas" panose="020B0609020204030204" pitchFamily="49" charset="0"/>
              </a:rPr>
              <a:t>int</a:t>
            </a:r>
            <a:r>
              <a:rPr lang="en-US" sz="2353" dirty="0">
                <a:solidFill>
                  <a:prstClr val="black"/>
                </a:solidFill>
                <a:latin typeface="Consolas" panose="020B0609020204030204" pitchFamily="49" charset="0"/>
              </a:rPr>
              <a:t> </a:t>
            </a:r>
            <a:r>
              <a:rPr lang="en-US" sz="2353" dirty="0">
                <a:solidFill>
                  <a:srgbClr val="808080"/>
                </a:solidFill>
                <a:latin typeface="Consolas" panose="020B0609020204030204" pitchFamily="49" charset="0"/>
              </a:rPr>
              <a:t>NOT</a:t>
            </a:r>
            <a:r>
              <a:rPr lang="en-US" sz="2353" dirty="0">
                <a:solidFill>
                  <a:prstClr val="black"/>
                </a:solidFill>
                <a:latin typeface="Consolas" panose="020B0609020204030204" pitchFamily="49" charset="0"/>
              </a:rPr>
              <a:t> </a:t>
            </a:r>
            <a:r>
              <a:rPr lang="en-US" sz="2353" dirty="0">
                <a:solidFill>
                  <a:srgbClr val="808080"/>
                </a:solidFill>
                <a:latin typeface="Consolas" panose="020B0609020204030204" pitchFamily="49" charset="0"/>
              </a:rPr>
              <a:t>NULL PRIMARY KEY, </a:t>
            </a:r>
            <a:r>
              <a:rPr lang="en-US" sz="2353" dirty="0">
                <a:solidFill>
                  <a:prstClr val="black"/>
                </a:solidFill>
                <a:latin typeface="Consolas" panose="020B0609020204030204" pitchFamily="49" charset="0"/>
              </a:rPr>
              <a:t>Mycolumn2 </a:t>
            </a:r>
            <a:r>
              <a:rPr lang="en-US" sz="2353" dirty="0">
                <a:solidFill>
                  <a:srgbClr val="0000FF"/>
                </a:solidFill>
                <a:latin typeface="Consolas" panose="020B0609020204030204" pitchFamily="49" charset="0"/>
              </a:rPr>
              <a:t>VARCHAR</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50</a:t>
            </a:r>
            <a:r>
              <a:rPr lang="en-US" sz="2353" dirty="0">
                <a:solidFill>
                  <a:srgbClr val="808080"/>
                </a:solidFill>
                <a:latin typeface="Consolas" panose="020B0609020204030204" pitchFamily="49" charset="0"/>
              </a:rPr>
              <a:t>) NOT</a:t>
            </a:r>
            <a:r>
              <a:rPr lang="en-US" sz="2353" dirty="0">
                <a:solidFill>
                  <a:prstClr val="black"/>
                </a:solidFill>
                <a:latin typeface="Consolas" panose="020B0609020204030204" pitchFamily="49" charset="0"/>
              </a:rPr>
              <a:t> </a:t>
            </a:r>
            <a:br>
              <a:rPr lang="en-US" sz="2353" dirty="0">
                <a:solidFill>
                  <a:prstClr val="black"/>
                </a:solidFill>
                <a:latin typeface="Consolas" panose="020B0609020204030204" pitchFamily="49" charset="0"/>
              </a:rPr>
            </a:br>
            <a:r>
              <a:rPr lang="en-US" sz="2353" dirty="0">
                <a:solidFill>
                  <a:srgbClr val="808080"/>
                </a:solidFill>
                <a:latin typeface="Consolas" panose="020B0609020204030204" pitchFamily="49" charset="0"/>
              </a:rPr>
              <a:t>NULL ,</a:t>
            </a:r>
            <a:r>
              <a:rPr lang="en-US" sz="2353" dirty="0">
                <a:solidFill>
                  <a:prstClr val="black"/>
                </a:solidFill>
                <a:latin typeface="Consolas" panose="020B0609020204030204" pitchFamily="49" charset="0"/>
              </a:rPr>
              <a:t> Mycolumn3 </a:t>
            </a:r>
            <a:r>
              <a:rPr lang="en-US" sz="2353" dirty="0">
                <a:solidFill>
                  <a:srgbClr val="0000FF"/>
                </a:solidFill>
                <a:latin typeface="Consolas" panose="020B0609020204030204" pitchFamily="49" charset="0"/>
              </a:rPr>
              <a:t>VARCHAR</a:t>
            </a:r>
            <a:r>
              <a:rPr lang="en-US" sz="2353" dirty="0">
                <a:solidFill>
                  <a:srgbClr val="808080"/>
                </a:solidFill>
                <a:latin typeface="Consolas" panose="020B0609020204030204" pitchFamily="49" charset="0"/>
              </a:rPr>
              <a:t>(</a:t>
            </a:r>
            <a:r>
              <a:rPr lang="en-US" sz="2353" dirty="0">
                <a:solidFill>
                  <a:prstClr val="black"/>
                </a:solidFill>
                <a:latin typeface="Consolas" panose="020B0609020204030204" pitchFamily="49" charset="0"/>
              </a:rPr>
              <a:t>10</a:t>
            </a:r>
            <a:r>
              <a:rPr lang="en-US" sz="2353" dirty="0">
                <a:solidFill>
                  <a:srgbClr val="808080"/>
                </a:solidFill>
                <a:latin typeface="Consolas" panose="020B0609020204030204" pitchFamily="49" charset="0"/>
              </a:rPr>
              <a:t>) NOT</a:t>
            </a:r>
            <a:r>
              <a:rPr lang="en-US" sz="2353" dirty="0">
                <a:solidFill>
                  <a:prstClr val="black"/>
                </a:solidFill>
                <a:latin typeface="Consolas" panose="020B0609020204030204" pitchFamily="49" charset="0"/>
              </a:rPr>
              <a:t> </a:t>
            </a:r>
            <a:r>
              <a:rPr lang="en-US" sz="2353" dirty="0">
                <a:solidFill>
                  <a:srgbClr val="808080"/>
                </a:solidFill>
                <a:latin typeface="Consolas" panose="020B0609020204030204" pitchFamily="49" charset="0"/>
              </a:rPr>
              <a:t>NULL </a:t>
            </a:r>
            <a:endParaRPr lang="en-US" sz="2353" dirty="0">
              <a:solidFill>
                <a:prstClr val="black"/>
              </a:solidFill>
              <a:latin typeface="Consolas" panose="020B0609020204030204" pitchFamily="49" charset="0"/>
            </a:endParaRPr>
          </a:p>
        </p:txBody>
      </p:sp>
    </p:spTree>
    <p:extLst>
      <p:ext uri="{BB962C8B-B14F-4D97-AF65-F5344CB8AC3E}">
        <p14:creationId xmlns:p14="http://schemas.microsoft.com/office/powerpoint/2010/main" val="45528608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0201-7752-46CD-A10E-48E44ADFC6AA}"/>
              </a:ext>
            </a:extLst>
          </p:cNvPr>
          <p:cNvSpPr>
            <a:spLocks noGrp="1"/>
          </p:cNvSpPr>
          <p:nvPr>
            <p:ph type="title"/>
          </p:nvPr>
        </p:nvSpPr>
        <p:spPr/>
        <p:txBody>
          <a:bodyPr/>
          <a:lstStyle/>
          <a:p>
            <a:r>
              <a:rPr lang="en-US" dirty="0"/>
              <a:t>Query tools</a:t>
            </a:r>
          </a:p>
        </p:txBody>
      </p:sp>
      <p:sp>
        <p:nvSpPr>
          <p:cNvPr id="3" name="Rectangle 2">
            <a:extLst>
              <a:ext uri="{FF2B5EF4-FFF2-40B4-BE49-F238E27FC236}">
                <a16:creationId xmlns:a16="http://schemas.microsoft.com/office/drawing/2014/main" id="{F21D2969-68C7-47DF-9072-14926CEAE045}"/>
              </a:ext>
            </a:extLst>
          </p:cNvPr>
          <p:cNvSpPr/>
          <p:nvPr/>
        </p:nvSpPr>
        <p:spPr bwMode="auto">
          <a:xfrm>
            <a:off x="418644" y="1169264"/>
            <a:ext cx="3709717" cy="210783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b" anchorCtr="0" forceAA="0" compatLnSpc="1">
            <a:prstTxWarp prst="textNoShape">
              <a:avLst/>
            </a:prstTxWarp>
            <a:noAutofit/>
          </a:bodyPr>
          <a:lstStyle/>
          <a:p>
            <a:pPr algn="ctr">
              <a:lnSpc>
                <a:spcPct val="90000"/>
              </a:lnSpc>
              <a:spcAft>
                <a:spcPts val="588"/>
              </a:spcAft>
            </a:pPr>
            <a:r>
              <a:rPr lang="en-US" sz="1800" dirty="0">
                <a:solidFill>
                  <a:schemeClr val="tx1"/>
                </a:solidFill>
                <a:latin typeface="+mj-lt"/>
              </a:rPr>
              <a:t>Azure portal</a:t>
            </a:r>
          </a:p>
        </p:txBody>
      </p:sp>
      <p:pic>
        <p:nvPicPr>
          <p:cNvPr id="12" name="Picture 11" descr="Azure Portal screenshot">
            <a:extLst>
              <a:ext uri="{FF2B5EF4-FFF2-40B4-BE49-F238E27FC236}">
                <a16:creationId xmlns:a16="http://schemas.microsoft.com/office/drawing/2014/main" id="{9E045EC8-2A58-4343-A02C-6891C6CD898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039656" y="1249617"/>
            <a:ext cx="2467693" cy="1612349"/>
          </a:xfrm>
          <a:prstGeom prst="rect">
            <a:avLst/>
          </a:prstGeom>
        </p:spPr>
      </p:pic>
      <p:sp>
        <p:nvSpPr>
          <p:cNvPr id="19" name="Rectangle 18">
            <a:extLst>
              <a:ext uri="{FF2B5EF4-FFF2-40B4-BE49-F238E27FC236}">
                <a16:creationId xmlns:a16="http://schemas.microsoft.com/office/drawing/2014/main" id="{F94C8026-4C74-4196-8E92-0998AD7FB1BF}"/>
              </a:ext>
            </a:extLst>
          </p:cNvPr>
          <p:cNvSpPr/>
          <p:nvPr/>
        </p:nvSpPr>
        <p:spPr bwMode="auto">
          <a:xfrm>
            <a:off x="4245676" y="1169264"/>
            <a:ext cx="3709717" cy="210783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b" anchorCtr="0" forceAA="0" compatLnSpc="1">
            <a:prstTxWarp prst="textNoShape">
              <a:avLst/>
            </a:prstTxWarp>
            <a:noAutofit/>
          </a:bodyPr>
          <a:lstStyle/>
          <a:p>
            <a:pPr algn="ctr">
              <a:lnSpc>
                <a:spcPct val="90000"/>
              </a:lnSpc>
              <a:spcAft>
                <a:spcPts val="588"/>
              </a:spcAft>
            </a:pPr>
            <a:r>
              <a:rPr lang="en-US" sz="1800" dirty="0">
                <a:solidFill>
                  <a:schemeClr val="tx1"/>
                </a:solidFill>
                <a:latin typeface="+mj-lt"/>
              </a:rPr>
              <a:t>SQL Management Studio</a:t>
            </a:r>
          </a:p>
        </p:txBody>
      </p:sp>
      <p:pic>
        <p:nvPicPr>
          <p:cNvPr id="13" name="Picture 12" descr="SQL Management Studio screenshot">
            <a:extLst>
              <a:ext uri="{FF2B5EF4-FFF2-40B4-BE49-F238E27FC236}">
                <a16:creationId xmlns:a16="http://schemas.microsoft.com/office/drawing/2014/main" id="{20A74D4C-44B7-43E0-A2DB-3C6A59815437}"/>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4611319" y="1249617"/>
            <a:ext cx="2978431" cy="1612349"/>
          </a:xfrm>
          <a:prstGeom prst="rect">
            <a:avLst/>
          </a:prstGeom>
        </p:spPr>
      </p:pic>
      <p:sp>
        <p:nvSpPr>
          <p:cNvPr id="21" name="Rectangle 20">
            <a:extLst>
              <a:ext uri="{FF2B5EF4-FFF2-40B4-BE49-F238E27FC236}">
                <a16:creationId xmlns:a16="http://schemas.microsoft.com/office/drawing/2014/main" id="{121E5927-D233-4252-84B3-6F391AB6B84A}"/>
              </a:ext>
            </a:extLst>
          </p:cNvPr>
          <p:cNvSpPr/>
          <p:nvPr/>
        </p:nvSpPr>
        <p:spPr bwMode="auto">
          <a:xfrm>
            <a:off x="8072708" y="1169264"/>
            <a:ext cx="3709717" cy="210783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b" anchorCtr="0" forceAA="0" compatLnSpc="1">
            <a:prstTxWarp prst="textNoShape">
              <a:avLst/>
            </a:prstTxWarp>
            <a:noAutofit/>
          </a:bodyPr>
          <a:lstStyle/>
          <a:p>
            <a:pPr algn="ctr">
              <a:lnSpc>
                <a:spcPct val="90000"/>
              </a:lnSpc>
              <a:spcAft>
                <a:spcPts val="588"/>
              </a:spcAft>
            </a:pPr>
            <a:r>
              <a:rPr lang="en-US" sz="1800" dirty="0">
                <a:solidFill>
                  <a:schemeClr val="tx1"/>
                </a:solidFill>
                <a:latin typeface="+mj-lt"/>
              </a:rPr>
              <a:t>SQL Server Data Tools</a:t>
            </a:r>
          </a:p>
        </p:txBody>
      </p:sp>
      <p:pic>
        <p:nvPicPr>
          <p:cNvPr id="14" name="Picture 2" descr="SQL Server Data Tools screenshot">
            <a:extLst>
              <a:ext uri="{FF2B5EF4-FFF2-40B4-BE49-F238E27FC236}">
                <a16:creationId xmlns:a16="http://schemas.microsoft.com/office/drawing/2014/main" id="{3647F118-C381-420A-8DB3-3DBBF6E3F560}"/>
              </a:ext>
              <a:ext uri="{C183D7F6-B498-43B3-948B-1728B52AA6E4}">
                <adec:decorative xmlns:adec="http://schemas.microsoft.com/office/drawing/2017/decorative" val="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727306" y="1249617"/>
            <a:ext cx="2400520" cy="1612349"/>
          </a:xfrm>
          <a:prstGeom prst="rect">
            <a:avLst/>
          </a:prstGeom>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70861E53-8708-4E8A-B042-802A8F6A32C7}"/>
              </a:ext>
            </a:extLst>
          </p:cNvPr>
          <p:cNvSpPr/>
          <p:nvPr/>
        </p:nvSpPr>
        <p:spPr bwMode="auto">
          <a:xfrm>
            <a:off x="418644" y="3426196"/>
            <a:ext cx="3709717" cy="210783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b" anchorCtr="0" forceAA="0" compatLnSpc="1">
            <a:prstTxWarp prst="textNoShape">
              <a:avLst/>
            </a:prstTxWarp>
            <a:noAutofit/>
          </a:bodyPr>
          <a:lstStyle/>
          <a:p>
            <a:pPr algn="ctr">
              <a:lnSpc>
                <a:spcPct val="90000"/>
              </a:lnSpc>
              <a:spcAft>
                <a:spcPts val="588"/>
              </a:spcAft>
            </a:pPr>
            <a:r>
              <a:rPr lang="en-US" sz="1800" dirty="0">
                <a:solidFill>
                  <a:schemeClr val="tx1"/>
                </a:solidFill>
                <a:latin typeface="+mj-lt"/>
              </a:rPr>
              <a:t>Azure Data Studio</a:t>
            </a:r>
          </a:p>
        </p:txBody>
      </p:sp>
      <p:pic>
        <p:nvPicPr>
          <p:cNvPr id="31" name="Picture 30" descr="Azure Data Studio screenshot">
            <a:extLst>
              <a:ext uri="{FF2B5EF4-FFF2-40B4-BE49-F238E27FC236}">
                <a16:creationId xmlns:a16="http://schemas.microsoft.com/office/drawing/2014/main" id="{90E51344-FF0E-43D2-AC19-35F8CEA81A6F}"/>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1197909" y="3515243"/>
            <a:ext cx="2151186" cy="1612349"/>
          </a:xfrm>
          <a:prstGeom prst="rect">
            <a:avLst/>
          </a:prstGeom>
        </p:spPr>
      </p:pic>
      <p:sp>
        <p:nvSpPr>
          <p:cNvPr id="26" name="Rectangle 25">
            <a:extLst>
              <a:ext uri="{FF2B5EF4-FFF2-40B4-BE49-F238E27FC236}">
                <a16:creationId xmlns:a16="http://schemas.microsoft.com/office/drawing/2014/main" id="{4C49A5B3-E1E5-42C6-9203-DAC743C6DD29}"/>
              </a:ext>
            </a:extLst>
          </p:cNvPr>
          <p:cNvSpPr/>
          <p:nvPr/>
        </p:nvSpPr>
        <p:spPr bwMode="auto">
          <a:xfrm>
            <a:off x="4245676" y="3426196"/>
            <a:ext cx="3709717" cy="210783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b" anchorCtr="0" forceAA="0" compatLnSpc="1">
            <a:prstTxWarp prst="textNoShape">
              <a:avLst/>
            </a:prstTxWarp>
            <a:noAutofit/>
          </a:bodyPr>
          <a:lstStyle/>
          <a:p>
            <a:pPr algn="ctr">
              <a:lnSpc>
                <a:spcPct val="90000"/>
              </a:lnSpc>
              <a:spcAft>
                <a:spcPts val="588"/>
              </a:spcAft>
            </a:pPr>
            <a:r>
              <a:rPr lang="en-US" sz="1800" dirty="0">
                <a:solidFill>
                  <a:schemeClr val="tx1"/>
                </a:solidFill>
                <a:latin typeface="+mj-lt"/>
              </a:rPr>
              <a:t>SQLCMD</a:t>
            </a:r>
          </a:p>
        </p:txBody>
      </p:sp>
      <p:pic>
        <p:nvPicPr>
          <p:cNvPr id="35" name="Picture 34" descr="SQLCMD screenshot">
            <a:extLst>
              <a:ext uri="{FF2B5EF4-FFF2-40B4-BE49-F238E27FC236}">
                <a16:creationId xmlns:a16="http://schemas.microsoft.com/office/drawing/2014/main" id="{E6B8B889-D2AC-49C4-B3FD-A185B8FF6360}"/>
              </a:ex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a:off x="5064979" y="3515243"/>
            <a:ext cx="2071111" cy="1612349"/>
          </a:xfrm>
          <a:prstGeom prst="rect">
            <a:avLst/>
          </a:prstGeom>
        </p:spPr>
      </p:pic>
      <p:sp>
        <p:nvSpPr>
          <p:cNvPr id="27" name="Rectangle 26">
            <a:extLst>
              <a:ext uri="{FF2B5EF4-FFF2-40B4-BE49-F238E27FC236}">
                <a16:creationId xmlns:a16="http://schemas.microsoft.com/office/drawing/2014/main" id="{3B2D1798-1779-4526-AB6E-B3F21ADA7DD2}"/>
              </a:ext>
            </a:extLst>
          </p:cNvPr>
          <p:cNvSpPr/>
          <p:nvPr/>
        </p:nvSpPr>
        <p:spPr bwMode="auto">
          <a:xfrm>
            <a:off x="8072708" y="3426196"/>
            <a:ext cx="3709717" cy="210783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b" anchorCtr="0" forceAA="0" compatLnSpc="1">
            <a:prstTxWarp prst="textNoShape">
              <a:avLst/>
            </a:prstTxWarp>
            <a:noAutofit/>
          </a:bodyPr>
          <a:lstStyle/>
          <a:p>
            <a:pPr algn="ctr">
              <a:lnSpc>
                <a:spcPct val="90000"/>
              </a:lnSpc>
              <a:spcAft>
                <a:spcPts val="588"/>
              </a:spcAft>
            </a:pPr>
            <a:r>
              <a:rPr lang="en-US" sz="1800" dirty="0">
                <a:solidFill>
                  <a:schemeClr val="tx1"/>
                </a:solidFill>
                <a:latin typeface="+mj-lt"/>
              </a:rPr>
              <a:t>Azure CLI/Cloud Shell</a:t>
            </a:r>
          </a:p>
        </p:txBody>
      </p:sp>
      <p:pic>
        <p:nvPicPr>
          <p:cNvPr id="33" name="Picture 32" descr="Azure CLI/Cloud Shell screenshot">
            <a:extLst>
              <a:ext uri="{FF2B5EF4-FFF2-40B4-BE49-F238E27FC236}">
                <a16:creationId xmlns:a16="http://schemas.microsoft.com/office/drawing/2014/main" id="{1590198B-0AAE-4BBC-B339-3F31DE14B6C8}"/>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8572440" y="3515243"/>
            <a:ext cx="2710252" cy="1612349"/>
          </a:xfrm>
          <a:prstGeom prst="rect">
            <a:avLst/>
          </a:prstGeom>
        </p:spPr>
      </p:pic>
    </p:spTree>
    <p:extLst>
      <p:ext uri="{BB962C8B-B14F-4D97-AF65-F5344CB8AC3E}">
        <p14:creationId xmlns:p14="http://schemas.microsoft.com/office/powerpoint/2010/main" val="348536760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3327E-6591-4B58-9790-B9778D233038}"/>
              </a:ext>
            </a:extLst>
          </p:cNvPr>
          <p:cNvSpPr>
            <a:spLocks noGrp="1"/>
          </p:cNvSpPr>
          <p:nvPr>
            <p:ph type="title"/>
          </p:nvPr>
        </p:nvSpPr>
        <p:spPr/>
        <p:txBody>
          <a:bodyPr/>
          <a:lstStyle/>
          <a:p>
            <a:r>
              <a:rPr lang="en-US" dirty="0"/>
              <a:t>Query relational data in Azure Database for PostgreSQL</a:t>
            </a:r>
          </a:p>
        </p:txBody>
      </p:sp>
      <p:sp>
        <p:nvSpPr>
          <p:cNvPr id="3" name="Text Placeholder 2">
            <a:extLst>
              <a:ext uri="{FF2B5EF4-FFF2-40B4-BE49-F238E27FC236}">
                <a16:creationId xmlns:a16="http://schemas.microsoft.com/office/drawing/2014/main" id="{CD8863F0-9A0F-48D4-BAC5-FB219C373A1E}"/>
              </a:ext>
            </a:extLst>
          </p:cNvPr>
          <p:cNvSpPr>
            <a:spLocks noGrp="1"/>
          </p:cNvSpPr>
          <p:nvPr>
            <p:ph type="body" sz="quarter" idx="10"/>
          </p:nvPr>
        </p:nvSpPr>
        <p:spPr/>
        <p:txBody>
          <a:bodyPr/>
          <a:lstStyle/>
          <a:p>
            <a:r>
              <a:rPr lang="en-US" dirty="0"/>
              <a:t>Use PSQL to query a database</a:t>
            </a:r>
          </a:p>
        </p:txBody>
      </p:sp>
      <p:sp>
        <p:nvSpPr>
          <p:cNvPr id="9" name="TextBox 8">
            <a:extLst>
              <a:ext uri="{FF2B5EF4-FFF2-40B4-BE49-F238E27FC236}">
                <a16:creationId xmlns:a16="http://schemas.microsoft.com/office/drawing/2014/main" id="{AA23B7B9-ED8D-479B-A258-44ADDD86CC83}"/>
              </a:ext>
            </a:extLst>
          </p:cNvPr>
          <p:cNvSpPr txBox="1"/>
          <p:nvPr/>
        </p:nvSpPr>
        <p:spPr>
          <a:xfrm>
            <a:off x="921999" y="1741186"/>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Azure Cloud Shell</a:t>
            </a:r>
          </a:p>
        </p:txBody>
      </p:sp>
      <p:sp>
        <p:nvSpPr>
          <p:cNvPr id="7" name="AutoShape 3">
            <a:extLst>
              <a:ext uri="{FF2B5EF4-FFF2-40B4-BE49-F238E27FC236}">
                <a16:creationId xmlns:a16="http://schemas.microsoft.com/office/drawing/2014/main" id="{48452646-580F-41AA-A26A-97D3F073893C}"/>
              </a:ext>
            </a:extLst>
          </p:cNvPr>
          <p:cNvSpPr>
            <a:spLocks noChangeArrowheads="1"/>
          </p:cNvSpPr>
          <p:nvPr/>
        </p:nvSpPr>
        <p:spPr bwMode="auto">
          <a:xfrm>
            <a:off x="418643" y="2281027"/>
            <a:ext cx="4842124" cy="806922"/>
          </a:xfrm>
          <a:prstGeom prst="rect">
            <a:avLst/>
          </a:prstGeom>
          <a:solidFill>
            <a:schemeClr val="bg1">
              <a:lumMod val="95000"/>
            </a:schemeClr>
          </a:solidFill>
          <a:ln w="9525" algn="ctr">
            <a:noFill/>
            <a:round/>
            <a:headEnd/>
            <a:tailEnd/>
          </a:ln>
          <a:effectLst/>
        </p:spPr>
        <p:txBody>
          <a:bodyPr wrap="square" lIns="134464" tIns="89642" rIns="134464" bIns="89642" anchor="t">
            <a:no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psql</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--host=&lt;server-name&gt;.postgres.database.azure.com --username=&lt;admin-user&gt;@&lt;server-name&gt; --</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dbname</a:t>
            </a:r>
            <a:r>
              <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postgres</a:t>
            </a:r>
            <a:endParaRPr kumimoji="0" lang="en-US" sz="12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0" name="AutoShape 3">
            <a:extLst>
              <a:ext uri="{FF2B5EF4-FFF2-40B4-BE49-F238E27FC236}">
                <a16:creationId xmlns:a16="http://schemas.microsoft.com/office/drawing/2014/main" id="{A23D5E53-C24C-4B8E-8656-FCA06F3F7474}"/>
              </a:ext>
            </a:extLst>
          </p:cNvPr>
          <p:cNvSpPr>
            <a:spLocks noChangeArrowheads="1"/>
          </p:cNvSpPr>
          <p:nvPr/>
        </p:nvSpPr>
        <p:spPr bwMode="auto">
          <a:xfrm>
            <a:off x="418641" y="3183633"/>
            <a:ext cx="4842125" cy="400110"/>
          </a:xfrm>
          <a:prstGeom prst="rect">
            <a:avLst/>
          </a:prstGeom>
          <a:solidFill>
            <a:schemeClr val="bg1">
              <a:lumMod val="95000"/>
            </a:schemeClr>
          </a:solidFill>
          <a:ln w="9525" algn="ctr">
            <a:noFill/>
            <a:round/>
            <a:headEnd/>
            <a:tailEnd/>
          </a:ln>
          <a:effectLst/>
        </p:spPr>
        <p:txBody>
          <a:bodyPr wrap="square" lIns="134464" tIns="89642" rIns="134464" bIns="89642"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01FD"/>
                </a:solidFill>
                <a:effectLst/>
                <a:uLnTx/>
                <a:uFillTx/>
                <a:latin typeface="SFMono-Regular"/>
                <a:ea typeface="+mn-ea"/>
                <a:cs typeface="+mn-cs"/>
              </a:rPr>
              <a:t>CREATE</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DATABASE</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A31515"/>
                </a:solidFill>
                <a:effectLst/>
                <a:uLnTx/>
                <a:uFillTx/>
                <a:latin typeface="SFMono-Regular"/>
                <a:ea typeface="+mn-ea"/>
                <a:cs typeface="+mn-cs"/>
              </a:rPr>
              <a:t>"</a:t>
            </a:r>
            <a:r>
              <a:rPr kumimoji="0" lang="en-US" sz="1200" b="0" i="0" u="none" strike="noStrike" kern="1200" cap="none" spc="0" normalizeH="0" baseline="0" noProof="0" dirty="0" err="1">
                <a:ln>
                  <a:noFill/>
                </a:ln>
                <a:solidFill>
                  <a:srgbClr val="A31515"/>
                </a:solidFill>
                <a:effectLst/>
                <a:uLnTx/>
                <a:uFillTx/>
                <a:latin typeface="SFMono-Regular"/>
                <a:ea typeface="+mn-ea"/>
                <a:cs typeface="+mn-cs"/>
              </a:rPr>
              <a:t>Adventureworks</a:t>
            </a:r>
            <a:r>
              <a:rPr kumimoji="0" lang="en-US" sz="1200" b="0" i="0" u="none" strike="noStrike" kern="1200" cap="none" spc="0" normalizeH="0" baseline="0" noProof="0" dirty="0">
                <a:ln>
                  <a:noFill/>
                </a:ln>
                <a:solidFill>
                  <a:srgbClr val="A31515"/>
                </a:solidFill>
                <a:effectLst/>
                <a:uLnTx/>
                <a:uFillTx/>
                <a:latin typeface="SFMono-Regular"/>
                <a:ea typeface="+mn-ea"/>
                <a:cs typeface="+mn-cs"/>
              </a:rPr>
              <a: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a:t>
            </a:r>
          </a:p>
        </p:txBody>
      </p:sp>
      <p:sp>
        <p:nvSpPr>
          <p:cNvPr id="11" name="AutoShape 3">
            <a:extLst>
              <a:ext uri="{FF2B5EF4-FFF2-40B4-BE49-F238E27FC236}">
                <a16:creationId xmlns:a16="http://schemas.microsoft.com/office/drawing/2014/main" id="{962B446D-523B-4903-8732-A1AC79235AE5}"/>
              </a:ext>
            </a:extLst>
          </p:cNvPr>
          <p:cNvSpPr>
            <a:spLocks noChangeArrowheads="1"/>
          </p:cNvSpPr>
          <p:nvPr/>
        </p:nvSpPr>
        <p:spPr bwMode="auto">
          <a:xfrm>
            <a:off x="418640" y="3679426"/>
            <a:ext cx="4842125" cy="1253299"/>
          </a:xfrm>
          <a:prstGeom prst="rect">
            <a:avLst/>
          </a:prstGeom>
          <a:solidFill>
            <a:schemeClr val="bg1">
              <a:lumMod val="95000"/>
            </a:schemeClr>
          </a:solidFill>
          <a:ln w="9525" algn="ctr">
            <a:noFill/>
            <a:round/>
            <a:headEnd/>
            <a:tailEnd/>
          </a:ln>
          <a:effectLst/>
        </p:spPr>
        <p:txBody>
          <a:bodyPr wrap="square" lIns="134464" tIns="89642" rIns="134464" bIns="89642"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01FD"/>
                </a:solidFill>
                <a:effectLst/>
                <a:uLnTx/>
                <a:uFillTx/>
                <a:latin typeface="SFMono-Regular"/>
                <a:ea typeface="+mn-ea"/>
                <a:cs typeface="+mn-cs"/>
              </a:rPr>
              <a:t>CREATE</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TABLE</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PEOPLE(</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NAME</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TEXT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NOT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7704A"/>
                </a:solidFill>
                <a:effectLst/>
                <a:uLnTx/>
                <a:uFillTx/>
                <a:latin typeface="SFMono-Regular"/>
                <a:ea typeface="+mn-ea"/>
                <a:cs typeface="+mn-cs"/>
              </a:rPr>
              <a:t>NULL</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AGE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INT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NOT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7704A"/>
                </a:solidFill>
                <a:effectLst/>
                <a:uLnTx/>
                <a:uFillTx/>
                <a:latin typeface="SFMono-Regular"/>
                <a:ea typeface="+mn-ea"/>
                <a:cs typeface="+mn-cs"/>
              </a:rPr>
              <a:t>NULL</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01FD"/>
                </a:solidFill>
                <a:effectLst/>
                <a:uLnTx/>
                <a:uFillTx/>
                <a:latin typeface="SFMono-Regular"/>
                <a:ea typeface="+mn-ea"/>
                <a:cs typeface="+mn-cs"/>
              </a:rPr>
              <a:t>INSERT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INTO</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PEOPLE(</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NAME</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AGE)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VALUES</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A31515"/>
                </a:solidFill>
                <a:effectLst/>
                <a:uLnTx/>
                <a:uFillTx/>
                <a:latin typeface="SFMono-Regular"/>
                <a:ea typeface="+mn-ea"/>
                <a:cs typeface="+mn-cs"/>
              </a:rPr>
              <a:t>'Bob'</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35);</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01FD"/>
                </a:solidFill>
                <a:effectLst/>
                <a:uLnTx/>
                <a:uFillTx/>
                <a:latin typeface="SFMono-Regular"/>
                <a:ea typeface="+mn-ea"/>
                <a:cs typeface="+mn-cs"/>
              </a:rPr>
              <a:t>INSERT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INTO</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PEOPLE(</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NAME</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AGE)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VALUES</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A31515"/>
                </a:solidFill>
                <a:effectLst/>
                <a:uLnTx/>
                <a:uFillTx/>
                <a:latin typeface="SFMono-Regular"/>
                <a:ea typeface="+mn-ea"/>
                <a:cs typeface="+mn-cs"/>
              </a:rPr>
              <a:t>'Sarah'</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28);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01FD"/>
                </a:solidFill>
                <a:effectLst/>
                <a:uLnTx/>
                <a:uFillTx/>
                <a:latin typeface="SFMono-Regular"/>
                <a:ea typeface="+mn-ea"/>
                <a:cs typeface="+mn-cs"/>
              </a:rPr>
              <a:t>CREATE</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TABLE</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LOCATIONS(CITY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TEXT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NOT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7704A"/>
                </a:solidFill>
                <a:effectLst/>
                <a:uLnTx/>
                <a:uFillTx/>
                <a:latin typeface="SFMono-Regular"/>
                <a:ea typeface="+mn-ea"/>
                <a:cs typeface="+mn-cs"/>
              </a:rPr>
              <a:t>NULL</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STATE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TEXT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NOT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7704A"/>
                </a:solidFill>
                <a:effectLst/>
                <a:uLnTx/>
                <a:uFillTx/>
                <a:latin typeface="SFMono-Regular"/>
                <a:ea typeface="+mn-ea"/>
                <a:cs typeface="+mn-cs"/>
              </a:rPr>
              <a:t>NULL</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01FD"/>
                </a:solidFill>
                <a:effectLst/>
                <a:uLnTx/>
                <a:uFillTx/>
                <a:latin typeface="SFMono-Regular"/>
                <a:ea typeface="+mn-ea"/>
                <a:cs typeface="+mn-cs"/>
              </a:rPr>
              <a:t>INSERT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INTO</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LOCATIONS(CITY, STATE)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VALUES</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A31515"/>
                </a:solidFill>
                <a:effectLst/>
                <a:uLnTx/>
                <a:uFillTx/>
                <a:latin typeface="SFMono-Regular"/>
                <a:ea typeface="+mn-ea"/>
                <a:cs typeface="+mn-cs"/>
              </a:rPr>
              <a:t>'New York'</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A31515"/>
                </a:solidFill>
                <a:effectLst/>
                <a:uLnTx/>
                <a:uFillTx/>
                <a:latin typeface="SFMono-Regular"/>
                <a:ea typeface="+mn-ea"/>
                <a:cs typeface="+mn-cs"/>
              </a:rPr>
              <a:t>'NY’</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01FD"/>
                </a:solidFill>
                <a:effectLst/>
                <a:uLnTx/>
                <a:uFillTx/>
                <a:latin typeface="SFMono-Regular"/>
                <a:ea typeface="+mn-ea"/>
                <a:cs typeface="+mn-cs"/>
              </a:rPr>
              <a:t>INSERT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INTO</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LOCATIONS(CITY, STATE)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VALUES</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A31515"/>
                </a:solidFill>
                <a:effectLst/>
                <a:uLnTx/>
                <a:uFillTx/>
                <a:latin typeface="SFMono-Regular"/>
                <a:ea typeface="+mn-ea"/>
                <a:cs typeface="+mn-cs"/>
              </a:rPr>
              <a:t>'Flint'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200" b="0" i="0" u="none" strike="noStrike" kern="1200" cap="none" spc="0" normalizeH="0" baseline="0" noProof="0" dirty="0">
                <a:ln>
                  <a:noFill/>
                </a:ln>
                <a:solidFill>
                  <a:srgbClr val="A31515"/>
                </a:solidFill>
                <a:effectLst/>
                <a:uLnTx/>
                <a:uFillTx/>
                <a:latin typeface="SFMono-Regular"/>
                <a:ea typeface="+mn-ea"/>
                <a:cs typeface="+mn-cs"/>
              </a:rPr>
              <a:t>'MI'</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a:t>
            </a:r>
          </a:p>
        </p:txBody>
      </p:sp>
      <p:sp>
        <p:nvSpPr>
          <p:cNvPr id="12" name="AutoShape 3">
            <a:extLst>
              <a:ext uri="{FF2B5EF4-FFF2-40B4-BE49-F238E27FC236}">
                <a16:creationId xmlns:a16="http://schemas.microsoft.com/office/drawing/2014/main" id="{F2E4E9E2-1C9D-4CDA-A45D-89C607596BD0}"/>
              </a:ext>
            </a:extLst>
          </p:cNvPr>
          <p:cNvSpPr>
            <a:spLocks noChangeArrowheads="1"/>
          </p:cNvSpPr>
          <p:nvPr/>
        </p:nvSpPr>
        <p:spPr bwMode="auto">
          <a:xfrm>
            <a:off x="418637" y="5026190"/>
            <a:ext cx="4842125" cy="495794"/>
          </a:xfrm>
          <a:prstGeom prst="rect">
            <a:avLst/>
          </a:prstGeom>
          <a:solidFill>
            <a:schemeClr val="bg1">
              <a:lumMod val="95000"/>
            </a:schemeClr>
          </a:solidFill>
          <a:ln w="9525" algn="ctr">
            <a:noFill/>
            <a:round/>
            <a:headEnd/>
            <a:tailEnd/>
          </a:ln>
          <a:effectLst/>
        </p:spPr>
        <p:txBody>
          <a:bodyPr wrap="square" lIns="134464" tIns="89642" rIns="134464" bIns="89642"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01FD"/>
                </a:solidFill>
                <a:effectLst/>
                <a:uLnTx/>
                <a:uFillTx/>
                <a:latin typeface="SFMono-Regular"/>
                <a:ea typeface="+mn-ea"/>
                <a:cs typeface="+mn-cs"/>
              </a:rPr>
              <a:t>SELECT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FROM</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PEOPLE;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101FD"/>
                </a:solidFill>
                <a:effectLst/>
                <a:uLnTx/>
                <a:uFillTx/>
                <a:latin typeface="SFMono-Regular"/>
                <a:ea typeface="+mn-ea"/>
                <a:cs typeface="+mn-cs"/>
              </a:rPr>
              <a:t>SELECT</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 </a:t>
            </a:r>
            <a:r>
              <a:rPr kumimoji="0" lang="en-US" sz="1200" b="0" i="0" u="none" strike="noStrike" kern="1200" cap="none" spc="0" normalizeH="0" baseline="0" noProof="0" dirty="0">
                <a:ln>
                  <a:noFill/>
                </a:ln>
                <a:solidFill>
                  <a:srgbClr val="0101FD"/>
                </a:solidFill>
                <a:effectLst/>
                <a:uLnTx/>
                <a:uFillTx/>
                <a:latin typeface="SFMono-Regular"/>
                <a:ea typeface="+mn-ea"/>
                <a:cs typeface="+mn-cs"/>
              </a:rPr>
              <a:t>FROM</a:t>
            </a:r>
            <a:r>
              <a:rPr kumimoji="0" lang="en-US" sz="1200" b="0" i="0" u="none" strike="noStrike" kern="1200" cap="none" spc="0" normalizeH="0" baseline="0" noProof="0" dirty="0">
                <a:ln>
                  <a:noFill/>
                </a:ln>
                <a:solidFill>
                  <a:srgbClr val="171717"/>
                </a:solidFill>
                <a:effectLst/>
                <a:uLnTx/>
                <a:uFillTx/>
                <a:latin typeface="SFMono-Regular"/>
                <a:ea typeface="+mn-ea"/>
                <a:cs typeface="+mn-cs"/>
              </a:rPr>
              <a:t> LOCATIONS;</a:t>
            </a:r>
          </a:p>
        </p:txBody>
      </p:sp>
      <p:sp>
        <p:nvSpPr>
          <p:cNvPr id="8" name="TextBox 7">
            <a:extLst>
              <a:ext uri="{FF2B5EF4-FFF2-40B4-BE49-F238E27FC236}">
                <a16:creationId xmlns:a16="http://schemas.microsoft.com/office/drawing/2014/main" id="{7FD21AFB-190F-44DF-BADC-CB364E587770}"/>
              </a:ext>
            </a:extLst>
          </p:cNvPr>
          <p:cNvSpPr txBox="1"/>
          <p:nvPr/>
        </p:nvSpPr>
        <p:spPr>
          <a:xfrm>
            <a:off x="6642079" y="1741185"/>
            <a:ext cx="3835400" cy="5447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Azure Data Studio</a:t>
            </a:r>
          </a:p>
        </p:txBody>
      </p:sp>
      <p:pic>
        <p:nvPicPr>
          <p:cNvPr id="1028" name="Picture 4" descr="New PostgreSQL query in Azure Data Studio">
            <a:extLst>
              <a:ext uri="{FF2B5EF4-FFF2-40B4-BE49-F238E27FC236}">
                <a16:creationId xmlns:a16="http://schemas.microsoft.com/office/drawing/2014/main" id="{0543CEBC-62D8-41D3-A1DF-2C3F8C590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168" y="2281027"/>
            <a:ext cx="4991223" cy="324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6988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3327E-6591-4B58-9790-B9778D233038}"/>
              </a:ext>
            </a:extLst>
          </p:cNvPr>
          <p:cNvSpPr>
            <a:spLocks noGrp="1"/>
          </p:cNvSpPr>
          <p:nvPr>
            <p:ph type="title"/>
          </p:nvPr>
        </p:nvSpPr>
        <p:spPr/>
        <p:txBody>
          <a:bodyPr/>
          <a:lstStyle/>
          <a:p>
            <a:r>
              <a:rPr lang="en-US" dirty="0"/>
              <a:t>Query relational data in Azure Database for MySQL</a:t>
            </a:r>
          </a:p>
        </p:txBody>
      </p:sp>
      <p:sp>
        <p:nvSpPr>
          <p:cNvPr id="3" name="Text Placeholder 2">
            <a:extLst>
              <a:ext uri="{FF2B5EF4-FFF2-40B4-BE49-F238E27FC236}">
                <a16:creationId xmlns:a16="http://schemas.microsoft.com/office/drawing/2014/main" id="{CD8863F0-9A0F-48D4-BAC5-FB219C373A1E}"/>
              </a:ext>
            </a:extLst>
          </p:cNvPr>
          <p:cNvSpPr>
            <a:spLocks noGrp="1"/>
          </p:cNvSpPr>
          <p:nvPr>
            <p:ph type="body" sz="quarter" idx="10"/>
          </p:nvPr>
        </p:nvSpPr>
        <p:spPr/>
        <p:txBody>
          <a:bodyPr/>
          <a:lstStyle/>
          <a:p>
            <a:r>
              <a:rPr lang="en-US"/>
              <a:t>Use MySQL Workbench to query a database</a:t>
            </a:r>
          </a:p>
        </p:txBody>
      </p:sp>
      <p:pic>
        <p:nvPicPr>
          <p:cNvPr id="2050" name="Picture 2" descr="The MySQL Workbench connection page">
            <a:extLst>
              <a:ext uri="{FF2B5EF4-FFF2-40B4-BE49-F238E27FC236}">
                <a16:creationId xmlns:a16="http://schemas.microsoft.com/office/drawing/2014/main" id="{294CDF51-D5E7-4794-84ED-570E71EB0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89" y="1896407"/>
            <a:ext cx="4929308" cy="35424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ySQL workbench executing a query">
            <a:extLst>
              <a:ext uri="{FF2B5EF4-FFF2-40B4-BE49-F238E27FC236}">
                <a16:creationId xmlns:a16="http://schemas.microsoft.com/office/drawing/2014/main" id="{73950F01-E35A-4A9A-B2D0-4D88DB62D8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7077" y="1896406"/>
            <a:ext cx="5882834" cy="354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7595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E0F6-75B0-4FEF-A4B1-627D5365B0FF}"/>
              </a:ext>
            </a:extLst>
          </p:cNvPr>
          <p:cNvSpPr>
            <a:spLocks noGrp="1"/>
          </p:cNvSpPr>
          <p:nvPr>
            <p:ph type="title"/>
          </p:nvPr>
        </p:nvSpPr>
        <p:spPr>
          <a:xfrm>
            <a:off x="418643" y="440494"/>
            <a:ext cx="11341268" cy="680196"/>
          </a:xfrm>
        </p:spPr>
        <p:txBody>
          <a:bodyPr/>
          <a:lstStyle/>
          <a:p>
            <a:r>
              <a:rPr lang="en-US" dirty="0"/>
              <a:t>Lab: Use SQL to query Azure SQL Database</a:t>
            </a:r>
          </a:p>
        </p:txBody>
      </p:sp>
      <p:pic>
        <p:nvPicPr>
          <p:cNvPr id="2" name="Picture 1" descr="Icon of a gear and a arrow going across it">
            <a:extLst>
              <a:ext uri="{FF2B5EF4-FFF2-40B4-BE49-F238E27FC236}">
                <a16:creationId xmlns:a16="http://schemas.microsoft.com/office/drawing/2014/main" id="{FEDEA915-17AD-4CBE-B7E0-27C8AA9DF464}"/>
              </a:ext>
            </a:extLst>
          </p:cNvPr>
          <p:cNvPicPr>
            <a:picLocks noChangeAspect="1"/>
          </p:cNvPicPr>
          <p:nvPr/>
        </p:nvPicPr>
        <p:blipFill>
          <a:blip r:embed="rId3"/>
          <a:stretch>
            <a:fillRect/>
          </a:stretch>
        </p:blipFill>
        <p:spPr>
          <a:xfrm>
            <a:off x="418643" y="1456896"/>
            <a:ext cx="741563" cy="741563"/>
          </a:xfrm>
          <a:prstGeom prst="rect">
            <a:avLst/>
          </a:prstGeom>
        </p:spPr>
      </p:pic>
      <p:sp>
        <p:nvSpPr>
          <p:cNvPr id="5" name="Text Placeholder 4">
            <a:extLst>
              <a:ext uri="{FF2B5EF4-FFF2-40B4-BE49-F238E27FC236}">
                <a16:creationId xmlns:a16="http://schemas.microsoft.com/office/drawing/2014/main" id="{44AA9898-F752-4820-AC17-B3EBEC471DEB}"/>
              </a:ext>
            </a:extLst>
          </p:cNvPr>
          <p:cNvSpPr>
            <a:spLocks noGrp="1"/>
          </p:cNvSpPr>
          <p:nvPr>
            <p:ph type="body" sz="quarter" idx="11"/>
          </p:nvPr>
        </p:nvSpPr>
        <p:spPr>
          <a:xfrm>
            <a:off x="1389459" y="1456896"/>
            <a:ext cx="10383899" cy="2236510"/>
          </a:xfrm>
        </p:spPr>
        <p:txBody>
          <a:bodyPr anchor="t">
            <a:noAutofit/>
          </a:bodyPr>
          <a:lstStyle/>
          <a:p>
            <a:pPr>
              <a:lnSpc>
                <a:spcPct val="100000"/>
              </a:lnSpc>
              <a:spcBef>
                <a:spcPts val="1176"/>
              </a:spcBef>
            </a:pPr>
            <a:r>
              <a:rPr lang="en-US" sz="2200" dirty="0"/>
              <a:t>Contoso has provisioned the SQL database and has imported all the inventory data into the data store.</a:t>
            </a:r>
            <a:br>
              <a:rPr lang="en-US" sz="2200" dirty="0"/>
            </a:br>
            <a:r>
              <a:rPr lang="en-US" sz="2200" dirty="0"/>
              <a:t>As lead developer, you’ve been asked to run some queries over the data</a:t>
            </a:r>
          </a:p>
          <a:p>
            <a:pPr>
              <a:lnSpc>
                <a:spcPct val="100000"/>
              </a:lnSpc>
              <a:spcBef>
                <a:spcPts val="1176"/>
              </a:spcBef>
            </a:pPr>
            <a:r>
              <a:rPr lang="en-US" sz="2200" dirty="0"/>
              <a:t>Go to the exercise </a:t>
            </a:r>
            <a:r>
              <a:rPr lang="en-US" sz="2200" dirty="0">
                <a:latin typeface="+mj-lt"/>
              </a:rPr>
              <a:t>Use SQL to query Azure SQL Database </a:t>
            </a:r>
            <a:r>
              <a:rPr lang="en-US" sz="2200" dirty="0"/>
              <a:t>module on Microsoft Learn, and follow the instructions to query the database to find how many products are in the database, and the number of items in stock for a particular product </a:t>
            </a:r>
          </a:p>
        </p:txBody>
      </p:sp>
    </p:spTree>
    <p:extLst>
      <p:ext uri="{BB962C8B-B14F-4D97-AF65-F5344CB8AC3E}">
        <p14:creationId xmlns:p14="http://schemas.microsoft.com/office/powerpoint/2010/main" val="314111158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idx="4294967295"/>
          </p:nvPr>
        </p:nvSpPr>
        <p:spPr>
          <a:xfrm>
            <a:off x="0" y="-663575"/>
            <a:ext cx="7454900" cy="384175"/>
          </a:xfrm>
        </p:spPr>
        <p:txBody>
          <a:bodyPr/>
          <a:lstStyle/>
          <a:p>
            <a:r>
              <a:rPr lang="en-US" sz="2800" dirty="0">
                <a:solidFill>
                  <a:schemeClr val="bg1"/>
                </a:solidFill>
              </a:rPr>
              <a:t>Closing slide</a:t>
            </a:r>
          </a:p>
        </p:txBody>
      </p:sp>
    </p:spTree>
    <p:extLst>
      <p:ext uri="{BB962C8B-B14F-4D97-AF65-F5344CB8AC3E}">
        <p14:creationId xmlns:p14="http://schemas.microsoft.com/office/powerpoint/2010/main" val="42926613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6364-1278-4006-99B3-E7F4EDBC7999}"/>
              </a:ext>
            </a:extLst>
          </p:cNvPr>
          <p:cNvSpPr>
            <a:spLocks noGrp="1"/>
          </p:cNvSpPr>
          <p:nvPr>
            <p:ph type="title"/>
          </p:nvPr>
        </p:nvSpPr>
        <p:spPr/>
        <p:txBody>
          <a:bodyPr/>
          <a:lstStyle/>
          <a:p>
            <a:r>
              <a:rPr lang="en-US" dirty="0"/>
              <a:t>Lesson 1 objectives</a:t>
            </a:r>
          </a:p>
        </p:txBody>
      </p:sp>
      <p:pic>
        <p:nvPicPr>
          <p:cNvPr id="30" name="Picture 29" descr="Icon of a series of circles arranged in a circular pattern">
            <a:extLst>
              <a:ext uri="{FF2B5EF4-FFF2-40B4-BE49-F238E27FC236}">
                <a16:creationId xmlns:a16="http://schemas.microsoft.com/office/drawing/2014/main" id="{C73C5081-422A-4A5A-9DCD-B72052A3621A}"/>
              </a:ext>
            </a:extLst>
          </p:cNvPr>
          <p:cNvPicPr>
            <a:picLocks noChangeAspect="1"/>
          </p:cNvPicPr>
          <p:nvPr/>
        </p:nvPicPr>
        <p:blipFill>
          <a:blip r:embed="rId3"/>
          <a:stretch>
            <a:fillRect/>
          </a:stretch>
        </p:blipFill>
        <p:spPr>
          <a:xfrm>
            <a:off x="3120573" y="1042651"/>
            <a:ext cx="708477" cy="708477"/>
          </a:xfrm>
          <a:prstGeom prst="rect">
            <a:avLst/>
          </a:prstGeom>
        </p:spPr>
      </p:pic>
      <p:sp>
        <p:nvSpPr>
          <p:cNvPr id="3" name="Text Placeholder 2">
            <a:extLst>
              <a:ext uri="{FF2B5EF4-FFF2-40B4-BE49-F238E27FC236}">
                <a16:creationId xmlns:a16="http://schemas.microsoft.com/office/drawing/2014/main" id="{5529DD6B-BF26-4EC0-BD6C-77D3EE681821}"/>
              </a:ext>
            </a:extLst>
          </p:cNvPr>
          <p:cNvSpPr>
            <a:spLocks noGrp="1"/>
          </p:cNvSpPr>
          <p:nvPr>
            <p:ph type="body" sz="quarter" idx="11"/>
          </p:nvPr>
        </p:nvSpPr>
        <p:spPr>
          <a:xfrm>
            <a:off x="4078288" y="948613"/>
            <a:ext cx="7695070" cy="896552"/>
          </a:xfrm>
        </p:spPr>
        <p:txBody>
          <a:bodyPr/>
          <a:lstStyle/>
          <a:p>
            <a:pPr>
              <a:lnSpc>
                <a:spcPct val="100000"/>
              </a:lnSpc>
            </a:pPr>
            <a:r>
              <a:rPr lang="en-US" sz="2200" dirty="0"/>
              <a:t>Identify how data is defined and stored</a:t>
            </a:r>
          </a:p>
        </p:txBody>
      </p:sp>
      <p:pic>
        <p:nvPicPr>
          <p:cNvPr id="32" name="Picture 31" descr="Icon of a magnifying glass showing a chart">
            <a:extLst>
              <a:ext uri="{FF2B5EF4-FFF2-40B4-BE49-F238E27FC236}">
                <a16:creationId xmlns:a16="http://schemas.microsoft.com/office/drawing/2014/main" id="{88632294-8775-4C98-B7B3-0EDF253763AB}"/>
              </a:ext>
            </a:extLst>
          </p:cNvPr>
          <p:cNvPicPr>
            <a:picLocks noChangeAspect="1"/>
          </p:cNvPicPr>
          <p:nvPr/>
        </p:nvPicPr>
        <p:blipFill>
          <a:blip r:embed="rId4"/>
          <a:stretch>
            <a:fillRect/>
          </a:stretch>
        </p:blipFill>
        <p:spPr>
          <a:xfrm>
            <a:off x="3120573" y="2269096"/>
            <a:ext cx="708477" cy="708477"/>
          </a:xfrm>
          <a:prstGeom prst="rect">
            <a:avLst/>
          </a:prstGeom>
        </p:spPr>
      </p:pic>
      <p:sp>
        <p:nvSpPr>
          <p:cNvPr id="4" name="Text Placeholder 3">
            <a:extLst>
              <a:ext uri="{FF2B5EF4-FFF2-40B4-BE49-F238E27FC236}">
                <a16:creationId xmlns:a16="http://schemas.microsoft.com/office/drawing/2014/main" id="{8152966E-92E5-457C-A6D0-D2038B97BEAD}"/>
              </a:ext>
            </a:extLst>
          </p:cNvPr>
          <p:cNvSpPr>
            <a:spLocks noGrp="1"/>
          </p:cNvSpPr>
          <p:nvPr>
            <p:ph type="body" sz="quarter" idx="15"/>
          </p:nvPr>
        </p:nvSpPr>
        <p:spPr>
          <a:xfrm>
            <a:off x="4078288" y="2175058"/>
            <a:ext cx="7695070" cy="896552"/>
          </a:xfrm>
        </p:spPr>
        <p:txBody>
          <a:bodyPr/>
          <a:lstStyle/>
          <a:p>
            <a:pPr>
              <a:lnSpc>
                <a:spcPct val="100000"/>
              </a:lnSpc>
            </a:pPr>
            <a:r>
              <a:rPr lang="en-US" sz="2200" dirty="0"/>
              <a:t>Identify characteristics of relational and non-relational data</a:t>
            </a:r>
          </a:p>
        </p:txBody>
      </p:sp>
      <p:pic>
        <p:nvPicPr>
          <p:cNvPr id="34" name="Picture 33" descr="Icon of three circles inside a rectangle with arrows on each side pointing in opposite direction">
            <a:extLst>
              <a:ext uri="{FF2B5EF4-FFF2-40B4-BE49-F238E27FC236}">
                <a16:creationId xmlns:a16="http://schemas.microsoft.com/office/drawing/2014/main" id="{C2CC124E-58A8-459B-93B2-85A2052CF6AA}"/>
              </a:ext>
            </a:extLst>
          </p:cNvPr>
          <p:cNvPicPr>
            <a:picLocks noChangeAspect="1"/>
          </p:cNvPicPr>
          <p:nvPr/>
        </p:nvPicPr>
        <p:blipFill>
          <a:blip r:embed="rId5"/>
          <a:stretch>
            <a:fillRect/>
          </a:stretch>
        </p:blipFill>
        <p:spPr>
          <a:xfrm>
            <a:off x="3120573" y="3495541"/>
            <a:ext cx="708477" cy="708477"/>
          </a:xfrm>
          <a:prstGeom prst="rect">
            <a:avLst/>
          </a:prstGeom>
        </p:spPr>
      </p:pic>
      <p:sp>
        <p:nvSpPr>
          <p:cNvPr id="5" name="Text Placeholder 4">
            <a:extLst>
              <a:ext uri="{FF2B5EF4-FFF2-40B4-BE49-F238E27FC236}">
                <a16:creationId xmlns:a16="http://schemas.microsoft.com/office/drawing/2014/main" id="{D4070021-6C9C-4006-9C9E-2B23BEA3F504}"/>
              </a:ext>
            </a:extLst>
          </p:cNvPr>
          <p:cNvSpPr>
            <a:spLocks noGrp="1"/>
          </p:cNvSpPr>
          <p:nvPr>
            <p:ph type="body" sz="quarter" idx="17"/>
          </p:nvPr>
        </p:nvSpPr>
        <p:spPr>
          <a:xfrm>
            <a:off x="4078288" y="3401503"/>
            <a:ext cx="7695070" cy="896552"/>
          </a:xfrm>
        </p:spPr>
        <p:txBody>
          <a:bodyPr/>
          <a:lstStyle/>
          <a:p>
            <a:pPr>
              <a:lnSpc>
                <a:spcPct val="100000"/>
              </a:lnSpc>
            </a:pPr>
            <a:r>
              <a:rPr lang="en-US" sz="2200" dirty="0"/>
              <a:t>Describe and differentiate data workloads</a:t>
            </a:r>
          </a:p>
        </p:txBody>
      </p:sp>
      <p:pic>
        <p:nvPicPr>
          <p:cNvPr id="36" name="Picture 35" descr="Icon of coding brackets">
            <a:extLst>
              <a:ext uri="{FF2B5EF4-FFF2-40B4-BE49-F238E27FC236}">
                <a16:creationId xmlns:a16="http://schemas.microsoft.com/office/drawing/2014/main" id="{82589361-E8BF-4075-9898-1A85637179C7}"/>
              </a:ext>
            </a:extLst>
          </p:cNvPr>
          <p:cNvPicPr>
            <a:picLocks noChangeAspect="1"/>
          </p:cNvPicPr>
          <p:nvPr/>
        </p:nvPicPr>
        <p:blipFill>
          <a:blip r:embed="rId6"/>
          <a:stretch>
            <a:fillRect/>
          </a:stretch>
        </p:blipFill>
        <p:spPr>
          <a:xfrm>
            <a:off x="3120573" y="4721986"/>
            <a:ext cx="708477" cy="708477"/>
          </a:xfrm>
          <a:prstGeom prst="rect">
            <a:avLst/>
          </a:prstGeom>
        </p:spPr>
      </p:pic>
      <p:sp>
        <p:nvSpPr>
          <p:cNvPr id="6" name="Text Placeholder 5">
            <a:extLst>
              <a:ext uri="{FF2B5EF4-FFF2-40B4-BE49-F238E27FC236}">
                <a16:creationId xmlns:a16="http://schemas.microsoft.com/office/drawing/2014/main" id="{9A2556CC-AD75-4C9B-972E-F8E5DA2F2AF5}"/>
              </a:ext>
            </a:extLst>
          </p:cNvPr>
          <p:cNvSpPr>
            <a:spLocks noGrp="1"/>
          </p:cNvSpPr>
          <p:nvPr>
            <p:ph type="body" sz="quarter" idx="21"/>
          </p:nvPr>
        </p:nvSpPr>
        <p:spPr>
          <a:xfrm>
            <a:off x="4078288" y="4627948"/>
            <a:ext cx="7695070" cy="896552"/>
          </a:xfrm>
        </p:spPr>
        <p:txBody>
          <a:bodyPr/>
          <a:lstStyle/>
          <a:p>
            <a:pPr>
              <a:lnSpc>
                <a:spcPct val="100000"/>
              </a:lnSpc>
            </a:pPr>
            <a:r>
              <a:rPr lang="en-US" sz="2200" dirty="0"/>
              <a:t>Describe and differentiate batch and streaming data</a:t>
            </a:r>
          </a:p>
        </p:txBody>
      </p:sp>
    </p:spTree>
    <p:extLst>
      <p:ext uri="{BB962C8B-B14F-4D97-AF65-F5344CB8AC3E}">
        <p14:creationId xmlns:p14="http://schemas.microsoft.com/office/powerpoint/2010/main" val="294698012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vert="horz" wrap="square" lIns="0" tIns="0" rIns="0" bIns="0" rtlCol="0" anchor="b" anchorCtr="0">
            <a:noAutofit/>
          </a:bodyPr>
          <a:lstStyle/>
          <a:p>
            <a:r>
              <a:rPr lang="en-US" sz="3600" dirty="0"/>
              <a:t>Module 3: Explore </a:t>
            </a:r>
            <a:br>
              <a:rPr lang="en-US" sz="3600" dirty="0"/>
            </a:br>
            <a:r>
              <a:rPr lang="en-US" sz="3600" dirty="0"/>
              <a:t>non-relational data </a:t>
            </a:r>
            <a:br>
              <a:rPr lang="en-US" sz="3600" dirty="0"/>
            </a:br>
            <a:r>
              <a:rPr lang="en-US" sz="3600" dirty="0"/>
              <a:t>in Azure</a:t>
            </a:r>
          </a:p>
        </p:txBody>
      </p:sp>
    </p:spTree>
    <p:extLst>
      <p:ext uri="{BB962C8B-B14F-4D97-AF65-F5344CB8AC3E}">
        <p14:creationId xmlns:p14="http://schemas.microsoft.com/office/powerpoint/2010/main" val="212605725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1BA750A6-6441-4C9E-BDA9-C4130E7E520C}"/>
              </a:ext>
            </a:extLst>
          </p:cNvPr>
          <p:cNvSpPr txBox="1">
            <a:spLocks noGrp="1"/>
          </p:cNvSpPr>
          <p:nvPr>
            <p:ph type="body" sz="quarter" idx="21"/>
          </p:nvPr>
        </p:nvSpPr>
        <p:spPr>
          <a:xfrm>
            <a:off x="4078287" y="1801840"/>
            <a:ext cx="7695069" cy="338554"/>
          </a:xfrm>
          <a:prstGeom prst="rect">
            <a:avLst/>
          </a:prstGeom>
          <a:noFill/>
        </p:spPr>
        <p:txBody>
          <a:bodyPr wrap="square" lIns="0" tIns="0" rIns="0" bIns="0" rtlCol="0" anchor="ctr">
            <a:spAutoFit/>
          </a:bodyPr>
          <a:lstStyle/>
          <a:p>
            <a:pPr>
              <a:spcAft>
                <a:spcPts val="400"/>
              </a:spcAft>
            </a:pPr>
            <a:r>
              <a:rPr lang="en-US" sz="2200" dirty="0"/>
              <a:t>Explore non-relational data </a:t>
            </a:r>
            <a:r>
              <a:rPr lang="en-US" sz="2000" dirty="0"/>
              <a:t>services</a:t>
            </a:r>
            <a:r>
              <a:rPr lang="en-US" sz="2200" dirty="0"/>
              <a:t> in Azure </a:t>
            </a:r>
          </a:p>
        </p:txBody>
      </p:sp>
      <p:sp>
        <p:nvSpPr>
          <p:cNvPr id="6" name="Text Placeholder 5">
            <a:extLst>
              <a:ext uri="{FF2B5EF4-FFF2-40B4-BE49-F238E27FC236}">
                <a16:creationId xmlns:a16="http://schemas.microsoft.com/office/drawing/2014/main" id="{1F794EDE-F266-436B-A21A-3850AA5F74FC}"/>
              </a:ext>
            </a:extLst>
          </p:cNvPr>
          <p:cNvSpPr txBox="1">
            <a:spLocks noGrp="1"/>
          </p:cNvSpPr>
          <p:nvPr>
            <p:ph type="body" sz="quarter" idx="22"/>
          </p:nvPr>
        </p:nvSpPr>
        <p:spPr>
          <a:xfrm>
            <a:off x="4078287" y="3103146"/>
            <a:ext cx="7695069" cy="677108"/>
          </a:xfrm>
          <a:prstGeom prst="rect">
            <a:avLst/>
          </a:prstGeom>
          <a:noFill/>
        </p:spPr>
        <p:txBody>
          <a:bodyPr wrap="square" lIns="0" tIns="0" rIns="0" bIns="0" rtlCol="0" anchor="ctr">
            <a:spAutoFit/>
          </a:bodyPr>
          <a:lstStyle/>
          <a:p>
            <a:pPr>
              <a:spcAft>
                <a:spcPts val="400"/>
              </a:spcAft>
            </a:pPr>
            <a:r>
              <a:rPr lang="en-US" sz="2200" dirty="0"/>
              <a:t>Explore provisioning and deploying non-relational data services in Azure</a:t>
            </a:r>
          </a:p>
        </p:txBody>
      </p:sp>
      <p:sp>
        <p:nvSpPr>
          <p:cNvPr id="7" name="Text Placeholder 6">
            <a:extLst>
              <a:ext uri="{FF2B5EF4-FFF2-40B4-BE49-F238E27FC236}">
                <a16:creationId xmlns:a16="http://schemas.microsoft.com/office/drawing/2014/main" id="{28F705C1-1665-4334-A1C9-E57C1B4B2BAD}"/>
              </a:ext>
            </a:extLst>
          </p:cNvPr>
          <p:cNvSpPr txBox="1">
            <a:spLocks noGrp="1"/>
          </p:cNvSpPr>
          <p:nvPr>
            <p:ph type="body" sz="quarter" idx="23"/>
          </p:nvPr>
        </p:nvSpPr>
        <p:spPr>
          <a:xfrm>
            <a:off x="4078287" y="4743005"/>
            <a:ext cx="7695069" cy="338554"/>
          </a:xfrm>
          <a:prstGeom prst="rect">
            <a:avLst/>
          </a:prstGeom>
          <a:noFill/>
        </p:spPr>
        <p:txBody>
          <a:bodyPr wrap="square" lIns="0" tIns="0" rIns="0" bIns="0" rtlCol="0" anchor="ctr">
            <a:spAutoFit/>
          </a:bodyPr>
          <a:lstStyle/>
          <a:p>
            <a:pPr>
              <a:spcAft>
                <a:spcPts val="400"/>
              </a:spcAft>
            </a:pPr>
            <a:r>
              <a:rPr lang="en-US" sz="2200" dirty="0"/>
              <a:t>Manage non-relational data stores in Azure</a:t>
            </a:r>
          </a:p>
        </p:txBody>
      </p:sp>
      <p:pic>
        <p:nvPicPr>
          <p:cNvPr id="15" name="Picture 14">
            <a:extLst>
              <a:ext uri="{FF2B5EF4-FFF2-40B4-BE49-F238E27FC236}">
                <a16:creationId xmlns:a16="http://schemas.microsoft.com/office/drawing/2014/main" id="{24442948-0997-4B5F-955B-586821D01F16}"/>
              </a:ext>
              <a:ext uri="{C183D7F6-B498-43B3-948B-1728B52AA6E4}">
                <adec:decorative xmlns:adec="http://schemas.microsoft.com/office/drawing/2017/decorative" val="1"/>
              </a:ext>
            </a:extLst>
          </p:cNvPr>
          <p:cNvPicPr>
            <a:picLocks noChangeAspect="1"/>
          </p:cNvPicPr>
          <p:nvPr/>
        </p:nvPicPr>
        <p:blipFill rotWithShape="1">
          <a:blip r:embed="rId3"/>
          <a:srcRect l="1660" t="6763" r="7747" b="8259"/>
          <a:stretch/>
        </p:blipFill>
        <p:spPr>
          <a:xfrm>
            <a:off x="2995194" y="1657795"/>
            <a:ext cx="827437" cy="797135"/>
          </a:xfrm>
          <a:prstGeom prst="rect">
            <a:avLst/>
          </a:prstGeom>
        </p:spPr>
      </p:pic>
      <p:pic>
        <p:nvPicPr>
          <p:cNvPr id="16" name="Picture 15">
            <a:extLst>
              <a:ext uri="{FF2B5EF4-FFF2-40B4-BE49-F238E27FC236}">
                <a16:creationId xmlns:a16="http://schemas.microsoft.com/office/drawing/2014/main" id="{8757E91F-AC53-4D1E-A483-1C7EFDE822BF}"/>
              </a:ext>
              <a:ext uri="{C183D7F6-B498-43B3-948B-1728B52AA6E4}">
                <adec:decorative xmlns:adec="http://schemas.microsoft.com/office/drawing/2017/decorative" val="1"/>
              </a:ext>
            </a:extLst>
          </p:cNvPr>
          <p:cNvPicPr>
            <a:picLocks noChangeAspect="1"/>
          </p:cNvPicPr>
          <p:nvPr/>
        </p:nvPicPr>
        <p:blipFill rotWithShape="1">
          <a:blip r:embed="rId4"/>
          <a:srcRect l="7450" t="6579" r="4214" b="2671"/>
          <a:stretch/>
        </p:blipFill>
        <p:spPr>
          <a:xfrm>
            <a:off x="2981896" y="3054668"/>
            <a:ext cx="827436" cy="845618"/>
          </a:xfrm>
          <a:prstGeom prst="rect">
            <a:avLst/>
          </a:prstGeom>
        </p:spPr>
      </p:pic>
      <p:pic>
        <p:nvPicPr>
          <p:cNvPr id="18" name="Picture 17">
            <a:extLst>
              <a:ext uri="{FF2B5EF4-FFF2-40B4-BE49-F238E27FC236}">
                <a16:creationId xmlns:a16="http://schemas.microsoft.com/office/drawing/2014/main" id="{3FB36128-9C3C-4EDC-B3BB-DB670E8F5C70}"/>
              </a:ext>
              <a:ext uri="{C183D7F6-B498-43B3-948B-1728B52AA6E4}">
                <adec:decorative xmlns:adec="http://schemas.microsoft.com/office/drawing/2017/decorative" val="1"/>
              </a:ext>
            </a:extLst>
          </p:cNvPr>
          <p:cNvPicPr>
            <a:picLocks noChangeAspect="1"/>
          </p:cNvPicPr>
          <p:nvPr/>
        </p:nvPicPr>
        <p:blipFill rotWithShape="1">
          <a:blip r:embed="rId5"/>
          <a:srcRect l="6698" t="6778" r="4158" b="29"/>
          <a:stretch/>
        </p:blipFill>
        <p:spPr>
          <a:xfrm>
            <a:off x="2995195" y="4500025"/>
            <a:ext cx="827436" cy="851283"/>
          </a:xfrm>
          <a:prstGeom prst="rect">
            <a:avLst/>
          </a:prstGeom>
        </p:spPr>
      </p:pic>
    </p:spTree>
    <p:extLst>
      <p:ext uri="{BB962C8B-B14F-4D97-AF65-F5344CB8AC3E}">
        <p14:creationId xmlns:p14="http://schemas.microsoft.com/office/powerpoint/2010/main" val="345928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r>
              <a:rPr lang="en-US" sz="2000" dirty="0"/>
              <a:t>Lesson 1: Explore non-relational data services in Azure</a:t>
            </a:r>
            <a:endParaRPr lang="en-IN" sz="2000" dirty="0"/>
          </a:p>
        </p:txBody>
      </p:sp>
      <p:pic>
        <p:nvPicPr>
          <p:cNvPr id="4" name="Picture Placeholder 3" descr="Icon of a magnifying glass showing a chart">
            <a:extLst>
              <a:ext uri="{FF2B5EF4-FFF2-40B4-BE49-F238E27FC236}">
                <a16:creationId xmlns:a16="http://schemas.microsoft.com/office/drawing/2014/main" id="{81772B41-6184-4767-8CFD-85008AC6FA05}"/>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srcRect/>
          <a:stretch/>
        </p:blipFill>
        <p:spPr>
          <a:prstGeom prst="rect">
            <a:avLst/>
          </a:prstGeom>
        </p:spPr>
      </p:pic>
    </p:spTree>
    <p:extLst>
      <p:ext uri="{BB962C8B-B14F-4D97-AF65-F5344CB8AC3E}">
        <p14:creationId xmlns:p14="http://schemas.microsoft.com/office/powerpoint/2010/main" val="250610926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1 objectives</a:t>
            </a:r>
          </a:p>
        </p:txBody>
      </p:sp>
      <p:pic>
        <p:nvPicPr>
          <p:cNvPr id="22" name="Picture 21" descr="Azure Table storage icon">
            <a:extLst>
              <a:ext uri="{FF2B5EF4-FFF2-40B4-BE49-F238E27FC236}">
                <a16:creationId xmlns:a16="http://schemas.microsoft.com/office/drawing/2014/main" id="{F7BA8AF2-1DCA-438A-A786-852BFCF710BB}"/>
              </a:ext>
            </a:extLst>
          </p:cNvPr>
          <p:cNvPicPr>
            <a:picLocks noChangeAspect="1"/>
          </p:cNvPicPr>
          <p:nvPr/>
        </p:nvPicPr>
        <p:blipFill>
          <a:blip r:embed="rId3"/>
          <a:stretch>
            <a:fillRect/>
          </a:stretch>
        </p:blipFill>
        <p:spPr>
          <a:xfrm>
            <a:off x="2947625" y="953002"/>
            <a:ext cx="887776" cy="887774"/>
          </a:xfrm>
          <a:prstGeom prst="rect">
            <a:avLst/>
          </a:prstGeom>
        </p:spPr>
      </p:pic>
      <p:sp>
        <p:nvSpPr>
          <p:cNvPr id="16" name="Text Placeholder 15">
            <a:extLst>
              <a:ext uri="{FF2B5EF4-FFF2-40B4-BE49-F238E27FC236}">
                <a16:creationId xmlns:a16="http://schemas.microsoft.com/office/drawing/2014/main" id="{B08DBD50-20CC-4CD4-90CA-F1932B043CC8}"/>
              </a:ext>
            </a:extLst>
          </p:cNvPr>
          <p:cNvSpPr txBox="1">
            <a:spLocks noGrp="1"/>
          </p:cNvSpPr>
          <p:nvPr>
            <p:ph type="body" sz="quarter" idx="11"/>
          </p:nvPr>
        </p:nvSpPr>
        <p:spPr>
          <a:xfrm>
            <a:off x="4078288" y="1058335"/>
            <a:ext cx="7695070" cy="677108"/>
          </a:xfrm>
          <a:prstGeom prst="rect">
            <a:avLst/>
          </a:prstGeom>
          <a:noFill/>
        </p:spPr>
        <p:txBody>
          <a:bodyPr wrap="square" lIns="0" tIns="0" rIns="0" bIns="0" rtlCol="0" anchor="ctr">
            <a:spAutoFit/>
          </a:bodyPr>
          <a:lstStyle/>
          <a:p>
            <a:pPr>
              <a:lnSpc>
                <a:spcPct val="100000"/>
              </a:lnSpc>
            </a:pPr>
            <a:r>
              <a:rPr lang="en-US" sz="2200" dirty="0"/>
              <a:t>Explore use-cases and management benefits of using </a:t>
            </a:r>
            <a:br>
              <a:rPr lang="en-US" sz="2200" dirty="0"/>
            </a:br>
            <a:r>
              <a:rPr lang="en-US" sz="2200" dirty="0"/>
              <a:t>Azure Table storage</a:t>
            </a:r>
          </a:p>
        </p:txBody>
      </p:sp>
      <p:pic>
        <p:nvPicPr>
          <p:cNvPr id="25" name="Picture 24" descr="Azure Blob storage icon">
            <a:extLst>
              <a:ext uri="{FF2B5EF4-FFF2-40B4-BE49-F238E27FC236}">
                <a16:creationId xmlns:a16="http://schemas.microsoft.com/office/drawing/2014/main" id="{73D284B5-A82F-4EC6-97C6-8157F1D5F23E}"/>
              </a:ext>
            </a:extLst>
          </p:cNvPr>
          <p:cNvPicPr>
            <a:picLocks noChangeAspect="1"/>
          </p:cNvPicPr>
          <p:nvPr/>
        </p:nvPicPr>
        <p:blipFill>
          <a:blip r:embed="rId4"/>
          <a:stretch>
            <a:fillRect/>
          </a:stretch>
        </p:blipFill>
        <p:spPr>
          <a:xfrm>
            <a:off x="2947625" y="2180339"/>
            <a:ext cx="887776" cy="886488"/>
          </a:xfrm>
          <a:prstGeom prst="rect">
            <a:avLst/>
          </a:prstGeom>
        </p:spPr>
      </p:pic>
      <p:sp>
        <p:nvSpPr>
          <p:cNvPr id="18" name="Text Placeholder 17">
            <a:extLst>
              <a:ext uri="{FF2B5EF4-FFF2-40B4-BE49-F238E27FC236}">
                <a16:creationId xmlns:a16="http://schemas.microsoft.com/office/drawing/2014/main" id="{7501C041-B6DE-48C7-BB01-567A4DDB339E}"/>
              </a:ext>
            </a:extLst>
          </p:cNvPr>
          <p:cNvSpPr txBox="1">
            <a:spLocks noGrp="1"/>
          </p:cNvSpPr>
          <p:nvPr>
            <p:ph type="body" sz="quarter" idx="15"/>
          </p:nvPr>
        </p:nvSpPr>
        <p:spPr>
          <a:xfrm>
            <a:off x="4078288" y="2284780"/>
            <a:ext cx="7695070" cy="677108"/>
          </a:xfrm>
          <a:prstGeom prst="rect">
            <a:avLst/>
          </a:prstGeom>
          <a:noFill/>
        </p:spPr>
        <p:txBody>
          <a:bodyPr wrap="square" lIns="0" tIns="0" rIns="0" bIns="0" rtlCol="0" anchor="ctr">
            <a:spAutoFit/>
          </a:bodyPr>
          <a:lstStyle/>
          <a:p>
            <a:pPr>
              <a:lnSpc>
                <a:spcPct val="100000"/>
              </a:lnSpc>
            </a:pPr>
            <a:r>
              <a:rPr lang="en-US" sz="2200" dirty="0"/>
              <a:t>Explore use-cases and management benefits of using </a:t>
            </a:r>
            <a:br>
              <a:rPr lang="en-US" sz="2200" dirty="0"/>
            </a:br>
            <a:r>
              <a:rPr lang="en-US" sz="2200" dirty="0"/>
              <a:t>Azure Blob storage</a:t>
            </a:r>
          </a:p>
        </p:txBody>
      </p:sp>
      <p:pic>
        <p:nvPicPr>
          <p:cNvPr id="27" name="Picture 26" descr="Azure File storage icon">
            <a:extLst>
              <a:ext uri="{FF2B5EF4-FFF2-40B4-BE49-F238E27FC236}">
                <a16:creationId xmlns:a16="http://schemas.microsoft.com/office/drawing/2014/main" id="{EEAB62AF-BB34-43B8-BC5E-169B11A18081}"/>
              </a:ext>
            </a:extLst>
          </p:cNvPr>
          <p:cNvPicPr>
            <a:picLocks noChangeAspect="1"/>
          </p:cNvPicPr>
          <p:nvPr/>
        </p:nvPicPr>
        <p:blipFill>
          <a:blip r:embed="rId5"/>
          <a:stretch>
            <a:fillRect/>
          </a:stretch>
        </p:blipFill>
        <p:spPr>
          <a:xfrm>
            <a:off x="2947625" y="3406286"/>
            <a:ext cx="887776" cy="886488"/>
          </a:xfrm>
          <a:prstGeom prst="rect">
            <a:avLst/>
          </a:prstGeom>
        </p:spPr>
      </p:pic>
      <p:sp>
        <p:nvSpPr>
          <p:cNvPr id="20" name="Text Placeholder 19">
            <a:extLst>
              <a:ext uri="{FF2B5EF4-FFF2-40B4-BE49-F238E27FC236}">
                <a16:creationId xmlns:a16="http://schemas.microsoft.com/office/drawing/2014/main" id="{B61CF098-6EFC-4B39-BCFA-07536E069FF3}"/>
              </a:ext>
            </a:extLst>
          </p:cNvPr>
          <p:cNvSpPr txBox="1">
            <a:spLocks noGrp="1"/>
          </p:cNvSpPr>
          <p:nvPr>
            <p:ph type="body" sz="quarter" idx="17"/>
          </p:nvPr>
        </p:nvSpPr>
        <p:spPr>
          <a:xfrm>
            <a:off x="4078288" y="3511225"/>
            <a:ext cx="7695070" cy="677108"/>
          </a:xfrm>
          <a:prstGeom prst="rect">
            <a:avLst/>
          </a:prstGeom>
          <a:noFill/>
        </p:spPr>
        <p:txBody>
          <a:bodyPr wrap="square" lIns="0" tIns="0" rIns="0" bIns="0" rtlCol="0" anchor="ctr">
            <a:spAutoFit/>
          </a:bodyPr>
          <a:lstStyle/>
          <a:p>
            <a:pPr>
              <a:lnSpc>
                <a:spcPct val="100000"/>
              </a:lnSpc>
            </a:pPr>
            <a:r>
              <a:rPr lang="en-US" sz="2200" dirty="0"/>
              <a:t>Explore use-cases and management benefits of using </a:t>
            </a:r>
            <a:br>
              <a:rPr lang="en-US" sz="2200" dirty="0"/>
            </a:br>
            <a:r>
              <a:rPr lang="en-US" sz="2200" dirty="0"/>
              <a:t>Azure File storage</a:t>
            </a:r>
          </a:p>
        </p:txBody>
      </p:sp>
      <p:pic>
        <p:nvPicPr>
          <p:cNvPr id="30" name="Picture 29" descr="Azure Cosmos DB icon">
            <a:extLst>
              <a:ext uri="{FF2B5EF4-FFF2-40B4-BE49-F238E27FC236}">
                <a16:creationId xmlns:a16="http://schemas.microsoft.com/office/drawing/2014/main" id="{64A90D12-DCF1-467A-9EBE-841A76E07473}"/>
              </a:ext>
            </a:extLst>
          </p:cNvPr>
          <p:cNvPicPr>
            <a:picLocks noChangeAspect="1"/>
          </p:cNvPicPr>
          <p:nvPr/>
        </p:nvPicPr>
        <p:blipFill>
          <a:blip r:embed="rId6"/>
          <a:stretch>
            <a:fillRect/>
          </a:stretch>
        </p:blipFill>
        <p:spPr>
          <a:xfrm>
            <a:off x="2947625" y="4632337"/>
            <a:ext cx="887776" cy="887774"/>
          </a:xfrm>
          <a:prstGeom prst="rect">
            <a:avLst/>
          </a:prstGeom>
        </p:spPr>
      </p:pic>
      <p:sp>
        <p:nvSpPr>
          <p:cNvPr id="24" name="Text Placeholder 23">
            <a:extLst>
              <a:ext uri="{FF2B5EF4-FFF2-40B4-BE49-F238E27FC236}">
                <a16:creationId xmlns:a16="http://schemas.microsoft.com/office/drawing/2014/main" id="{4FE7B12A-AAFB-4C13-801D-33FE5247FD52}"/>
              </a:ext>
            </a:extLst>
          </p:cNvPr>
          <p:cNvSpPr txBox="1">
            <a:spLocks noGrp="1"/>
          </p:cNvSpPr>
          <p:nvPr>
            <p:ph type="body" sz="quarter" idx="21"/>
          </p:nvPr>
        </p:nvSpPr>
        <p:spPr>
          <a:xfrm>
            <a:off x="4078288" y="4737670"/>
            <a:ext cx="7695070" cy="677108"/>
          </a:xfrm>
          <a:prstGeom prst="rect">
            <a:avLst/>
          </a:prstGeom>
          <a:noFill/>
        </p:spPr>
        <p:txBody>
          <a:bodyPr wrap="square" lIns="0" tIns="0" rIns="0" bIns="0" rtlCol="0" anchor="ctr">
            <a:spAutoFit/>
          </a:bodyPr>
          <a:lstStyle/>
          <a:p>
            <a:pPr>
              <a:lnSpc>
                <a:spcPct val="100000"/>
              </a:lnSpc>
            </a:pPr>
            <a:r>
              <a:rPr lang="en-US" sz="2200" dirty="0"/>
              <a:t>Explore use-cases and management benefits of using </a:t>
            </a:r>
            <a:br>
              <a:rPr lang="en-US" sz="2200" dirty="0"/>
            </a:br>
            <a:r>
              <a:rPr lang="en-US" sz="2200" dirty="0"/>
              <a:t>Azure Cosmos DB</a:t>
            </a:r>
          </a:p>
        </p:txBody>
      </p:sp>
    </p:spTree>
    <p:extLst>
      <p:ext uri="{BB962C8B-B14F-4D97-AF65-F5344CB8AC3E}">
        <p14:creationId xmlns:p14="http://schemas.microsoft.com/office/powerpoint/2010/main" val="206719222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87DE-55B1-4D77-AD4E-58C3345957F6}"/>
              </a:ext>
            </a:extLst>
          </p:cNvPr>
          <p:cNvSpPr>
            <a:spLocks noGrp="1"/>
          </p:cNvSpPr>
          <p:nvPr>
            <p:ph type="title"/>
          </p:nvPr>
        </p:nvSpPr>
        <p:spPr/>
        <p:txBody>
          <a:bodyPr/>
          <a:lstStyle/>
          <a:p>
            <a:r>
              <a:rPr lang="en-US" dirty="0"/>
              <a:t>Explore Azure Table storage</a:t>
            </a:r>
          </a:p>
        </p:txBody>
      </p:sp>
      <p:grpSp>
        <p:nvGrpSpPr>
          <p:cNvPr id="7" name="Group 6" descr="Graphic depiction of Key (Customer ID)and Value (Customer Data)">
            <a:extLst>
              <a:ext uri="{FF2B5EF4-FFF2-40B4-BE49-F238E27FC236}">
                <a16:creationId xmlns:a16="http://schemas.microsoft.com/office/drawing/2014/main" id="{7CBE27D4-E976-4175-9442-0A354517518A}"/>
              </a:ext>
            </a:extLst>
          </p:cNvPr>
          <p:cNvGrpSpPr/>
          <p:nvPr/>
        </p:nvGrpSpPr>
        <p:grpSpPr>
          <a:xfrm>
            <a:off x="426262" y="1488239"/>
            <a:ext cx="11347096" cy="4036262"/>
            <a:chOff x="434809" y="1517584"/>
            <a:chExt cx="11574629" cy="4573980"/>
          </a:xfrm>
        </p:grpSpPr>
        <p:sp>
          <p:nvSpPr>
            <p:cNvPr id="26" name="TextBox 25">
              <a:extLst>
                <a:ext uri="{FF2B5EF4-FFF2-40B4-BE49-F238E27FC236}">
                  <a16:creationId xmlns:a16="http://schemas.microsoft.com/office/drawing/2014/main" id="{461EA04F-4A0C-48AD-83C9-6BC43397FEFB}"/>
                </a:ext>
              </a:extLst>
            </p:cNvPr>
            <p:cNvSpPr txBox="1"/>
            <p:nvPr/>
          </p:nvSpPr>
          <p:spPr>
            <a:xfrm>
              <a:off x="444333" y="1517584"/>
              <a:ext cx="1946473" cy="820649"/>
            </a:xfrm>
            <a:prstGeom prst="rect">
              <a:avLst/>
            </a:prstGeom>
            <a:noFill/>
          </p:spPr>
          <p:txBody>
            <a:bodyPr wrap="square" lIns="0" tIns="0" rIns="0" bIns="0" rtlCol="0">
              <a:spAutoFit/>
            </a:bodyPr>
            <a:lstStyle/>
            <a:p>
              <a:pPr algn="ctr">
                <a:spcAft>
                  <a:spcPts val="588"/>
                </a:spcAft>
              </a:pPr>
              <a:r>
                <a:rPr lang="en-IN" sz="2353" dirty="0">
                  <a:latin typeface="+mj-lt"/>
                </a:rPr>
                <a:t>Key</a:t>
              </a:r>
              <a:br>
                <a:rPr lang="en-IN" sz="2353" dirty="0">
                  <a:latin typeface="+mj-lt"/>
                </a:rPr>
              </a:br>
              <a:r>
                <a:rPr lang="en-IN" sz="2353" dirty="0">
                  <a:latin typeface="+mj-lt"/>
                </a:rPr>
                <a:t>(Customer ID)</a:t>
              </a:r>
            </a:p>
          </p:txBody>
        </p:sp>
        <p:sp>
          <p:nvSpPr>
            <p:cNvPr id="27" name="Rectangle 26">
              <a:extLst>
                <a:ext uri="{FF2B5EF4-FFF2-40B4-BE49-F238E27FC236}">
                  <a16:creationId xmlns:a16="http://schemas.microsoft.com/office/drawing/2014/main" id="{AF2E3F33-1772-4208-8198-DC5C08E86EE4}"/>
                </a:ext>
              </a:extLst>
            </p:cNvPr>
            <p:cNvSpPr/>
            <p:nvPr/>
          </p:nvSpPr>
          <p:spPr bwMode="auto">
            <a:xfrm>
              <a:off x="434809" y="2386992"/>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C1</a:t>
              </a:r>
            </a:p>
          </p:txBody>
        </p:sp>
        <p:sp>
          <p:nvSpPr>
            <p:cNvPr id="42" name="Rectangle 41">
              <a:extLst>
                <a:ext uri="{FF2B5EF4-FFF2-40B4-BE49-F238E27FC236}">
                  <a16:creationId xmlns:a16="http://schemas.microsoft.com/office/drawing/2014/main" id="{9BC789C4-1AE3-46A7-9F8C-D4C7CE832CB2}"/>
                </a:ext>
              </a:extLst>
            </p:cNvPr>
            <p:cNvSpPr/>
            <p:nvPr/>
          </p:nvSpPr>
          <p:spPr bwMode="auto">
            <a:xfrm>
              <a:off x="434809" y="3661870"/>
              <a:ext cx="1955997"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C2</a:t>
              </a:r>
            </a:p>
          </p:txBody>
        </p:sp>
        <p:sp>
          <p:nvSpPr>
            <p:cNvPr id="52" name="Rectangle 51">
              <a:extLst>
                <a:ext uri="{FF2B5EF4-FFF2-40B4-BE49-F238E27FC236}">
                  <a16:creationId xmlns:a16="http://schemas.microsoft.com/office/drawing/2014/main" id="{74CBD109-D009-4756-BDD7-2B2CDF1F18AF}"/>
                </a:ext>
              </a:extLst>
            </p:cNvPr>
            <p:cNvSpPr/>
            <p:nvPr/>
          </p:nvSpPr>
          <p:spPr bwMode="auto">
            <a:xfrm>
              <a:off x="434809" y="4936749"/>
              <a:ext cx="195599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C3</a:t>
              </a:r>
            </a:p>
          </p:txBody>
        </p:sp>
        <p:sp>
          <p:nvSpPr>
            <p:cNvPr id="28" name="TextBox 27">
              <a:extLst>
                <a:ext uri="{FF2B5EF4-FFF2-40B4-BE49-F238E27FC236}">
                  <a16:creationId xmlns:a16="http://schemas.microsoft.com/office/drawing/2014/main" id="{0543205C-D36E-451C-AB4E-5A0B4DF45C31}"/>
                </a:ext>
              </a:extLst>
            </p:cNvPr>
            <p:cNvSpPr txBox="1"/>
            <p:nvPr/>
          </p:nvSpPr>
          <p:spPr>
            <a:xfrm>
              <a:off x="6026657" y="1517584"/>
              <a:ext cx="2571750" cy="738664"/>
            </a:xfrm>
            <a:prstGeom prst="rect">
              <a:avLst/>
            </a:prstGeom>
            <a:noFill/>
          </p:spPr>
          <p:txBody>
            <a:bodyPr wrap="square" lIns="0" tIns="0" rIns="0" bIns="0" rtlCol="0">
              <a:spAutoFit/>
            </a:bodyPr>
            <a:lstStyle/>
            <a:p>
              <a:pPr algn="ctr">
                <a:spcAft>
                  <a:spcPts val="588"/>
                </a:spcAft>
              </a:pPr>
              <a:r>
                <a:rPr lang="en-IN" sz="2353" dirty="0">
                  <a:latin typeface="+mj-lt"/>
                </a:rPr>
                <a:t>Value</a:t>
              </a:r>
              <a:br>
                <a:rPr lang="en-IN" sz="2353" dirty="0">
                  <a:latin typeface="+mj-lt"/>
                </a:rPr>
              </a:br>
              <a:r>
                <a:rPr lang="en-IN" sz="2353" dirty="0">
                  <a:latin typeface="+mj-lt"/>
                </a:rPr>
                <a:t>(Customer Data)</a:t>
              </a:r>
            </a:p>
          </p:txBody>
        </p:sp>
        <p:sp>
          <p:nvSpPr>
            <p:cNvPr id="30" name="Rectangle 29">
              <a:extLst>
                <a:ext uri="{FF2B5EF4-FFF2-40B4-BE49-F238E27FC236}">
                  <a16:creationId xmlns:a16="http://schemas.microsoft.com/office/drawing/2014/main" id="{01CD82C4-D3E9-4773-9AAA-6E6F6B54647C}"/>
                </a:ext>
              </a:extLst>
            </p:cNvPr>
            <p:cNvSpPr/>
            <p:nvPr/>
          </p:nvSpPr>
          <p:spPr bwMode="auto">
            <a:xfrm>
              <a:off x="2626739" y="2386992"/>
              <a:ext cx="182347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AAAAA</a:t>
              </a:r>
            </a:p>
          </p:txBody>
        </p:sp>
        <p:sp>
          <p:nvSpPr>
            <p:cNvPr id="32" name="Rectangle 31">
              <a:extLst>
                <a:ext uri="{FF2B5EF4-FFF2-40B4-BE49-F238E27FC236}">
                  <a16:creationId xmlns:a16="http://schemas.microsoft.com/office/drawing/2014/main" id="{C893E420-BFC7-408D-BF10-4218A5A5C158}"/>
                </a:ext>
              </a:extLst>
            </p:cNvPr>
            <p:cNvSpPr/>
            <p:nvPr/>
          </p:nvSpPr>
          <p:spPr bwMode="auto">
            <a:xfrm>
              <a:off x="4562539" y="2386992"/>
              <a:ext cx="1204727"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BBB</a:t>
              </a:r>
            </a:p>
          </p:txBody>
        </p:sp>
        <p:sp>
          <p:nvSpPr>
            <p:cNvPr id="34" name="Rectangle 33">
              <a:extLst>
                <a:ext uri="{FF2B5EF4-FFF2-40B4-BE49-F238E27FC236}">
                  <a16:creationId xmlns:a16="http://schemas.microsoft.com/office/drawing/2014/main" id="{A1CD9632-E328-4495-B3CD-2F72F22181E3}"/>
                </a:ext>
              </a:extLst>
            </p:cNvPr>
            <p:cNvSpPr/>
            <p:nvPr/>
          </p:nvSpPr>
          <p:spPr bwMode="auto">
            <a:xfrm>
              <a:off x="5879589" y="2386992"/>
              <a:ext cx="3259586"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101 Block Street</a:t>
              </a:r>
            </a:p>
          </p:txBody>
        </p:sp>
        <p:sp>
          <p:nvSpPr>
            <p:cNvPr id="36" name="Rectangle 35">
              <a:extLst>
                <a:ext uri="{FF2B5EF4-FFF2-40B4-BE49-F238E27FC236}">
                  <a16:creationId xmlns:a16="http://schemas.microsoft.com/office/drawing/2014/main" id="{44039459-308C-4CC1-876D-6A3FF4C82845}"/>
                </a:ext>
              </a:extLst>
            </p:cNvPr>
            <p:cNvSpPr/>
            <p:nvPr/>
          </p:nvSpPr>
          <p:spPr bwMode="auto">
            <a:xfrm>
              <a:off x="9251498" y="2386992"/>
              <a:ext cx="70996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YY</a:t>
              </a:r>
            </a:p>
          </p:txBody>
        </p:sp>
        <p:sp>
          <p:nvSpPr>
            <p:cNvPr id="38" name="Rectangle 37">
              <a:extLst>
                <a:ext uri="{FF2B5EF4-FFF2-40B4-BE49-F238E27FC236}">
                  <a16:creationId xmlns:a16="http://schemas.microsoft.com/office/drawing/2014/main" id="{F92892B0-D05B-4312-BB6E-C1729451C3BF}"/>
                </a:ext>
              </a:extLst>
            </p:cNvPr>
            <p:cNvSpPr/>
            <p:nvPr/>
          </p:nvSpPr>
          <p:spPr bwMode="auto">
            <a:xfrm>
              <a:off x="10073789" y="2386992"/>
              <a:ext cx="82291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999</a:t>
              </a:r>
            </a:p>
          </p:txBody>
        </p:sp>
        <p:sp>
          <p:nvSpPr>
            <p:cNvPr id="40" name="Rectangle 39">
              <a:extLst>
                <a:ext uri="{FF2B5EF4-FFF2-40B4-BE49-F238E27FC236}">
                  <a16:creationId xmlns:a16="http://schemas.microsoft.com/office/drawing/2014/main" id="{D853DA30-E2CC-4C66-BDF4-1D18C477EF97}"/>
                </a:ext>
              </a:extLst>
            </p:cNvPr>
            <p:cNvSpPr/>
            <p:nvPr/>
          </p:nvSpPr>
          <p:spPr bwMode="auto">
            <a:xfrm>
              <a:off x="11009029" y="2386992"/>
              <a:ext cx="1000409"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888</a:t>
              </a:r>
            </a:p>
          </p:txBody>
        </p:sp>
        <p:sp>
          <p:nvSpPr>
            <p:cNvPr id="44" name="Rectangle 43">
              <a:extLst>
                <a:ext uri="{FF2B5EF4-FFF2-40B4-BE49-F238E27FC236}">
                  <a16:creationId xmlns:a16="http://schemas.microsoft.com/office/drawing/2014/main" id="{E2E0874D-3D2B-4ADE-836B-7D4E12504BC4}"/>
                </a:ext>
              </a:extLst>
            </p:cNvPr>
            <p:cNvSpPr/>
            <p:nvPr/>
          </p:nvSpPr>
          <p:spPr bwMode="auto">
            <a:xfrm>
              <a:off x="2626739" y="3661870"/>
              <a:ext cx="104881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MM</a:t>
              </a:r>
            </a:p>
          </p:txBody>
        </p:sp>
        <p:sp>
          <p:nvSpPr>
            <p:cNvPr id="46" name="Rectangle 45">
              <a:extLst>
                <a:ext uri="{FF2B5EF4-FFF2-40B4-BE49-F238E27FC236}">
                  <a16:creationId xmlns:a16="http://schemas.microsoft.com/office/drawing/2014/main" id="{B4BFAD35-78DE-48A2-ADAD-58E60E1232ED}"/>
                </a:ext>
              </a:extLst>
            </p:cNvPr>
            <p:cNvSpPr/>
            <p:nvPr/>
          </p:nvSpPr>
          <p:spPr bwMode="auto">
            <a:xfrm>
              <a:off x="3788027" y="3661870"/>
              <a:ext cx="774511"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NN</a:t>
              </a:r>
            </a:p>
          </p:txBody>
        </p:sp>
        <p:sp>
          <p:nvSpPr>
            <p:cNvPr id="48" name="Rectangle 47">
              <a:extLst>
                <a:ext uri="{FF2B5EF4-FFF2-40B4-BE49-F238E27FC236}">
                  <a16:creationId xmlns:a16="http://schemas.microsoft.com/office/drawing/2014/main" id="{038A3DE9-CB16-4F2A-9A1E-3B6E3CC7D3F3}"/>
                </a:ext>
              </a:extLst>
            </p:cNvPr>
            <p:cNvSpPr/>
            <p:nvPr/>
          </p:nvSpPr>
          <p:spPr bwMode="auto">
            <a:xfrm>
              <a:off x="4675010" y="3661870"/>
              <a:ext cx="2616848"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21 A Street</a:t>
              </a:r>
            </a:p>
          </p:txBody>
        </p:sp>
        <p:sp>
          <p:nvSpPr>
            <p:cNvPr id="50" name="Rectangle 49">
              <a:extLst>
                <a:ext uri="{FF2B5EF4-FFF2-40B4-BE49-F238E27FC236}">
                  <a16:creationId xmlns:a16="http://schemas.microsoft.com/office/drawing/2014/main" id="{859D0E64-8EAA-4B0A-95DD-AF42C86A0CCC}"/>
                </a:ext>
              </a:extLst>
            </p:cNvPr>
            <p:cNvSpPr/>
            <p:nvPr/>
          </p:nvSpPr>
          <p:spPr bwMode="auto">
            <a:xfrm>
              <a:off x="7404330" y="3661871"/>
              <a:ext cx="2557136" cy="115481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5 B Avenue</a:t>
              </a:r>
            </a:p>
          </p:txBody>
        </p:sp>
        <p:sp>
          <p:nvSpPr>
            <p:cNvPr id="54" name="Rectangle 53">
              <a:extLst>
                <a:ext uri="{FF2B5EF4-FFF2-40B4-BE49-F238E27FC236}">
                  <a16:creationId xmlns:a16="http://schemas.microsoft.com/office/drawing/2014/main" id="{5B0688E3-BE79-438C-B366-0712EBD461C2}"/>
                </a:ext>
              </a:extLst>
            </p:cNvPr>
            <p:cNvSpPr/>
            <p:nvPr/>
          </p:nvSpPr>
          <p:spPr bwMode="auto">
            <a:xfrm>
              <a:off x="2626739" y="4936749"/>
              <a:ext cx="118326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DDD</a:t>
              </a:r>
            </a:p>
          </p:txBody>
        </p:sp>
        <p:sp>
          <p:nvSpPr>
            <p:cNvPr id="56" name="Rectangle 55">
              <a:extLst>
                <a:ext uri="{FF2B5EF4-FFF2-40B4-BE49-F238E27FC236}">
                  <a16:creationId xmlns:a16="http://schemas.microsoft.com/office/drawing/2014/main" id="{8C9CEAB4-007E-41CD-8D6A-3DA5605B8837}"/>
                </a:ext>
              </a:extLst>
            </p:cNvPr>
            <p:cNvSpPr/>
            <p:nvPr/>
          </p:nvSpPr>
          <p:spPr bwMode="auto">
            <a:xfrm>
              <a:off x="3920235"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EEE</a:t>
              </a:r>
            </a:p>
          </p:txBody>
        </p:sp>
        <p:sp>
          <p:nvSpPr>
            <p:cNvPr id="58" name="Rectangle 57">
              <a:extLst>
                <a:ext uri="{FF2B5EF4-FFF2-40B4-BE49-F238E27FC236}">
                  <a16:creationId xmlns:a16="http://schemas.microsoft.com/office/drawing/2014/main" id="{7941BC20-CCBF-4656-8651-BF576B0246ED}"/>
                </a:ext>
              </a:extLst>
            </p:cNvPr>
            <p:cNvSpPr/>
            <p:nvPr/>
          </p:nvSpPr>
          <p:spPr bwMode="auto">
            <a:xfrm>
              <a:off x="4885658"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FFF</a:t>
              </a:r>
            </a:p>
          </p:txBody>
        </p:sp>
        <p:sp>
          <p:nvSpPr>
            <p:cNvPr id="60" name="Rectangle 59">
              <a:extLst>
                <a:ext uri="{FF2B5EF4-FFF2-40B4-BE49-F238E27FC236}">
                  <a16:creationId xmlns:a16="http://schemas.microsoft.com/office/drawing/2014/main" id="{19A7BA77-5AEE-4541-9E5B-A3ED7F6356E2}"/>
                </a:ext>
              </a:extLst>
            </p:cNvPr>
            <p:cNvSpPr/>
            <p:nvPr/>
          </p:nvSpPr>
          <p:spPr bwMode="auto">
            <a:xfrm>
              <a:off x="5851081"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111</a:t>
              </a:r>
            </a:p>
          </p:txBody>
        </p:sp>
        <p:sp>
          <p:nvSpPr>
            <p:cNvPr id="62" name="Rectangle 61">
              <a:extLst>
                <a:ext uri="{FF2B5EF4-FFF2-40B4-BE49-F238E27FC236}">
                  <a16:creationId xmlns:a16="http://schemas.microsoft.com/office/drawing/2014/main" id="{4723394E-561B-4AC1-9AAE-E795A784EBEC}"/>
                </a:ext>
              </a:extLst>
            </p:cNvPr>
            <p:cNvSpPr/>
            <p:nvPr/>
          </p:nvSpPr>
          <p:spPr bwMode="auto">
            <a:xfrm>
              <a:off x="6816504" y="4936749"/>
              <a:ext cx="855188"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222</a:t>
              </a:r>
            </a:p>
          </p:txBody>
        </p:sp>
        <p:sp>
          <p:nvSpPr>
            <p:cNvPr id="64" name="Rectangle 63">
              <a:extLst>
                <a:ext uri="{FF2B5EF4-FFF2-40B4-BE49-F238E27FC236}">
                  <a16:creationId xmlns:a16="http://schemas.microsoft.com/office/drawing/2014/main" id="{CCE5CC68-CBB5-40BD-9537-96D36A779E2B}"/>
                </a:ext>
              </a:extLst>
            </p:cNvPr>
            <p:cNvSpPr/>
            <p:nvPr/>
          </p:nvSpPr>
          <p:spPr bwMode="auto">
            <a:xfrm>
              <a:off x="7781925" y="4936749"/>
              <a:ext cx="2179541" cy="11548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chemeClr val="bg1"/>
                  </a:solidFill>
                  <a:latin typeface="+mj-lt"/>
                  <a:ea typeface="Segoe UI" pitchFamily="34" charset="0"/>
                  <a:cs typeface="Segoe UI" pitchFamily="34" charset="0"/>
                </a:rPr>
                <a:t>66 C Road</a:t>
              </a:r>
            </a:p>
          </p:txBody>
        </p:sp>
      </p:grpSp>
    </p:spTree>
    <p:extLst>
      <p:ext uri="{BB962C8B-B14F-4D97-AF65-F5344CB8AC3E}">
        <p14:creationId xmlns:p14="http://schemas.microsoft.com/office/powerpoint/2010/main" val="77158143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87DE-55B1-4D77-AD4E-58C3345957F6}"/>
              </a:ext>
            </a:extLst>
          </p:cNvPr>
          <p:cNvSpPr>
            <a:spLocks noGrp="1"/>
          </p:cNvSpPr>
          <p:nvPr>
            <p:ph type="title"/>
          </p:nvPr>
        </p:nvSpPr>
        <p:spPr/>
        <p:txBody>
          <a:bodyPr/>
          <a:lstStyle/>
          <a:p>
            <a:r>
              <a:rPr lang="en-US" dirty="0"/>
              <a:t>Explore Azure Blob storage</a:t>
            </a:r>
          </a:p>
        </p:txBody>
      </p:sp>
      <p:sp>
        <p:nvSpPr>
          <p:cNvPr id="23" name="TextBox 22">
            <a:extLst>
              <a:ext uri="{FF2B5EF4-FFF2-40B4-BE49-F238E27FC236}">
                <a16:creationId xmlns:a16="http://schemas.microsoft.com/office/drawing/2014/main" id="{97CEE266-5CE1-462D-9C44-4255696C428C}"/>
              </a:ext>
            </a:extLst>
          </p:cNvPr>
          <p:cNvSpPr txBox="1">
            <a:spLocks/>
          </p:cNvSpPr>
          <p:nvPr/>
        </p:nvSpPr>
        <p:spPr>
          <a:xfrm>
            <a:off x="429537" y="1457325"/>
            <a:ext cx="3649509" cy="476367"/>
          </a:xfrm>
          <a:prstGeom prst="rect">
            <a:avLst/>
          </a:prstGeom>
          <a:solidFill>
            <a:srgbClr val="243A5E"/>
          </a:solidFill>
          <a:ln w="6350">
            <a:noFill/>
          </a:ln>
        </p:spPr>
        <p:txBody>
          <a:bodyPr wrap="square" lIns="134464" tIns="89642" rIns="134464" bIns="89642" anchor="ctr">
            <a:noAutofit/>
          </a:bodyPr>
          <a:lstStyle/>
          <a:p>
            <a:pPr>
              <a:spcAft>
                <a:spcPts val="588"/>
              </a:spcAft>
            </a:pPr>
            <a:r>
              <a:rPr lang="en-US" sz="2157" dirty="0">
                <a:solidFill>
                  <a:schemeClr val="bg1"/>
                </a:solidFill>
                <a:latin typeface="+mj-lt"/>
              </a:rPr>
              <a:t>Block blobs</a:t>
            </a:r>
          </a:p>
        </p:txBody>
      </p:sp>
      <p:sp>
        <p:nvSpPr>
          <p:cNvPr id="25" name="TextBox 24">
            <a:extLst>
              <a:ext uri="{FF2B5EF4-FFF2-40B4-BE49-F238E27FC236}">
                <a16:creationId xmlns:a16="http://schemas.microsoft.com/office/drawing/2014/main" id="{D75CBD99-A204-4A28-A137-4036F445EF70}"/>
              </a:ext>
            </a:extLst>
          </p:cNvPr>
          <p:cNvSpPr txBox="1">
            <a:spLocks/>
          </p:cNvSpPr>
          <p:nvPr/>
        </p:nvSpPr>
        <p:spPr>
          <a:xfrm>
            <a:off x="429537" y="1933692"/>
            <a:ext cx="3649509" cy="3221386"/>
          </a:xfrm>
          <a:prstGeom prst="rect">
            <a:avLst/>
          </a:prstGeom>
          <a:solidFill>
            <a:schemeClr val="bg1">
              <a:lumMod val="95000"/>
            </a:schemeClr>
          </a:solidFill>
          <a:ln w="6350">
            <a:noFill/>
          </a:ln>
        </p:spPr>
        <p:txBody>
          <a:bodyPr wrap="square" lIns="134464" tIns="89642" rIns="134464" bIns="89642" anchor="t">
            <a:noAutofit/>
          </a:bodyPr>
          <a:lstStyle/>
          <a:p>
            <a:pPr marL="0" lvl="1">
              <a:spcAft>
                <a:spcPts val="1200"/>
              </a:spcAft>
            </a:pPr>
            <a:r>
              <a:rPr lang="en-US" sz="1961" dirty="0"/>
              <a:t>Has a maximum size of 4.7TB</a:t>
            </a:r>
          </a:p>
          <a:p>
            <a:pPr marL="0" lvl="1">
              <a:spcAft>
                <a:spcPts val="1200"/>
              </a:spcAft>
            </a:pPr>
            <a:r>
              <a:rPr lang="en-US" sz="1961" dirty="0"/>
              <a:t>Best for storing large, discrete, binary objects that changes infrequently</a:t>
            </a:r>
          </a:p>
          <a:p>
            <a:pPr marL="0" lvl="1">
              <a:spcAft>
                <a:spcPts val="1200"/>
              </a:spcAft>
            </a:pPr>
            <a:r>
              <a:rPr lang="en-US" sz="1961" dirty="0"/>
              <a:t>Each individual block can store up to 100MB of data</a:t>
            </a:r>
          </a:p>
          <a:p>
            <a:pPr marL="0" lvl="1">
              <a:spcAft>
                <a:spcPts val="1200"/>
              </a:spcAft>
            </a:pPr>
            <a:r>
              <a:rPr lang="en-US" sz="1961" dirty="0"/>
              <a:t>A block blob can contain up to 50000 blocks</a:t>
            </a:r>
          </a:p>
        </p:txBody>
      </p:sp>
      <p:sp>
        <p:nvSpPr>
          <p:cNvPr id="27" name="TextBox 26">
            <a:extLst>
              <a:ext uri="{FF2B5EF4-FFF2-40B4-BE49-F238E27FC236}">
                <a16:creationId xmlns:a16="http://schemas.microsoft.com/office/drawing/2014/main" id="{45168612-6C25-4E32-A497-89D8204356C4}"/>
              </a:ext>
            </a:extLst>
          </p:cNvPr>
          <p:cNvSpPr txBox="1">
            <a:spLocks/>
          </p:cNvSpPr>
          <p:nvPr/>
        </p:nvSpPr>
        <p:spPr>
          <a:xfrm>
            <a:off x="4271246" y="1457325"/>
            <a:ext cx="3649509" cy="476367"/>
          </a:xfrm>
          <a:prstGeom prst="rect">
            <a:avLst/>
          </a:prstGeom>
          <a:solidFill>
            <a:srgbClr val="243A5E"/>
          </a:solidFill>
          <a:ln w="6350">
            <a:noFill/>
          </a:ln>
        </p:spPr>
        <p:txBody>
          <a:bodyPr wrap="square" lIns="134464" tIns="89642" rIns="134464" bIns="89642" anchor="ctr">
            <a:noAutofit/>
          </a:bodyPr>
          <a:lstStyle/>
          <a:p>
            <a:pPr>
              <a:spcAft>
                <a:spcPts val="588"/>
              </a:spcAft>
            </a:pPr>
            <a:r>
              <a:rPr lang="en-US" sz="2157" dirty="0">
                <a:solidFill>
                  <a:schemeClr val="bg1"/>
                </a:solidFill>
                <a:latin typeface="+mj-lt"/>
              </a:rPr>
              <a:t>Page blobs</a:t>
            </a:r>
          </a:p>
        </p:txBody>
      </p:sp>
      <p:sp>
        <p:nvSpPr>
          <p:cNvPr id="29" name="TextBox 28">
            <a:extLst>
              <a:ext uri="{FF2B5EF4-FFF2-40B4-BE49-F238E27FC236}">
                <a16:creationId xmlns:a16="http://schemas.microsoft.com/office/drawing/2014/main" id="{35269C8D-B307-4434-9DAF-8E976DADB4CD}"/>
              </a:ext>
            </a:extLst>
          </p:cNvPr>
          <p:cNvSpPr txBox="1">
            <a:spLocks/>
          </p:cNvSpPr>
          <p:nvPr/>
        </p:nvSpPr>
        <p:spPr>
          <a:xfrm>
            <a:off x="4271246" y="1933692"/>
            <a:ext cx="3649509" cy="3221386"/>
          </a:xfrm>
          <a:prstGeom prst="rect">
            <a:avLst/>
          </a:prstGeom>
          <a:solidFill>
            <a:schemeClr val="bg1">
              <a:lumMod val="95000"/>
            </a:schemeClr>
          </a:solidFill>
          <a:ln w="6350">
            <a:noFill/>
          </a:ln>
        </p:spPr>
        <p:txBody>
          <a:bodyPr wrap="square" lIns="134464" tIns="89642" rIns="134464" bIns="89642" anchor="t">
            <a:noAutofit/>
          </a:bodyPr>
          <a:lstStyle/>
          <a:p>
            <a:pPr marL="0" lvl="1">
              <a:spcAft>
                <a:spcPts val="1200"/>
              </a:spcAft>
            </a:pPr>
            <a:r>
              <a:rPr lang="en-US" sz="1961" dirty="0"/>
              <a:t>Can hold up to 8TB of data</a:t>
            </a:r>
          </a:p>
          <a:p>
            <a:pPr marL="0" lvl="1">
              <a:spcAft>
                <a:spcPts val="1200"/>
              </a:spcAft>
            </a:pPr>
            <a:r>
              <a:rPr lang="en-US" sz="1961" dirty="0"/>
              <a:t>Is organized as a collection of fixed sized-512 byte pages</a:t>
            </a:r>
          </a:p>
          <a:p>
            <a:pPr marL="0" lvl="1">
              <a:spcAft>
                <a:spcPts val="1200"/>
              </a:spcAft>
            </a:pPr>
            <a:r>
              <a:rPr lang="en-US" sz="1961" dirty="0"/>
              <a:t>Used to implement virtual disk storage for virtual machines</a:t>
            </a:r>
          </a:p>
        </p:txBody>
      </p:sp>
      <p:sp>
        <p:nvSpPr>
          <p:cNvPr id="31" name="TextBox 30">
            <a:extLst>
              <a:ext uri="{FF2B5EF4-FFF2-40B4-BE49-F238E27FC236}">
                <a16:creationId xmlns:a16="http://schemas.microsoft.com/office/drawing/2014/main" id="{084657A5-296D-4BCA-B9EB-131CD1DF5F53}"/>
              </a:ext>
            </a:extLst>
          </p:cNvPr>
          <p:cNvSpPr txBox="1">
            <a:spLocks/>
          </p:cNvSpPr>
          <p:nvPr/>
        </p:nvSpPr>
        <p:spPr>
          <a:xfrm>
            <a:off x="8112955" y="1457325"/>
            <a:ext cx="3649509" cy="476367"/>
          </a:xfrm>
          <a:prstGeom prst="rect">
            <a:avLst/>
          </a:prstGeom>
          <a:solidFill>
            <a:srgbClr val="243A5E"/>
          </a:solidFill>
          <a:ln w="6350">
            <a:noFill/>
          </a:ln>
        </p:spPr>
        <p:txBody>
          <a:bodyPr wrap="square" lIns="134464" tIns="89642" rIns="134464" bIns="89642" anchor="ctr">
            <a:noAutofit/>
          </a:bodyPr>
          <a:lstStyle/>
          <a:p>
            <a:pPr>
              <a:spcAft>
                <a:spcPts val="588"/>
              </a:spcAft>
            </a:pPr>
            <a:r>
              <a:rPr lang="en-US" sz="2157" dirty="0">
                <a:solidFill>
                  <a:schemeClr val="bg1"/>
                </a:solidFill>
                <a:latin typeface="+mj-lt"/>
              </a:rPr>
              <a:t>Append blobs</a:t>
            </a:r>
          </a:p>
        </p:txBody>
      </p:sp>
      <p:sp>
        <p:nvSpPr>
          <p:cNvPr id="33" name="TextBox 32">
            <a:extLst>
              <a:ext uri="{FF2B5EF4-FFF2-40B4-BE49-F238E27FC236}">
                <a16:creationId xmlns:a16="http://schemas.microsoft.com/office/drawing/2014/main" id="{1CEB8269-9C8A-420B-980E-81899DB6E1DC}"/>
              </a:ext>
            </a:extLst>
          </p:cNvPr>
          <p:cNvSpPr txBox="1">
            <a:spLocks/>
          </p:cNvSpPr>
          <p:nvPr/>
        </p:nvSpPr>
        <p:spPr>
          <a:xfrm>
            <a:off x="8112955" y="1933692"/>
            <a:ext cx="3649509" cy="3221386"/>
          </a:xfrm>
          <a:prstGeom prst="rect">
            <a:avLst/>
          </a:prstGeom>
          <a:solidFill>
            <a:schemeClr val="bg1">
              <a:lumMod val="95000"/>
            </a:schemeClr>
          </a:solidFill>
          <a:ln w="6350">
            <a:noFill/>
          </a:ln>
        </p:spPr>
        <p:txBody>
          <a:bodyPr wrap="square" lIns="134464" tIns="89642" rIns="134464" bIns="89642" anchor="t">
            <a:noAutofit/>
          </a:bodyPr>
          <a:lstStyle/>
          <a:p>
            <a:pPr marL="0" lvl="1">
              <a:spcAft>
                <a:spcPts val="1200"/>
              </a:spcAft>
            </a:pPr>
            <a:r>
              <a:rPr lang="en-US" sz="1961" dirty="0"/>
              <a:t>The maximum size is just over 195GB</a:t>
            </a:r>
          </a:p>
          <a:p>
            <a:pPr marL="0" lvl="1">
              <a:spcAft>
                <a:spcPts val="1200"/>
              </a:spcAft>
            </a:pPr>
            <a:r>
              <a:rPr lang="en-US" sz="1961" dirty="0"/>
              <a:t>Is a block blob that is used to optimize append operations</a:t>
            </a:r>
          </a:p>
          <a:p>
            <a:pPr marL="0" lvl="1">
              <a:spcAft>
                <a:spcPts val="1200"/>
              </a:spcAft>
            </a:pPr>
            <a:r>
              <a:rPr lang="en-US" sz="1961" dirty="0"/>
              <a:t>Each individual block can store up to 4MB of data</a:t>
            </a:r>
          </a:p>
        </p:txBody>
      </p:sp>
    </p:spTree>
    <p:extLst>
      <p:ext uri="{BB962C8B-B14F-4D97-AF65-F5344CB8AC3E}">
        <p14:creationId xmlns:p14="http://schemas.microsoft.com/office/powerpoint/2010/main" val="10832678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87DE-55B1-4D77-AD4E-58C3345957F6}"/>
              </a:ext>
            </a:extLst>
          </p:cNvPr>
          <p:cNvSpPr>
            <a:spLocks noGrp="1"/>
          </p:cNvSpPr>
          <p:nvPr>
            <p:ph type="title"/>
          </p:nvPr>
        </p:nvSpPr>
        <p:spPr/>
        <p:txBody>
          <a:bodyPr/>
          <a:lstStyle/>
          <a:p>
            <a:r>
              <a:rPr lang="en-US" dirty="0"/>
              <a:t>Explore Azure File storage</a:t>
            </a:r>
          </a:p>
        </p:txBody>
      </p:sp>
      <p:sp>
        <p:nvSpPr>
          <p:cNvPr id="3" name="Text Placeholder 2">
            <a:extLst>
              <a:ext uri="{FF2B5EF4-FFF2-40B4-BE49-F238E27FC236}">
                <a16:creationId xmlns:a16="http://schemas.microsoft.com/office/drawing/2014/main" id="{5BF3EC26-D12C-4ADE-8D6D-CC8C2CF1A42E}"/>
              </a:ext>
            </a:extLst>
          </p:cNvPr>
          <p:cNvSpPr>
            <a:spLocks noGrp="1"/>
          </p:cNvSpPr>
          <p:nvPr>
            <p:ph type="body" sz="quarter" idx="10"/>
          </p:nvPr>
        </p:nvSpPr>
        <p:spPr>
          <a:xfrm>
            <a:off x="419100" y="1457326"/>
            <a:ext cx="11341100" cy="707886"/>
          </a:xfrm>
        </p:spPr>
        <p:txBody>
          <a:bodyPr/>
          <a:lstStyle/>
          <a:p>
            <a:r>
              <a:rPr lang="en-US" sz="2000" b="1" i="0" dirty="0">
                <a:solidFill>
                  <a:srgbClr val="171717"/>
                </a:solidFill>
                <a:effectLst/>
                <a:latin typeface="Segoe UI" panose="020B0502040204020203" pitchFamily="34" charset="0"/>
              </a:rPr>
              <a:t>Azure File Storage </a:t>
            </a:r>
            <a:r>
              <a:rPr lang="en-US" sz="2000" b="0" i="0" dirty="0">
                <a:solidFill>
                  <a:srgbClr val="171717"/>
                </a:solidFill>
                <a:effectLst/>
                <a:latin typeface="Segoe UI" panose="020B0502040204020203" pitchFamily="34" charset="0"/>
              </a:rPr>
              <a:t>creates files shares in the cloud and provides the ability to access the file shares from anywhere with an internet connection.</a:t>
            </a:r>
            <a:endParaRPr lang="en-US" sz="2000" dirty="0">
              <a:latin typeface="+mn-lt"/>
            </a:endParaRPr>
          </a:p>
        </p:txBody>
      </p:sp>
      <p:sp>
        <p:nvSpPr>
          <p:cNvPr id="5" name="Text Placeholder 2">
            <a:extLst>
              <a:ext uri="{FF2B5EF4-FFF2-40B4-BE49-F238E27FC236}">
                <a16:creationId xmlns:a16="http://schemas.microsoft.com/office/drawing/2014/main" id="{406233C1-8677-4E1B-9B29-DC88F7A19568}"/>
              </a:ext>
            </a:extLst>
          </p:cNvPr>
          <p:cNvSpPr txBox="1">
            <a:spLocks/>
          </p:cNvSpPr>
          <p:nvPr/>
        </p:nvSpPr>
        <p:spPr>
          <a:xfrm>
            <a:off x="673100" y="2273832"/>
            <a:ext cx="10871200" cy="1169551"/>
          </a:xfrm>
          <a:prstGeom prst="rect">
            <a:avLst/>
          </a:prstGeom>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algn="l" defTabSz="914367" rtl="0" eaLnBrk="1" fontAlgn="auto" latinLnBrk="0" hangingPunct="1">
              <a:lnSpc>
                <a:spcPct val="100000"/>
              </a:lnSpc>
              <a:spcBef>
                <a:spcPts val="200"/>
              </a:spcBef>
              <a:spcAft>
                <a:spcPts val="4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171717"/>
                </a:solidFill>
                <a:effectLst/>
                <a:uLnTx/>
                <a:uFillTx/>
                <a:latin typeface="Segoe UI" panose="020B0502040204020203" pitchFamily="34" charset="0"/>
                <a:ea typeface="+mn-ea"/>
                <a:cs typeface="+mn-cs"/>
              </a:rPr>
              <a:t>Uses Server Message Block 3.0 (SMB) to share files</a:t>
            </a:r>
          </a:p>
          <a:p>
            <a:pPr marL="342900" marR="0" lvl="0" indent="-342900" algn="l" defTabSz="914367" rtl="0" eaLnBrk="1" fontAlgn="auto" latinLnBrk="0" hangingPunct="1">
              <a:lnSpc>
                <a:spcPct val="100000"/>
              </a:lnSpc>
              <a:spcBef>
                <a:spcPts val="200"/>
              </a:spcBef>
              <a:spcAft>
                <a:spcPts val="4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171717"/>
                </a:solidFill>
                <a:effectLst/>
                <a:uLnTx/>
                <a:uFillTx/>
                <a:latin typeface="Segoe UI" panose="020B0502040204020203" pitchFamily="34" charset="0"/>
                <a:ea typeface="+mn-ea"/>
                <a:cs typeface="+mn-cs"/>
              </a:rPr>
              <a:t>Share up to 100 TB of data in a single storage account</a:t>
            </a:r>
          </a:p>
          <a:p>
            <a:pPr marL="342900" marR="0" lvl="0" indent="-342900" algn="l" defTabSz="914367" rtl="0" eaLnBrk="1" fontAlgn="auto" latinLnBrk="0" hangingPunct="1">
              <a:lnSpc>
                <a:spcPct val="100000"/>
              </a:lnSpc>
              <a:spcBef>
                <a:spcPts val="200"/>
              </a:spcBef>
              <a:spcAft>
                <a:spcPts val="4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171717"/>
                </a:solidFill>
                <a:effectLst/>
                <a:uLnTx/>
                <a:uFillTx/>
                <a:latin typeface="Segoe UI" panose="020B0502040204020203" pitchFamily="34" charset="0"/>
                <a:ea typeface="+mn-ea"/>
                <a:cs typeface="+mn-cs"/>
              </a:rPr>
              <a:t>Fully managed service – data is replicated locally and is encrypted at rest</a:t>
            </a:r>
            <a:endParaRPr kumimoji="0" lang="en-US" sz="2000" b="0" i="0" u="none" strike="noStrike" kern="1200" cap="none" spc="-49" normalizeH="0" baseline="0" noProof="0" dirty="0">
              <a:ln>
                <a:noFill/>
              </a:ln>
              <a:solidFill>
                <a:srgbClr val="000000"/>
              </a:solidFill>
              <a:effectLst/>
              <a:uLnTx/>
              <a:uFillTx/>
              <a:latin typeface="Segoe UI"/>
              <a:ea typeface="+mn-ea"/>
              <a:cs typeface="+mn-cs"/>
            </a:endParaRPr>
          </a:p>
        </p:txBody>
      </p:sp>
      <p:grpSp>
        <p:nvGrpSpPr>
          <p:cNvPr id="65" name="Group 64" descr="A graphic depicting files moving from a file share to cloud apps and back, and files moving from on-premises apps and back.">
            <a:extLst>
              <a:ext uri="{FF2B5EF4-FFF2-40B4-BE49-F238E27FC236}">
                <a16:creationId xmlns:a16="http://schemas.microsoft.com/office/drawing/2014/main" id="{D1C6E716-4E18-4052-A8FC-23884DB35B1F}"/>
              </a:ext>
            </a:extLst>
          </p:cNvPr>
          <p:cNvGrpSpPr/>
          <p:nvPr/>
        </p:nvGrpSpPr>
        <p:grpSpPr>
          <a:xfrm>
            <a:off x="2098675" y="3501923"/>
            <a:ext cx="7438971" cy="2289829"/>
            <a:chOff x="2527300" y="3810772"/>
            <a:chExt cx="9035943" cy="2839753"/>
          </a:xfrm>
        </p:grpSpPr>
        <p:grpSp>
          <p:nvGrpSpPr>
            <p:cNvPr id="28" name="Group 27">
              <a:extLst>
                <a:ext uri="{FF2B5EF4-FFF2-40B4-BE49-F238E27FC236}">
                  <a16:creationId xmlns:a16="http://schemas.microsoft.com/office/drawing/2014/main" id="{61E7BCAE-FE91-4074-921F-51D6B640440A}"/>
                </a:ext>
              </a:extLst>
            </p:cNvPr>
            <p:cNvGrpSpPr/>
            <p:nvPr/>
          </p:nvGrpSpPr>
          <p:grpSpPr>
            <a:xfrm>
              <a:off x="2527300" y="4163629"/>
              <a:ext cx="1571700" cy="1255348"/>
              <a:chOff x="844550" y="3883068"/>
              <a:chExt cx="1571700" cy="1255348"/>
            </a:xfrm>
          </p:grpSpPr>
          <p:pic>
            <p:nvPicPr>
              <p:cNvPr id="13" name="Graphic 12" descr="Folder">
                <a:extLst>
                  <a:ext uri="{FF2B5EF4-FFF2-40B4-BE49-F238E27FC236}">
                    <a16:creationId xmlns:a16="http://schemas.microsoft.com/office/drawing/2014/main" id="{8CA3349B-6DA6-493E-9096-2087ABFFE62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266" t="17689" r="10647" b="20213"/>
              <a:stretch/>
            </p:blipFill>
            <p:spPr>
              <a:xfrm>
                <a:off x="844550" y="4083050"/>
                <a:ext cx="1320800" cy="1037063"/>
              </a:xfrm>
              <a:prstGeom prst="rect">
                <a:avLst/>
              </a:prstGeom>
            </p:spPr>
          </p:pic>
          <p:pic>
            <p:nvPicPr>
              <p:cNvPr id="17" name="Graphic 16" descr="Lock">
                <a:extLst>
                  <a:ext uri="{FF2B5EF4-FFF2-40B4-BE49-F238E27FC236}">
                    <a16:creationId xmlns:a16="http://schemas.microsoft.com/office/drawing/2014/main" id="{67B87A15-33CC-4BAC-80CC-00950E3D91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9868" y="3883068"/>
                <a:ext cx="606382" cy="606382"/>
              </a:xfrm>
              <a:prstGeom prst="rect">
                <a:avLst/>
              </a:prstGeom>
            </p:spPr>
          </p:pic>
          <p:sp>
            <p:nvSpPr>
              <p:cNvPr id="18" name="TextBox 17">
                <a:extLst>
                  <a:ext uri="{FF2B5EF4-FFF2-40B4-BE49-F238E27FC236}">
                    <a16:creationId xmlns:a16="http://schemas.microsoft.com/office/drawing/2014/main" id="{1C632422-AA03-4CB7-AE62-4BBF30833A89}"/>
                  </a:ext>
                </a:extLst>
              </p:cNvPr>
              <p:cNvSpPr txBox="1"/>
              <p:nvPr/>
            </p:nvSpPr>
            <p:spPr>
              <a:xfrm>
                <a:off x="991450" y="4357986"/>
                <a:ext cx="1023900" cy="780430"/>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File Share</a:t>
                </a:r>
              </a:p>
            </p:txBody>
          </p:sp>
        </p:grpSp>
        <p:grpSp>
          <p:nvGrpSpPr>
            <p:cNvPr id="22" name="Group 21">
              <a:extLst>
                <a:ext uri="{FF2B5EF4-FFF2-40B4-BE49-F238E27FC236}">
                  <a16:creationId xmlns:a16="http://schemas.microsoft.com/office/drawing/2014/main" id="{0B82C4F3-F60F-427B-8422-333E9106AE7A}"/>
                </a:ext>
              </a:extLst>
            </p:cNvPr>
            <p:cNvGrpSpPr/>
            <p:nvPr/>
          </p:nvGrpSpPr>
          <p:grpSpPr>
            <a:xfrm>
              <a:off x="5401875" y="3839454"/>
              <a:ext cx="1320800" cy="1037063"/>
              <a:chOff x="2811075" y="3765550"/>
              <a:chExt cx="1320800" cy="1037063"/>
            </a:xfrm>
          </p:grpSpPr>
          <p:pic>
            <p:nvPicPr>
              <p:cNvPr id="19" name="Graphic 18" descr="Folder">
                <a:extLst>
                  <a:ext uri="{FF2B5EF4-FFF2-40B4-BE49-F238E27FC236}">
                    <a16:creationId xmlns:a16="http://schemas.microsoft.com/office/drawing/2014/main" id="{15E0A0C6-A768-42A6-8599-C130E2A4196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266" t="17689" r="10647" b="20213"/>
              <a:stretch/>
            </p:blipFill>
            <p:spPr>
              <a:xfrm>
                <a:off x="2811075" y="3765550"/>
                <a:ext cx="1320800" cy="1037063"/>
              </a:xfrm>
              <a:prstGeom prst="rect">
                <a:avLst/>
              </a:prstGeom>
            </p:spPr>
          </p:pic>
          <p:pic>
            <p:nvPicPr>
              <p:cNvPr id="15" name="Graphic 14" descr="Document">
                <a:extLst>
                  <a:ext uri="{FF2B5EF4-FFF2-40B4-BE49-F238E27FC236}">
                    <a16:creationId xmlns:a16="http://schemas.microsoft.com/office/drawing/2014/main" id="{0411CAEC-4780-4177-89E6-8078BA9366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6734" y="4061964"/>
                <a:ext cx="515456" cy="515456"/>
              </a:xfrm>
              <a:prstGeom prst="rect">
                <a:avLst/>
              </a:prstGeom>
            </p:spPr>
          </p:pic>
          <p:pic>
            <p:nvPicPr>
              <p:cNvPr id="21" name="Graphic 20" descr="Document">
                <a:extLst>
                  <a:ext uri="{FF2B5EF4-FFF2-40B4-BE49-F238E27FC236}">
                    <a16:creationId xmlns:a16="http://schemas.microsoft.com/office/drawing/2014/main" id="{F9883CC8-E25C-49B3-891C-A0085B50D3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7324" y="4083050"/>
                <a:ext cx="515456" cy="515456"/>
              </a:xfrm>
              <a:prstGeom prst="rect">
                <a:avLst/>
              </a:prstGeom>
            </p:spPr>
          </p:pic>
        </p:grpSp>
        <p:grpSp>
          <p:nvGrpSpPr>
            <p:cNvPr id="23" name="Group 22">
              <a:extLst>
                <a:ext uri="{FF2B5EF4-FFF2-40B4-BE49-F238E27FC236}">
                  <a16:creationId xmlns:a16="http://schemas.microsoft.com/office/drawing/2014/main" id="{30794C15-99CC-441B-9363-7993376F4094}"/>
                </a:ext>
              </a:extLst>
            </p:cNvPr>
            <p:cNvGrpSpPr/>
            <p:nvPr/>
          </p:nvGrpSpPr>
          <p:grpSpPr>
            <a:xfrm>
              <a:off x="5435600" y="5066137"/>
              <a:ext cx="1320800" cy="1037063"/>
              <a:chOff x="2811075" y="3765550"/>
              <a:chExt cx="1320800" cy="1037063"/>
            </a:xfrm>
          </p:grpSpPr>
          <p:pic>
            <p:nvPicPr>
              <p:cNvPr id="24" name="Graphic 23" descr="Folder">
                <a:extLst>
                  <a:ext uri="{FF2B5EF4-FFF2-40B4-BE49-F238E27FC236}">
                    <a16:creationId xmlns:a16="http://schemas.microsoft.com/office/drawing/2014/main" id="{A9555BED-5729-46D7-9159-D7797D0C3CE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266" t="17689" r="10647" b="20213"/>
              <a:stretch/>
            </p:blipFill>
            <p:spPr>
              <a:xfrm>
                <a:off x="2811075" y="3765550"/>
                <a:ext cx="1320800" cy="1037063"/>
              </a:xfrm>
              <a:prstGeom prst="rect">
                <a:avLst/>
              </a:prstGeom>
            </p:spPr>
          </p:pic>
          <p:pic>
            <p:nvPicPr>
              <p:cNvPr id="25" name="Graphic 24" descr="Document">
                <a:extLst>
                  <a:ext uri="{FF2B5EF4-FFF2-40B4-BE49-F238E27FC236}">
                    <a16:creationId xmlns:a16="http://schemas.microsoft.com/office/drawing/2014/main" id="{7E551511-C06E-4BA8-AA52-284AA908CD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6734" y="4061964"/>
                <a:ext cx="515456" cy="515456"/>
              </a:xfrm>
              <a:prstGeom prst="rect">
                <a:avLst/>
              </a:prstGeom>
            </p:spPr>
          </p:pic>
          <p:pic>
            <p:nvPicPr>
              <p:cNvPr id="26" name="Graphic 25" descr="A graphic depicting files moving from a file share to cloud apps and back, and files moving from on-premises apps and back.">
                <a:extLst>
                  <a:ext uri="{FF2B5EF4-FFF2-40B4-BE49-F238E27FC236}">
                    <a16:creationId xmlns:a16="http://schemas.microsoft.com/office/drawing/2014/main" id="{1A166600-9D8D-484F-9CC6-BD612CC140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7324" y="4083050"/>
                <a:ext cx="515456" cy="515456"/>
              </a:xfrm>
              <a:prstGeom prst="rect">
                <a:avLst/>
              </a:prstGeom>
            </p:spPr>
          </p:pic>
        </p:grpSp>
        <p:grpSp>
          <p:nvGrpSpPr>
            <p:cNvPr id="35" name="Group 34">
              <a:extLst>
                <a:ext uri="{FF2B5EF4-FFF2-40B4-BE49-F238E27FC236}">
                  <a16:creationId xmlns:a16="http://schemas.microsoft.com/office/drawing/2014/main" id="{A7AC36ED-4B3C-4726-82DC-A4978232D9B1}"/>
                </a:ext>
              </a:extLst>
            </p:cNvPr>
            <p:cNvGrpSpPr/>
            <p:nvPr/>
          </p:nvGrpSpPr>
          <p:grpSpPr>
            <a:xfrm>
              <a:off x="9706214" y="3810772"/>
              <a:ext cx="1857029" cy="1447392"/>
              <a:chOff x="6006247" y="3778250"/>
              <a:chExt cx="1857029" cy="1447392"/>
            </a:xfrm>
          </p:grpSpPr>
          <p:grpSp>
            <p:nvGrpSpPr>
              <p:cNvPr id="27" name="Group 26">
                <a:extLst>
                  <a:ext uri="{FF2B5EF4-FFF2-40B4-BE49-F238E27FC236}">
                    <a16:creationId xmlns:a16="http://schemas.microsoft.com/office/drawing/2014/main" id="{FC78B725-5332-4EB8-981D-FBB9D180B2C9}"/>
                  </a:ext>
                </a:extLst>
              </p:cNvPr>
              <p:cNvGrpSpPr/>
              <p:nvPr/>
            </p:nvGrpSpPr>
            <p:grpSpPr>
              <a:xfrm>
                <a:off x="6006249" y="3778250"/>
                <a:ext cx="1857027" cy="1096164"/>
                <a:chOff x="5541150" y="3883067"/>
                <a:chExt cx="1456550" cy="859771"/>
              </a:xfrm>
            </p:grpSpPr>
            <p:pic>
              <p:nvPicPr>
                <p:cNvPr id="9" name="Graphic 8" descr="Cloud">
                  <a:extLst>
                    <a:ext uri="{FF2B5EF4-FFF2-40B4-BE49-F238E27FC236}">
                      <a16:creationId xmlns:a16="http://schemas.microsoft.com/office/drawing/2014/main" id="{8A636F77-0C9F-4387-A13A-E7A9DD514DFA}"/>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20373" b="20600"/>
                <a:stretch/>
              </p:blipFill>
              <p:spPr>
                <a:xfrm>
                  <a:off x="5541150" y="3883067"/>
                  <a:ext cx="1456550" cy="859771"/>
                </a:xfrm>
                <a:prstGeom prst="rect">
                  <a:avLst/>
                </a:prstGeom>
              </p:spPr>
            </p:pic>
            <p:pic>
              <p:nvPicPr>
                <p:cNvPr id="7" name="Graphic 6" descr="Gears">
                  <a:extLst>
                    <a:ext uri="{FF2B5EF4-FFF2-40B4-BE49-F238E27FC236}">
                      <a16:creationId xmlns:a16="http://schemas.microsoft.com/office/drawing/2014/main" id="{285EAE0F-6B96-4D4F-A4F4-64EAA886B7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8425" y="4065886"/>
                  <a:ext cx="618562" cy="618562"/>
                </a:xfrm>
                <a:prstGeom prst="rect">
                  <a:avLst/>
                </a:prstGeom>
              </p:spPr>
            </p:pic>
          </p:grpSp>
          <p:sp>
            <p:nvSpPr>
              <p:cNvPr id="32" name="TextBox 31">
                <a:extLst>
                  <a:ext uri="{FF2B5EF4-FFF2-40B4-BE49-F238E27FC236}">
                    <a16:creationId xmlns:a16="http://schemas.microsoft.com/office/drawing/2014/main" id="{C6648728-2581-4E03-9B78-02AB192A7E5C}"/>
                  </a:ext>
                </a:extLst>
              </p:cNvPr>
              <p:cNvSpPr txBox="1"/>
              <p:nvPr/>
            </p:nvSpPr>
            <p:spPr>
              <a:xfrm>
                <a:off x="6006247" y="4653104"/>
                <a:ext cx="1857027" cy="57253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Cloud Apps</a:t>
                </a:r>
              </a:p>
            </p:txBody>
          </p:sp>
        </p:grpSp>
        <p:grpSp>
          <p:nvGrpSpPr>
            <p:cNvPr id="34" name="Group 33">
              <a:extLst>
                <a:ext uri="{FF2B5EF4-FFF2-40B4-BE49-F238E27FC236}">
                  <a16:creationId xmlns:a16="http://schemas.microsoft.com/office/drawing/2014/main" id="{36E76001-F663-4272-A35D-2B120AEA7864}"/>
                </a:ext>
              </a:extLst>
            </p:cNvPr>
            <p:cNvGrpSpPr/>
            <p:nvPr/>
          </p:nvGrpSpPr>
          <p:grpSpPr>
            <a:xfrm>
              <a:off x="7739445" y="4687927"/>
              <a:ext cx="2105686" cy="1386244"/>
              <a:chOff x="5757588" y="5107499"/>
              <a:chExt cx="2105686" cy="1386244"/>
            </a:xfrm>
          </p:grpSpPr>
          <p:pic>
            <p:nvPicPr>
              <p:cNvPr id="11" name="Graphic 10" descr="Monitor">
                <a:extLst>
                  <a:ext uri="{FF2B5EF4-FFF2-40B4-BE49-F238E27FC236}">
                    <a16:creationId xmlns:a16="http://schemas.microsoft.com/office/drawing/2014/main" id="{4EDF2094-9D71-4230-98D1-EF07621B6C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93715" y="5107499"/>
                <a:ext cx="1082093" cy="1082093"/>
              </a:xfrm>
              <a:prstGeom prst="rect">
                <a:avLst/>
              </a:prstGeom>
            </p:spPr>
          </p:pic>
          <p:sp>
            <p:nvSpPr>
              <p:cNvPr id="33" name="TextBox 32">
                <a:extLst>
                  <a:ext uri="{FF2B5EF4-FFF2-40B4-BE49-F238E27FC236}">
                    <a16:creationId xmlns:a16="http://schemas.microsoft.com/office/drawing/2014/main" id="{6A4E9EEF-E1BB-49BD-B622-1FE9854EC768}"/>
                  </a:ext>
                </a:extLst>
              </p:cNvPr>
              <p:cNvSpPr txBox="1"/>
              <p:nvPr/>
            </p:nvSpPr>
            <p:spPr>
              <a:xfrm>
                <a:off x="5757588" y="5921205"/>
                <a:ext cx="2105686" cy="57253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On-Premises Apps</a:t>
                </a:r>
              </a:p>
            </p:txBody>
          </p:sp>
        </p:grpSp>
        <p:cxnSp>
          <p:nvCxnSpPr>
            <p:cNvPr id="37" name="Straight Connector 36">
              <a:extLst>
                <a:ext uri="{FF2B5EF4-FFF2-40B4-BE49-F238E27FC236}">
                  <a16:creationId xmlns:a16="http://schemas.microsoft.com/office/drawing/2014/main" id="{E15CB74E-44D0-4DC6-B992-550461201A35}"/>
                </a:ext>
              </a:extLst>
            </p:cNvPr>
            <p:cNvCxnSpPr>
              <a:stCxn id="13" idx="3"/>
            </p:cNvCxnSpPr>
            <p:nvPr/>
          </p:nvCxnSpPr>
          <p:spPr>
            <a:xfrm flipV="1">
              <a:off x="3848100" y="4876517"/>
              <a:ext cx="901700" cy="5626"/>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32F9EA6-4F49-4273-9E38-B0EDA5DCF046}"/>
                </a:ext>
              </a:extLst>
            </p:cNvPr>
            <p:cNvCxnSpPr>
              <a:cxnSpLocks/>
            </p:cNvCxnSpPr>
            <p:nvPr/>
          </p:nvCxnSpPr>
          <p:spPr>
            <a:xfrm flipV="1">
              <a:off x="4762500" y="4357985"/>
              <a:ext cx="0" cy="518535"/>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2F26CBD-21D2-4836-A057-B56645FCB32C}"/>
                </a:ext>
              </a:extLst>
            </p:cNvPr>
            <p:cNvCxnSpPr/>
            <p:nvPr/>
          </p:nvCxnSpPr>
          <p:spPr>
            <a:xfrm flipV="1">
              <a:off x="4762500" y="4876517"/>
              <a:ext cx="0" cy="571635"/>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93E2F6-F10B-4382-A300-841E4B5730A2}"/>
                </a:ext>
              </a:extLst>
            </p:cNvPr>
            <p:cNvCxnSpPr>
              <a:stCxn id="19" idx="1"/>
            </p:cNvCxnSpPr>
            <p:nvPr/>
          </p:nvCxnSpPr>
          <p:spPr>
            <a:xfrm flipH="1" flipV="1">
              <a:off x="4762500" y="4357985"/>
              <a:ext cx="639375" cy="1"/>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3CE0155-AE23-4857-967F-9AEEF740D737}"/>
                </a:ext>
              </a:extLst>
            </p:cNvPr>
            <p:cNvCxnSpPr/>
            <p:nvPr/>
          </p:nvCxnSpPr>
          <p:spPr>
            <a:xfrm flipH="1" flipV="1">
              <a:off x="4771950" y="5448152"/>
              <a:ext cx="639375" cy="1"/>
            </a:xfrm>
            <a:prstGeom prst="line">
              <a:avLst/>
            </a:prstGeom>
            <a:ln w="28575">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4808612-A2F5-4C89-9371-E6E56B89913D}"/>
                </a:ext>
              </a:extLst>
            </p:cNvPr>
            <p:cNvCxnSpPr>
              <a:cxnSpLocks/>
              <a:stCxn id="19" idx="3"/>
              <a:endCxn id="9" idx="1"/>
            </p:cNvCxnSpPr>
            <p:nvPr/>
          </p:nvCxnSpPr>
          <p:spPr>
            <a:xfrm>
              <a:off x="6722675" y="4357986"/>
              <a:ext cx="2983541" cy="868"/>
            </a:xfrm>
            <a:prstGeom prst="straightConnector1">
              <a:avLst/>
            </a:prstGeom>
            <a:ln w="28575">
              <a:solidFill>
                <a:srgbClr val="0078D4"/>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D58EC80-B4F0-4E65-9B86-58B543E91BF1}"/>
                </a:ext>
              </a:extLst>
            </p:cNvPr>
            <p:cNvGrpSpPr/>
            <p:nvPr/>
          </p:nvGrpSpPr>
          <p:grpSpPr>
            <a:xfrm>
              <a:off x="9687271" y="5203133"/>
              <a:ext cx="1857029" cy="1447392"/>
              <a:chOff x="6006247" y="3778250"/>
              <a:chExt cx="1857029" cy="1447392"/>
            </a:xfrm>
          </p:grpSpPr>
          <p:grpSp>
            <p:nvGrpSpPr>
              <p:cNvPr id="50" name="Group 49">
                <a:extLst>
                  <a:ext uri="{FF2B5EF4-FFF2-40B4-BE49-F238E27FC236}">
                    <a16:creationId xmlns:a16="http://schemas.microsoft.com/office/drawing/2014/main" id="{82A26124-C93F-4E37-9A41-83D988CDF3F2}"/>
                  </a:ext>
                </a:extLst>
              </p:cNvPr>
              <p:cNvGrpSpPr/>
              <p:nvPr/>
            </p:nvGrpSpPr>
            <p:grpSpPr>
              <a:xfrm>
                <a:off x="6006249" y="3778250"/>
                <a:ext cx="1857027" cy="1096164"/>
                <a:chOff x="5541150" y="3883067"/>
                <a:chExt cx="1456550" cy="859771"/>
              </a:xfrm>
            </p:grpSpPr>
            <p:pic>
              <p:nvPicPr>
                <p:cNvPr id="52" name="Graphic 51" descr="Cloud">
                  <a:extLst>
                    <a:ext uri="{FF2B5EF4-FFF2-40B4-BE49-F238E27FC236}">
                      <a16:creationId xmlns:a16="http://schemas.microsoft.com/office/drawing/2014/main" id="{04D5A07B-5952-4F1B-BD7A-E2A0BB40CDC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20373" b="20600"/>
                <a:stretch/>
              </p:blipFill>
              <p:spPr>
                <a:xfrm>
                  <a:off x="5541150" y="3883067"/>
                  <a:ext cx="1456550" cy="859771"/>
                </a:xfrm>
                <a:prstGeom prst="rect">
                  <a:avLst/>
                </a:prstGeom>
              </p:spPr>
            </p:pic>
            <p:pic>
              <p:nvPicPr>
                <p:cNvPr id="53" name="Graphic 52" descr="Gears">
                  <a:extLst>
                    <a:ext uri="{FF2B5EF4-FFF2-40B4-BE49-F238E27FC236}">
                      <a16:creationId xmlns:a16="http://schemas.microsoft.com/office/drawing/2014/main" id="{0864D4AB-D760-471F-9911-D037A36B994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8425" y="4065886"/>
                  <a:ext cx="618562" cy="618562"/>
                </a:xfrm>
                <a:prstGeom prst="rect">
                  <a:avLst/>
                </a:prstGeom>
              </p:spPr>
            </p:pic>
          </p:grpSp>
          <p:sp>
            <p:nvSpPr>
              <p:cNvPr id="51" name="TextBox 50">
                <a:extLst>
                  <a:ext uri="{FF2B5EF4-FFF2-40B4-BE49-F238E27FC236}">
                    <a16:creationId xmlns:a16="http://schemas.microsoft.com/office/drawing/2014/main" id="{50DECC4F-1E9A-4F85-8E32-4746BA98B0B0}"/>
                  </a:ext>
                </a:extLst>
              </p:cNvPr>
              <p:cNvSpPr txBox="1"/>
              <p:nvPr/>
            </p:nvSpPr>
            <p:spPr>
              <a:xfrm>
                <a:off x="6006247" y="4653104"/>
                <a:ext cx="1857027" cy="57253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Cloud Apps</a:t>
                </a:r>
              </a:p>
            </p:txBody>
          </p:sp>
        </p:grpSp>
        <p:cxnSp>
          <p:nvCxnSpPr>
            <p:cNvPr id="57" name="Straight Arrow Connector 56">
              <a:extLst>
                <a:ext uri="{FF2B5EF4-FFF2-40B4-BE49-F238E27FC236}">
                  <a16:creationId xmlns:a16="http://schemas.microsoft.com/office/drawing/2014/main" id="{59A254D9-B49D-434F-9961-C7961FF69424}"/>
                </a:ext>
              </a:extLst>
            </p:cNvPr>
            <p:cNvCxnSpPr>
              <a:cxnSpLocks/>
            </p:cNvCxnSpPr>
            <p:nvPr/>
          </p:nvCxnSpPr>
          <p:spPr>
            <a:xfrm>
              <a:off x="6914260" y="6008986"/>
              <a:ext cx="2773011" cy="0"/>
            </a:xfrm>
            <a:prstGeom prst="straightConnector1">
              <a:avLst/>
            </a:prstGeom>
            <a:ln w="28575">
              <a:solidFill>
                <a:srgbClr val="0078D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1963C6-B1CC-4B5A-876C-272AB6844CFB}"/>
                </a:ext>
              </a:extLst>
            </p:cNvPr>
            <p:cNvCxnSpPr>
              <a:cxnSpLocks/>
            </p:cNvCxnSpPr>
            <p:nvPr/>
          </p:nvCxnSpPr>
          <p:spPr>
            <a:xfrm>
              <a:off x="6914260" y="5406745"/>
              <a:ext cx="1336768" cy="0"/>
            </a:xfrm>
            <a:prstGeom prst="straightConnector1">
              <a:avLst/>
            </a:prstGeom>
            <a:ln w="28575">
              <a:solidFill>
                <a:srgbClr val="0078D4"/>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82650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58AE-AD56-43FC-A954-C39758DCD66E}"/>
              </a:ext>
            </a:extLst>
          </p:cNvPr>
          <p:cNvSpPr>
            <a:spLocks noGrp="1"/>
          </p:cNvSpPr>
          <p:nvPr>
            <p:ph type="title"/>
          </p:nvPr>
        </p:nvSpPr>
        <p:spPr/>
        <p:txBody>
          <a:bodyPr/>
          <a:lstStyle/>
          <a:p>
            <a:r>
              <a:rPr lang="en-US">
                <a:cs typeface="Segoe UI"/>
              </a:rPr>
              <a:t>What is Azure Cosmos DB?</a:t>
            </a:r>
          </a:p>
        </p:txBody>
      </p:sp>
      <p:sp>
        <p:nvSpPr>
          <p:cNvPr id="3" name="TextBox 2">
            <a:extLst>
              <a:ext uri="{FF2B5EF4-FFF2-40B4-BE49-F238E27FC236}">
                <a16:creationId xmlns:a16="http://schemas.microsoft.com/office/drawing/2014/main" id="{DF59F0BE-1C10-4224-8F73-D62287059153}"/>
              </a:ext>
            </a:extLst>
          </p:cNvPr>
          <p:cNvSpPr txBox="1"/>
          <p:nvPr/>
        </p:nvSpPr>
        <p:spPr>
          <a:xfrm>
            <a:off x="256309" y="1214582"/>
            <a:ext cx="10444018"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Cosmos DB is a multi-model NoSQL database management system.</a:t>
            </a:r>
            <a:endPar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p:txBody>
      </p:sp>
      <p:sp>
        <p:nvSpPr>
          <p:cNvPr id="5" name="TextBox 4">
            <a:extLst>
              <a:ext uri="{FF2B5EF4-FFF2-40B4-BE49-F238E27FC236}">
                <a16:creationId xmlns:a16="http://schemas.microsoft.com/office/drawing/2014/main" id="{AB4E71F2-4275-421D-8EC6-25995636C4DE}"/>
              </a:ext>
            </a:extLst>
          </p:cNvPr>
          <p:cNvSpPr txBox="1"/>
          <p:nvPr/>
        </p:nvSpPr>
        <p:spPr>
          <a:xfrm>
            <a:off x="256309" y="2207127"/>
            <a:ext cx="6876472" cy="24437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Cosmos DB manages data as a partitioned set of documents.</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Real time access with fast read and write latencies.</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Takes advantage of Azure scaling and storage capabilities.</a:t>
            </a:r>
          </a:p>
        </p:txBody>
      </p:sp>
      <p:pic>
        <p:nvPicPr>
          <p:cNvPr id="7" name="Picture 8">
            <a:extLst>
              <a:ext uri="{FF2B5EF4-FFF2-40B4-BE49-F238E27FC236}">
                <a16:creationId xmlns:a16="http://schemas.microsoft.com/office/drawing/2014/main" id="{6B62B593-6BF7-4AAB-951D-60632B06A6A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407399" y="2278328"/>
            <a:ext cx="2292928" cy="2301343"/>
          </a:xfrm>
          <a:prstGeom prst="rect">
            <a:avLst/>
          </a:prstGeom>
        </p:spPr>
      </p:pic>
    </p:spTree>
    <p:extLst>
      <p:ext uri="{BB962C8B-B14F-4D97-AF65-F5344CB8AC3E}">
        <p14:creationId xmlns:p14="http://schemas.microsoft.com/office/powerpoint/2010/main" val="195456318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4F09A-A37C-4E60-A3ED-AB5A06417912}"/>
              </a:ext>
            </a:extLst>
          </p:cNvPr>
          <p:cNvSpPr>
            <a:spLocks noGrp="1"/>
          </p:cNvSpPr>
          <p:nvPr>
            <p:ph type="title"/>
          </p:nvPr>
        </p:nvSpPr>
        <p:spPr/>
        <p:txBody>
          <a:bodyPr/>
          <a:lstStyle/>
          <a:p>
            <a:r>
              <a:rPr lang="en-US" dirty="0"/>
              <a:t>Use cases for Azure Cosmos DB</a:t>
            </a:r>
          </a:p>
        </p:txBody>
      </p:sp>
      <p:sp>
        <p:nvSpPr>
          <p:cNvPr id="3" name="TextBox 2">
            <a:extLst>
              <a:ext uri="{FF2B5EF4-FFF2-40B4-BE49-F238E27FC236}">
                <a16:creationId xmlns:a16="http://schemas.microsoft.com/office/drawing/2014/main" id="{EF708E09-918E-4D75-85B3-6E1305379813}"/>
              </a:ext>
            </a:extLst>
          </p:cNvPr>
          <p:cNvSpPr txBox="1">
            <a:spLocks/>
          </p:cNvSpPr>
          <p:nvPr/>
        </p:nvSpPr>
        <p:spPr>
          <a:xfrm>
            <a:off x="429537" y="1457325"/>
            <a:ext cx="3649509" cy="476367"/>
          </a:xfrm>
          <a:prstGeom prst="rect">
            <a:avLst/>
          </a:prstGeom>
          <a:solidFill>
            <a:srgbClr val="243A5E"/>
          </a:solidFill>
          <a:ln w="6350">
            <a:noFill/>
          </a:ln>
        </p:spPr>
        <p:txBody>
          <a:bodyPr wrap="square" lIns="134464" tIns="89642" rIns="134464" bIns="89642" anchor="ctr">
            <a:noAutofit/>
          </a:bodyPr>
          <a:lstStyle/>
          <a:p>
            <a:pPr>
              <a:spcAft>
                <a:spcPts val="588"/>
              </a:spcAft>
            </a:pPr>
            <a:r>
              <a:rPr lang="en-US" sz="2157" dirty="0">
                <a:solidFill>
                  <a:schemeClr val="bg1"/>
                </a:solidFill>
                <a:latin typeface="+mj-lt"/>
              </a:rPr>
              <a:t>Web and retail</a:t>
            </a:r>
          </a:p>
        </p:txBody>
      </p:sp>
      <p:sp>
        <p:nvSpPr>
          <p:cNvPr id="4" name="TextBox 3">
            <a:extLst>
              <a:ext uri="{FF2B5EF4-FFF2-40B4-BE49-F238E27FC236}">
                <a16:creationId xmlns:a16="http://schemas.microsoft.com/office/drawing/2014/main" id="{A27664C8-2E3D-4500-9A9A-17948F5292A6}"/>
              </a:ext>
            </a:extLst>
          </p:cNvPr>
          <p:cNvSpPr txBox="1">
            <a:spLocks/>
          </p:cNvSpPr>
          <p:nvPr/>
        </p:nvSpPr>
        <p:spPr>
          <a:xfrm>
            <a:off x="429537" y="1933692"/>
            <a:ext cx="3649509" cy="3221386"/>
          </a:xfrm>
          <a:prstGeom prst="rect">
            <a:avLst/>
          </a:prstGeom>
          <a:solidFill>
            <a:schemeClr val="bg1">
              <a:lumMod val="95000"/>
            </a:schemeClr>
          </a:solidFill>
          <a:ln w="6350">
            <a:noFill/>
          </a:ln>
        </p:spPr>
        <p:txBody>
          <a:bodyPr wrap="square" lIns="134464" tIns="89642" rIns="134464" bIns="89642" anchor="t">
            <a:noAutofit/>
          </a:bodyPr>
          <a:lstStyle/>
          <a:p>
            <a:pPr marL="0" lvl="1">
              <a:spcAft>
                <a:spcPts val="784"/>
              </a:spcAft>
            </a:pPr>
            <a:r>
              <a:rPr lang="en-US" sz="1730" dirty="0"/>
              <a:t>Using Azure Cosmos DB’s multi-master replication model along with Microsoft’s performance commitments, Data Engineers can implement a data architecture to support web and mobile applications that achieve less than a 10-ms response time anywhere in the world</a:t>
            </a:r>
          </a:p>
        </p:txBody>
      </p:sp>
      <p:sp>
        <p:nvSpPr>
          <p:cNvPr id="5" name="TextBox 4">
            <a:extLst>
              <a:ext uri="{FF2B5EF4-FFF2-40B4-BE49-F238E27FC236}">
                <a16:creationId xmlns:a16="http://schemas.microsoft.com/office/drawing/2014/main" id="{21192609-9484-4198-A403-51759187A69B}"/>
              </a:ext>
            </a:extLst>
          </p:cNvPr>
          <p:cNvSpPr txBox="1">
            <a:spLocks/>
          </p:cNvSpPr>
          <p:nvPr/>
        </p:nvSpPr>
        <p:spPr>
          <a:xfrm>
            <a:off x="4271246" y="1457325"/>
            <a:ext cx="3649509" cy="476367"/>
          </a:xfrm>
          <a:prstGeom prst="rect">
            <a:avLst/>
          </a:prstGeom>
          <a:solidFill>
            <a:srgbClr val="243A5E"/>
          </a:solidFill>
          <a:ln w="6350">
            <a:noFill/>
          </a:ln>
        </p:spPr>
        <p:txBody>
          <a:bodyPr wrap="square" lIns="134464" tIns="89642" rIns="134464" bIns="89642" anchor="ctr">
            <a:noAutofit/>
          </a:bodyPr>
          <a:lstStyle/>
          <a:p>
            <a:pPr>
              <a:spcAft>
                <a:spcPts val="588"/>
              </a:spcAft>
            </a:pPr>
            <a:r>
              <a:rPr lang="en-US" sz="2157" dirty="0">
                <a:solidFill>
                  <a:schemeClr val="bg1"/>
                </a:solidFill>
                <a:latin typeface="+mj-lt"/>
              </a:rPr>
              <a:t>Gaming</a:t>
            </a:r>
          </a:p>
        </p:txBody>
      </p:sp>
      <p:sp>
        <p:nvSpPr>
          <p:cNvPr id="6" name="TextBox 5">
            <a:extLst>
              <a:ext uri="{FF2B5EF4-FFF2-40B4-BE49-F238E27FC236}">
                <a16:creationId xmlns:a16="http://schemas.microsoft.com/office/drawing/2014/main" id="{95B87F44-40AE-4C0F-87E4-828A6A70C92C}"/>
              </a:ext>
            </a:extLst>
          </p:cNvPr>
          <p:cNvSpPr txBox="1">
            <a:spLocks/>
          </p:cNvSpPr>
          <p:nvPr/>
        </p:nvSpPr>
        <p:spPr>
          <a:xfrm>
            <a:off x="4271246" y="1933692"/>
            <a:ext cx="3649509" cy="3221386"/>
          </a:xfrm>
          <a:prstGeom prst="rect">
            <a:avLst/>
          </a:prstGeom>
          <a:solidFill>
            <a:schemeClr val="bg1">
              <a:lumMod val="95000"/>
            </a:schemeClr>
          </a:solidFill>
          <a:ln w="6350">
            <a:noFill/>
          </a:ln>
        </p:spPr>
        <p:txBody>
          <a:bodyPr wrap="square" lIns="134464" tIns="89642" rIns="134464" bIns="89642" anchor="t">
            <a:noAutofit/>
          </a:bodyPr>
          <a:lstStyle/>
          <a:p>
            <a:pPr marL="0" lvl="1">
              <a:spcAft>
                <a:spcPts val="784"/>
              </a:spcAft>
            </a:pPr>
            <a:r>
              <a:rPr lang="en-US" sz="1730" dirty="0"/>
              <a:t>The database tier is a crucial component of gaming applications. Modern games perform graphical processing on mobile/console clients but rely on the cloud to deliver customized and personalized content like </a:t>
            </a:r>
            <a:br>
              <a:rPr lang="en-US" sz="1730" dirty="0"/>
            </a:br>
            <a:r>
              <a:rPr lang="en-US" sz="1730" dirty="0"/>
              <a:t>in-game stats, social media integration, and high-score </a:t>
            </a:r>
            <a:br>
              <a:rPr lang="en-US" sz="1730" dirty="0"/>
            </a:br>
            <a:r>
              <a:rPr lang="en-US" sz="1730" dirty="0"/>
              <a:t>leader boards</a:t>
            </a:r>
          </a:p>
        </p:txBody>
      </p:sp>
      <p:sp>
        <p:nvSpPr>
          <p:cNvPr id="7" name="TextBox 6">
            <a:extLst>
              <a:ext uri="{FF2B5EF4-FFF2-40B4-BE49-F238E27FC236}">
                <a16:creationId xmlns:a16="http://schemas.microsoft.com/office/drawing/2014/main" id="{6ABDED48-06F3-4D94-8B42-DA1DCD69EF65}"/>
              </a:ext>
            </a:extLst>
          </p:cNvPr>
          <p:cNvSpPr txBox="1">
            <a:spLocks/>
          </p:cNvSpPr>
          <p:nvPr/>
        </p:nvSpPr>
        <p:spPr>
          <a:xfrm>
            <a:off x="8112955" y="1457325"/>
            <a:ext cx="3649509" cy="476367"/>
          </a:xfrm>
          <a:prstGeom prst="rect">
            <a:avLst/>
          </a:prstGeom>
          <a:solidFill>
            <a:srgbClr val="243A5E"/>
          </a:solidFill>
          <a:ln w="6350">
            <a:noFill/>
          </a:ln>
        </p:spPr>
        <p:txBody>
          <a:bodyPr wrap="square" lIns="134464" tIns="89642" rIns="134464" bIns="89642" anchor="ctr">
            <a:noAutofit/>
          </a:bodyPr>
          <a:lstStyle/>
          <a:p>
            <a:pPr>
              <a:spcAft>
                <a:spcPts val="588"/>
              </a:spcAft>
            </a:pPr>
            <a:r>
              <a:rPr lang="en-US" sz="2157" dirty="0">
                <a:solidFill>
                  <a:schemeClr val="bg1"/>
                </a:solidFill>
                <a:latin typeface="+mj-lt"/>
              </a:rPr>
              <a:t>IoT scenarios</a:t>
            </a:r>
          </a:p>
        </p:txBody>
      </p:sp>
      <p:sp>
        <p:nvSpPr>
          <p:cNvPr id="8" name="TextBox 7">
            <a:extLst>
              <a:ext uri="{FF2B5EF4-FFF2-40B4-BE49-F238E27FC236}">
                <a16:creationId xmlns:a16="http://schemas.microsoft.com/office/drawing/2014/main" id="{84C302DC-1C8F-46DB-A961-2565F33D151E}"/>
              </a:ext>
            </a:extLst>
          </p:cNvPr>
          <p:cNvSpPr txBox="1">
            <a:spLocks/>
          </p:cNvSpPr>
          <p:nvPr/>
        </p:nvSpPr>
        <p:spPr>
          <a:xfrm>
            <a:off x="8112955" y="1933692"/>
            <a:ext cx="3649509" cy="3221386"/>
          </a:xfrm>
          <a:prstGeom prst="rect">
            <a:avLst/>
          </a:prstGeom>
          <a:solidFill>
            <a:schemeClr val="bg1">
              <a:lumMod val="95000"/>
            </a:schemeClr>
          </a:solidFill>
          <a:ln w="6350">
            <a:noFill/>
          </a:ln>
        </p:spPr>
        <p:txBody>
          <a:bodyPr wrap="square" lIns="134464" tIns="89642" rIns="134464" bIns="89642" anchor="t">
            <a:noAutofit/>
          </a:bodyPr>
          <a:lstStyle/>
          <a:p>
            <a:pPr marL="0" lvl="1">
              <a:spcAft>
                <a:spcPts val="784"/>
              </a:spcAft>
            </a:pPr>
            <a:r>
              <a:rPr lang="en-US" sz="1730" dirty="0"/>
              <a:t>Hundreds of thousands of devices have been designed and sold to generate sensor data known as Internet of Things (IoT) devices. Using technologies like Azure IoT Hub, Data Engineers can easily design a data solution architecture that captures real-time data. Cosmos DB can accept and store this information very quickly</a:t>
            </a:r>
          </a:p>
        </p:txBody>
      </p:sp>
    </p:spTree>
    <p:extLst>
      <p:ext uri="{BB962C8B-B14F-4D97-AF65-F5344CB8AC3E}">
        <p14:creationId xmlns:p14="http://schemas.microsoft.com/office/powerpoint/2010/main" val="180189659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descr="Icon of a document"/>
          <p:cNvSpPr>
            <a:spLocks noGrp="1"/>
          </p:cNvSpPr>
          <p:nvPr>
            <p:ph type="title"/>
          </p:nvPr>
        </p:nvSpPr>
        <p:spPr/>
        <p:txBody>
          <a:bodyPr/>
          <a:lstStyle/>
          <a:p>
            <a:r>
              <a:rPr lang="en-US" dirty="0"/>
              <a:t>Lesson 1: Knowledge check (continued on next slide)</a:t>
            </a:r>
          </a:p>
        </p:txBody>
      </p:sp>
      <p:pic>
        <p:nvPicPr>
          <p:cNvPr id="50" name="Picture 49" descr="Icon of a  website window">
            <a:extLst>
              <a:ext uri="{FF2B5EF4-FFF2-40B4-BE49-F238E27FC236}">
                <a16:creationId xmlns:a16="http://schemas.microsoft.com/office/drawing/2014/main" id="{6B0D5A9D-C75E-48F2-8214-1ECBF7E47C1C}"/>
              </a:ext>
            </a:extLst>
          </p:cNvPr>
          <p:cNvPicPr>
            <a:picLocks noChangeAspect="1"/>
          </p:cNvPicPr>
          <p:nvPr/>
        </p:nvPicPr>
        <p:blipFill>
          <a:blip r:embed="rId3"/>
          <a:stretch>
            <a:fillRect/>
          </a:stretch>
        </p:blipFill>
        <p:spPr>
          <a:xfrm>
            <a:off x="426363" y="1187802"/>
            <a:ext cx="933776" cy="933776"/>
          </a:xfrm>
          <a:prstGeom prst="rect">
            <a:avLst/>
          </a:prstGeom>
        </p:spPr>
      </p:pic>
      <p:sp>
        <p:nvSpPr>
          <p:cNvPr id="40" name="TextBox 39">
            <a:extLst>
              <a:ext uri="{FF2B5EF4-FFF2-40B4-BE49-F238E27FC236}">
                <a16:creationId xmlns:a16="http://schemas.microsoft.com/office/drawing/2014/main" id="{3BA1F15F-4D29-4062-98DD-AB6AFB989835}"/>
              </a:ext>
            </a:extLst>
          </p:cNvPr>
          <p:cNvSpPr txBox="1"/>
          <p:nvPr/>
        </p:nvSpPr>
        <p:spPr>
          <a:xfrm>
            <a:off x="1659453" y="1187802"/>
            <a:ext cx="10113905" cy="1007968"/>
          </a:xfrm>
          <a:prstGeom prst="rect">
            <a:avLst/>
          </a:prstGeom>
          <a:noFill/>
        </p:spPr>
        <p:txBody>
          <a:bodyPr wrap="square" lIns="0" tIns="0" rIns="0" bIns="0">
            <a:spAutoFit/>
          </a:bodyPr>
          <a:lstStyle/>
          <a:p>
            <a:pPr>
              <a:spcAft>
                <a:spcPts val="294"/>
              </a:spcAft>
              <a:defRPr/>
            </a:pPr>
            <a:r>
              <a:rPr lang="en-US" sz="1600" dirty="0">
                <a:latin typeface="+mj-lt"/>
              </a:rPr>
              <a:t>What are the elements of an Azure Table storage key?</a:t>
            </a:r>
          </a:p>
          <a:p>
            <a:pPr marL="336145" indent="-336145">
              <a:spcAft>
                <a:spcPts val="294"/>
              </a:spcAft>
              <a:buFont typeface="Wingdings" panose="05000000000000000000" pitchFamily="2" charset="2"/>
              <a:buChar char="q"/>
              <a:defRPr/>
            </a:pPr>
            <a:r>
              <a:rPr lang="en-US" sz="1400" dirty="0"/>
              <a:t>Table name and column name</a:t>
            </a:r>
          </a:p>
          <a:p>
            <a:pPr marL="336145" indent="-336145">
              <a:spcAft>
                <a:spcPts val="294"/>
              </a:spcAft>
              <a:buFont typeface="Wingdings" panose="05000000000000000000" pitchFamily="2" charset="2"/>
              <a:buChar char="q"/>
              <a:defRPr/>
            </a:pPr>
            <a:r>
              <a:rPr lang="en-US" sz="1400" dirty="0"/>
              <a:t>Partition key and row key</a:t>
            </a:r>
          </a:p>
          <a:p>
            <a:pPr marL="336145" indent="-336145">
              <a:spcAft>
                <a:spcPts val="294"/>
              </a:spcAft>
              <a:buFont typeface="Wingdings" panose="05000000000000000000" pitchFamily="2" charset="2"/>
              <a:buChar char="q"/>
              <a:defRPr/>
            </a:pPr>
            <a:r>
              <a:rPr lang="en-US" sz="1400" dirty="0"/>
              <a:t>Row number</a:t>
            </a:r>
          </a:p>
        </p:txBody>
      </p:sp>
      <p:sp>
        <p:nvSpPr>
          <p:cNvPr id="6" name="Graphic 26" descr="Checkmark on partition key and row key">
            <a:extLst>
              <a:ext uri="{FF2B5EF4-FFF2-40B4-BE49-F238E27FC236}">
                <a16:creationId xmlns:a16="http://schemas.microsoft.com/office/drawing/2014/main" id="{7D05BC2A-9C6E-43B0-8D7F-ECDE30924359}"/>
              </a:ext>
            </a:extLst>
          </p:cNvPr>
          <p:cNvSpPr/>
          <p:nvPr/>
        </p:nvSpPr>
        <p:spPr>
          <a:xfrm>
            <a:off x="1659453" y="1691786"/>
            <a:ext cx="225870" cy="15864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sz="1730" dirty="0"/>
          </a:p>
        </p:txBody>
      </p:sp>
      <p:cxnSp>
        <p:nvCxnSpPr>
          <p:cNvPr id="12" name="Straight Connector 11">
            <a:extLst>
              <a:ext uri="{FF2B5EF4-FFF2-40B4-BE49-F238E27FC236}">
                <a16:creationId xmlns:a16="http://schemas.microsoft.com/office/drawing/2014/main" id="{8638AAB1-0E91-4186-AED1-38EFA34D41C8}"/>
              </a:ext>
              <a:ext uri="{C183D7F6-B498-43B3-948B-1728B52AA6E4}">
                <adec:decorative xmlns:adec="http://schemas.microsoft.com/office/drawing/2017/decorative" val="1"/>
              </a:ext>
            </a:extLst>
          </p:cNvPr>
          <p:cNvCxnSpPr>
            <a:cxnSpLocks/>
          </p:cNvCxnSpPr>
          <p:nvPr/>
        </p:nvCxnSpPr>
        <p:spPr>
          <a:xfrm>
            <a:off x="1659453" y="2362796"/>
            <a:ext cx="101139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Icon of a server">
            <a:extLst>
              <a:ext uri="{FF2B5EF4-FFF2-40B4-BE49-F238E27FC236}">
                <a16:creationId xmlns:a16="http://schemas.microsoft.com/office/drawing/2014/main" id="{EEDD7FA2-52D5-48C3-914C-92128556E11E}"/>
              </a:ext>
            </a:extLst>
          </p:cNvPr>
          <p:cNvPicPr>
            <a:picLocks noChangeAspect="1"/>
          </p:cNvPicPr>
          <p:nvPr/>
        </p:nvPicPr>
        <p:blipFill>
          <a:blip r:embed="rId4"/>
          <a:stretch>
            <a:fillRect/>
          </a:stretch>
        </p:blipFill>
        <p:spPr>
          <a:xfrm>
            <a:off x="426363" y="2529824"/>
            <a:ext cx="933776" cy="933776"/>
          </a:xfrm>
          <a:prstGeom prst="rect">
            <a:avLst/>
          </a:prstGeom>
        </p:spPr>
      </p:pic>
      <p:sp>
        <p:nvSpPr>
          <p:cNvPr id="44" name="TextBox 43">
            <a:extLst>
              <a:ext uri="{FF2B5EF4-FFF2-40B4-BE49-F238E27FC236}">
                <a16:creationId xmlns:a16="http://schemas.microsoft.com/office/drawing/2014/main" id="{E2624CD9-542E-49EF-9252-E02C03C282FB}"/>
              </a:ext>
            </a:extLst>
          </p:cNvPr>
          <p:cNvSpPr txBox="1"/>
          <p:nvPr/>
        </p:nvSpPr>
        <p:spPr>
          <a:xfrm>
            <a:off x="1659453" y="2529822"/>
            <a:ext cx="10113905" cy="1654299"/>
          </a:xfrm>
          <a:prstGeom prst="rect">
            <a:avLst/>
          </a:prstGeom>
          <a:noFill/>
        </p:spPr>
        <p:txBody>
          <a:bodyPr wrap="square" lIns="0" tIns="0" rIns="0" bIns="0">
            <a:spAutoFit/>
          </a:bodyPr>
          <a:lstStyle/>
          <a:p>
            <a:pPr>
              <a:spcAft>
                <a:spcPts val="294"/>
              </a:spcAft>
              <a:defRPr/>
            </a:pPr>
            <a:r>
              <a:rPr lang="en-US" sz="1600" dirty="0">
                <a:latin typeface="+mj-lt"/>
              </a:rPr>
              <a:t>When should you use a block blob, and when should you use a page blob?</a:t>
            </a:r>
          </a:p>
          <a:p>
            <a:pPr marL="336145" indent="-336145">
              <a:spcAft>
                <a:spcPts val="294"/>
              </a:spcAft>
              <a:buFont typeface="Wingdings" panose="05000000000000000000" pitchFamily="2" charset="2"/>
              <a:buChar char="q"/>
              <a:defRPr/>
            </a:pPr>
            <a:r>
              <a:rPr lang="en-US" sz="1400" dirty="0"/>
              <a:t>Use a block blob for unstructured data that requires random access to perform reads and writes. Use a page blob for discrete objects that rarely change.</a:t>
            </a:r>
          </a:p>
          <a:p>
            <a:pPr marL="336145" indent="-336145">
              <a:spcAft>
                <a:spcPts val="294"/>
              </a:spcAft>
              <a:buFont typeface="Wingdings" panose="05000000000000000000" pitchFamily="2" charset="2"/>
              <a:buChar char="q"/>
              <a:defRPr/>
            </a:pPr>
            <a:r>
              <a:rPr lang="en-US" sz="1400" dirty="0"/>
              <a:t>Use a block blob for active data stored using the Hot data access tier, and a page blob for data stored using the Cool or Archive data access tiers</a:t>
            </a:r>
          </a:p>
          <a:p>
            <a:pPr marL="336145" indent="-336145">
              <a:spcAft>
                <a:spcPts val="294"/>
              </a:spcAft>
              <a:buFont typeface="Wingdings" panose="05000000000000000000" pitchFamily="2" charset="2"/>
              <a:buChar char="q"/>
              <a:defRPr/>
            </a:pPr>
            <a:r>
              <a:rPr lang="en-US" sz="1400" dirty="0"/>
              <a:t>Use a page block for blobs that require random read and write access. Use a block blob for discrete objects that change infrequently</a:t>
            </a:r>
          </a:p>
        </p:txBody>
      </p:sp>
      <p:sp>
        <p:nvSpPr>
          <p:cNvPr id="8" name="Graphic 27" descr="Checkmark on use a page block for blobs that require random read and write access. Use a block blob for discrete objects that change infrequently">
            <a:extLst>
              <a:ext uri="{FF2B5EF4-FFF2-40B4-BE49-F238E27FC236}">
                <a16:creationId xmlns:a16="http://schemas.microsoft.com/office/drawing/2014/main" id="{1B814A20-05D2-467E-A2C3-BD207A2201D0}"/>
              </a:ext>
            </a:extLst>
          </p:cNvPr>
          <p:cNvSpPr/>
          <p:nvPr/>
        </p:nvSpPr>
        <p:spPr>
          <a:xfrm>
            <a:off x="1659453" y="3707606"/>
            <a:ext cx="225870" cy="15864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sz="1730" dirty="0"/>
          </a:p>
        </p:txBody>
      </p:sp>
      <p:cxnSp>
        <p:nvCxnSpPr>
          <p:cNvPr id="14" name="Straight Connector 13">
            <a:extLst>
              <a:ext uri="{FF2B5EF4-FFF2-40B4-BE49-F238E27FC236}">
                <a16:creationId xmlns:a16="http://schemas.microsoft.com/office/drawing/2014/main" id="{81C52061-5571-4C82-8372-76A935F5688C}"/>
              </a:ext>
              <a:ext uri="{C183D7F6-B498-43B3-948B-1728B52AA6E4}">
                <adec:decorative xmlns:adec="http://schemas.microsoft.com/office/drawing/2017/decorative" val="1"/>
              </a:ext>
            </a:extLst>
          </p:cNvPr>
          <p:cNvCxnSpPr>
            <a:cxnSpLocks/>
          </p:cNvCxnSpPr>
          <p:nvPr/>
        </p:nvCxnSpPr>
        <p:spPr>
          <a:xfrm>
            <a:off x="1659453" y="4351147"/>
            <a:ext cx="101139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descr="Icon of a document">
            <a:extLst>
              <a:ext uri="{FF2B5EF4-FFF2-40B4-BE49-F238E27FC236}">
                <a16:creationId xmlns:a16="http://schemas.microsoft.com/office/drawing/2014/main" id="{0C77B5AC-A6F5-4AC5-BE90-0B879492D922}"/>
              </a:ext>
            </a:extLst>
          </p:cNvPr>
          <p:cNvPicPr>
            <a:picLocks noChangeAspect="1"/>
          </p:cNvPicPr>
          <p:nvPr/>
        </p:nvPicPr>
        <p:blipFill>
          <a:blip r:embed="rId5"/>
          <a:stretch>
            <a:fillRect/>
          </a:stretch>
        </p:blipFill>
        <p:spPr>
          <a:xfrm>
            <a:off x="426363" y="4500563"/>
            <a:ext cx="933776" cy="933776"/>
          </a:xfrm>
          <a:prstGeom prst="rect">
            <a:avLst/>
          </a:prstGeom>
        </p:spPr>
      </p:pic>
      <p:sp>
        <p:nvSpPr>
          <p:cNvPr id="48" name="TextBox 47">
            <a:extLst>
              <a:ext uri="{FF2B5EF4-FFF2-40B4-BE49-F238E27FC236}">
                <a16:creationId xmlns:a16="http://schemas.microsoft.com/office/drawing/2014/main" id="{B89798CE-D451-4A7C-A575-16C102C586CF}"/>
              </a:ext>
            </a:extLst>
          </p:cNvPr>
          <p:cNvSpPr txBox="1"/>
          <p:nvPr/>
        </p:nvSpPr>
        <p:spPr>
          <a:xfrm>
            <a:off x="1659453" y="4518175"/>
            <a:ext cx="10113905" cy="1007968"/>
          </a:xfrm>
          <a:prstGeom prst="rect">
            <a:avLst/>
          </a:prstGeom>
          <a:noFill/>
        </p:spPr>
        <p:txBody>
          <a:bodyPr wrap="square" lIns="0" tIns="0" rIns="0" bIns="0">
            <a:spAutoFit/>
          </a:bodyPr>
          <a:lstStyle/>
          <a:p>
            <a:pPr>
              <a:spcAft>
                <a:spcPts val="294"/>
              </a:spcAft>
              <a:defRPr/>
            </a:pPr>
            <a:r>
              <a:rPr lang="en-US" sz="1600" dirty="0">
                <a:latin typeface="+mj-lt"/>
              </a:rPr>
              <a:t>Why might you use Azure File storage?</a:t>
            </a:r>
          </a:p>
          <a:p>
            <a:pPr marL="336145" indent="-336145">
              <a:spcAft>
                <a:spcPts val="294"/>
              </a:spcAft>
              <a:buFont typeface="Wingdings" panose="05000000000000000000" pitchFamily="2" charset="2"/>
              <a:buChar char="q"/>
              <a:defRPr/>
            </a:pPr>
            <a:r>
              <a:rPr lang="en-US" sz="1400" dirty="0"/>
              <a:t>To share files that are stored on-premises with users located at other sites</a:t>
            </a:r>
          </a:p>
          <a:p>
            <a:pPr marL="336145" indent="-336145">
              <a:spcAft>
                <a:spcPts val="294"/>
              </a:spcAft>
              <a:buFont typeface="Wingdings" panose="05000000000000000000" pitchFamily="2" charset="2"/>
              <a:buChar char="q"/>
              <a:defRPr/>
            </a:pPr>
            <a:r>
              <a:rPr lang="en-US" sz="1400" dirty="0"/>
              <a:t>To enable users at different sites to share files</a:t>
            </a:r>
          </a:p>
          <a:p>
            <a:pPr marL="336145" indent="-336145">
              <a:spcAft>
                <a:spcPts val="294"/>
              </a:spcAft>
              <a:buFont typeface="Wingdings" panose="05000000000000000000" pitchFamily="2" charset="2"/>
              <a:buChar char="q"/>
              <a:defRPr/>
            </a:pPr>
            <a:r>
              <a:rPr lang="en-US" sz="1400" dirty="0"/>
              <a:t>To store large binary data files containing images or other unstructured data</a:t>
            </a:r>
          </a:p>
        </p:txBody>
      </p:sp>
      <p:sp>
        <p:nvSpPr>
          <p:cNvPr id="13" name="Graphic 28" descr="Check mark on to enable users at different sites to share files">
            <a:extLst>
              <a:ext uri="{FF2B5EF4-FFF2-40B4-BE49-F238E27FC236}">
                <a16:creationId xmlns:a16="http://schemas.microsoft.com/office/drawing/2014/main" id="{2CE6C891-3AA6-435F-887D-FE50B153C633}"/>
              </a:ext>
            </a:extLst>
          </p:cNvPr>
          <p:cNvSpPr/>
          <p:nvPr/>
        </p:nvSpPr>
        <p:spPr>
          <a:xfrm>
            <a:off x="1659453" y="5013978"/>
            <a:ext cx="225870" cy="158646"/>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endParaRPr lang="en-US" sz="1730" dirty="0"/>
          </a:p>
        </p:txBody>
      </p:sp>
    </p:spTree>
    <p:extLst>
      <p:ext uri="{BB962C8B-B14F-4D97-AF65-F5344CB8AC3E}">
        <p14:creationId xmlns:p14="http://schemas.microsoft.com/office/powerpoint/2010/main" val="79760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AA350002D0F84C90169EB0B89C1B79" ma:contentTypeVersion="14" ma:contentTypeDescription="Create a new document." ma:contentTypeScope="" ma:versionID="064ce0f1ad12db365c84bb6700475563">
  <xsd:schema xmlns:xsd="http://www.w3.org/2001/XMLSchema" xmlns:xs="http://www.w3.org/2001/XMLSchema" xmlns:p="http://schemas.microsoft.com/office/2006/metadata/properties" xmlns:ns2="0911ce23-dca8-404b-9109-3a4df46df59c" xmlns:ns3="5d68a9e5-d3d0-4c40-a44c-5a2fd10dd483" targetNamespace="http://schemas.microsoft.com/office/2006/metadata/properties" ma:root="true" ma:fieldsID="d392c5f30d5d555a50141cd805910ede" ns2:_="" ns3:_="">
    <xsd:import namespace="0911ce23-dca8-404b-9109-3a4df46df59c"/>
    <xsd:import namespace="5d68a9e5-d3d0-4c40-a44c-5a2fd10dd48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11ce23-dca8-404b-9109-3a4df46df5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a87413a6-e425-463b-b224-a4b5e77e4f1f"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d68a9e5-d3d0-4c40-a44c-5a2fd10dd48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ac80b466-6e6c-4e82-b423-0b3ef425e749}" ma:internalName="TaxCatchAll" ma:showField="CatchAllData" ma:web="5d68a9e5-d3d0-4c40-a44c-5a2fd10dd483">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911ce23-dca8-404b-9109-3a4df46df59c">
      <Terms xmlns="http://schemas.microsoft.com/office/infopath/2007/PartnerControls"/>
    </lcf76f155ced4ddcb4097134ff3c332f>
    <TaxCatchAll xmlns="5d68a9e5-d3d0-4c40-a44c-5a2fd10dd483" xsi:nil="true"/>
    <SharedWithUsers xmlns="5d68a9e5-d3d0-4c40-a44c-5a2fd10dd483">
      <UserInfo>
        <DisplayName>COMP-1701 (INSTRUCTORS) Members</DisplayName>
        <AccountId>49</AccountId>
        <AccountType/>
      </UserInfo>
    </SharedWithUsers>
  </documentManagement>
</p:properties>
</file>

<file path=customXml/itemProps1.xml><?xml version="1.0" encoding="utf-8"?>
<ds:datastoreItem xmlns:ds="http://schemas.openxmlformats.org/officeDocument/2006/customXml" ds:itemID="{910E6375-C801-4ED0-885A-20B692E8EF5D}"/>
</file>

<file path=customXml/itemProps2.xml><?xml version="1.0" encoding="utf-8"?>
<ds:datastoreItem xmlns:ds="http://schemas.openxmlformats.org/officeDocument/2006/customXml" ds:itemID="{184238C2-AEB5-4559-804E-FB0289C9DFD4}"/>
</file>

<file path=customXml/itemProps3.xml><?xml version="1.0" encoding="utf-8"?>
<ds:datastoreItem xmlns:ds="http://schemas.openxmlformats.org/officeDocument/2006/customXml" ds:itemID="{DC5CDA60-CDF3-431C-86B7-1B201BA520AC}"/>
</file>

<file path=docProps/app.xml><?xml version="1.0" encoding="utf-8"?>
<Properties xmlns="http://schemas.openxmlformats.org/officeDocument/2006/extended-properties" xmlns:vt="http://schemas.openxmlformats.org/officeDocument/2006/docPropsVTypes">
  <TotalTime>0</TotalTime>
  <Words>16323</Words>
  <Application>Microsoft Office PowerPoint</Application>
  <PresentationFormat>Widescreen</PresentationFormat>
  <Paragraphs>1936</Paragraphs>
  <Slides>145</Slides>
  <Notes>126</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-apple-system</vt:lpstr>
      <vt:lpstr>Arial</vt:lpstr>
      <vt:lpstr>Calibri</vt:lpstr>
      <vt:lpstr>Consolas</vt:lpstr>
      <vt:lpstr>Segoe UI</vt:lpstr>
      <vt:lpstr>Segoe UI Light</vt:lpstr>
      <vt:lpstr>Segoe UI Semibold</vt:lpstr>
      <vt:lpstr>Segoe UI Semilight</vt:lpstr>
      <vt:lpstr>SFMono-Regular</vt:lpstr>
      <vt:lpstr>Wingdings</vt:lpstr>
      <vt:lpstr>Microsoft Azure Template</vt:lpstr>
      <vt:lpstr>Microsoft Azure Data Fundamentals</vt:lpstr>
      <vt:lpstr>About this course</vt:lpstr>
      <vt:lpstr>Course agenda</vt:lpstr>
      <vt:lpstr>Lab environment</vt:lpstr>
      <vt:lpstr>Blank slide</vt:lpstr>
      <vt:lpstr>Module 1: Explore core data concepts</vt:lpstr>
      <vt:lpstr>Agenda</vt:lpstr>
      <vt:lpstr>Lesson 1: Explore core data concepts</vt:lpstr>
      <vt:lpstr>Lesson 1 objectives</vt:lpstr>
      <vt:lpstr>What is data?</vt:lpstr>
      <vt:lpstr>Transactional vs analytical data stores</vt:lpstr>
      <vt:lpstr>Transactional workloads</vt:lpstr>
      <vt:lpstr>Analytical Workloads</vt:lpstr>
      <vt:lpstr>Data Processing</vt:lpstr>
      <vt:lpstr>Lesson 1: Knowledge check</vt:lpstr>
      <vt:lpstr>Lesson 2: Explore roles and responsibilities in the world of data</vt:lpstr>
      <vt:lpstr>Lesson 2 objectives</vt:lpstr>
      <vt:lpstr>Roles in data</vt:lpstr>
      <vt:lpstr>Common tools – Database administrator</vt:lpstr>
      <vt:lpstr>Common tools – Data engineering</vt:lpstr>
      <vt:lpstr>Common tools – Data analyst</vt:lpstr>
      <vt:lpstr>Lesson 2: Knowledge check</vt:lpstr>
      <vt:lpstr>Lesson 3: Describe concepts of relational data</vt:lpstr>
      <vt:lpstr>Lesson 3 objectives</vt:lpstr>
      <vt:lpstr>Identify relational database use cases</vt:lpstr>
      <vt:lpstr>Tables</vt:lpstr>
      <vt:lpstr>Entities</vt:lpstr>
      <vt:lpstr>Normalization</vt:lpstr>
      <vt:lpstr>Relations</vt:lpstr>
      <vt:lpstr>Indexes</vt:lpstr>
      <vt:lpstr>View</vt:lpstr>
      <vt:lpstr>Lesson 3: Knowledge check</vt:lpstr>
      <vt:lpstr>Lesson 4: Explore concepts of non-relational data</vt:lpstr>
      <vt:lpstr>Lesson 4 objectives</vt:lpstr>
      <vt:lpstr>Explore characteristics of non-relational data</vt:lpstr>
      <vt:lpstr>Identify non-relational database use cases</vt:lpstr>
      <vt:lpstr>Types of non-relational data</vt:lpstr>
      <vt:lpstr>What is unstructured data?</vt:lpstr>
      <vt:lpstr>What is NoSQL?</vt:lpstr>
      <vt:lpstr>What is a graph database?</vt:lpstr>
      <vt:lpstr>Lesson 4: Knowledge check</vt:lpstr>
      <vt:lpstr>Lesson 5: Explore concepts of data analytics</vt:lpstr>
      <vt:lpstr>Lesson 5 objectives</vt:lpstr>
      <vt:lpstr>The Data Journey</vt:lpstr>
      <vt:lpstr>Data visualization</vt:lpstr>
      <vt:lpstr>Explore data analytics</vt:lpstr>
      <vt:lpstr>Lesson 5: Knowledge check</vt:lpstr>
      <vt:lpstr>Closing slide</vt:lpstr>
      <vt:lpstr>Module 2: Explore relational data in Azure</vt:lpstr>
      <vt:lpstr>Agenda</vt:lpstr>
      <vt:lpstr>Lesson 1: Explore relational data services in Azure</vt:lpstr>
      <vt:lpstr>Lesson 1 objectives</vt:lpstr>
      <vt:lpstr>What are Azure Data Services?</vt:lpstr>
      <vt:lpstr>IaaS vs PaaS</vt:lpstr>
      <vt:lpstr>SQL Server on Azure</vt:lpstr>
      <vt:lpstr>SQL Server on Azure Virtual Machines</vt:lpstr>
      <vt:lpstr>Azure SQL Database</vt:lpstr>
      <vt:lpstr>Azure SQL Managed Instance</vt:lpstr>
      <vt:lpstr>Azure SQL Managed Instance or Azure SQL Database</vt:lpstr>
      <vt:lpstr>PostgreSQL, MySQL, MariaDB</vt:lpstr>
      <vt:lpstr>Benefits of Azure Database for PostgreSQL, MySQL, MariaDB</vt:lpstr>
      <vt:lpstr>Lesson 1: Knowledge check (continued on next slide)</vt:lpstr>
      <vt:lpstr>Lesson 1: Knowledge check (continued)</vt:lpstr>
      <vt:lpstr>Lesson 2: Explore provisioning and deploying relational database services in Azure</vt:lpstr>
      <vt:lpstr>Lesson 2 objectives</vt:lpstr>
      <vt:lpstr>Demo: What is provisioning?</vt:lpstr>
      <vt:lpstr>Configure relational data services</vt:lpstr>
      <vt:lpstr>Connectivity from within Azure</vt:lpstr>
      <vt:lpstr>Connectivity from outside of Azure</vt:lpstr>
      <vt:lpstr>Authentication and Access Control</vt:lpstr>
      <vt:lpstr>Azure Role Based Access Control (RBAC)</vt:lpstr>
      <vt:lpstr>Demo: Provision an Azure SQL Database instance</vt:lpstr>
      <vt:lpstr>Azure DB – Read replicas</vt:lpstr>
      <vt:lpstr>Lab: Provision Azure relational database service</vt:lpstr>
      <vt:lpstr>Lesson 3: Query relational data in Azure</vt:lpstr>
      <vt:lpstr>Lesson 3 objectives</vt:lpstr>
      <vt:lpstr>Introduction to SQL</vt:lpstr>
      <vt:lpstr>SQL Statement types</vt:lpstr>
      <vt:lpstr>Use DML statements</vt:lpstr>
      <vt:lpstr>Elements of the SELECT Statement</vt:lpstr>
      <vt:lpstr>Example of SELECT statement</vt:lpstr>
      <vt:lpstr>Example of INSERT statement</vt:lpstr>
      <vt:lpstr>Use DDL statements</vt:lpstr>
      <vt:lpstr>Example of CREATE statement</vt:lpstr>
      <vt:lpstr>Query tools</vt:lpstr>
      <vt:lpstr>Query relational data in Azure Database for PostgreSQL</vt:lpstr>
      <vt:lpstr>Query relational data in Azure Database for MySQL</vt:lpstr>
      <vt:lpstr>Lab: Use SQL to query Azure SQL Database</vt:lpstr>
      <vt:lpstr>Closing slide</vt:lpstr>
      <vt:lpstr>Module 3: Explore  non-relational data  in Azure</vt:lpstr>
      <vt:lpstr>Agenda</vt:lpstr>
      <vt:lpstr>Lesson 1: Explore non-relational data services in Azure</vt:lpstr>
      <vt:lpstr>Lesson 1 objectives</vt:lpstr>
      <vt:lpstr>Explore Azure Table storage</vt:lpstr>
      <vt:lpstr>Explore Azure Blob storage</vt:lpstr>
      <vt:lpstr>Explore Azure File storage</vt:lpstr>
      <vt:lpstr>What is Azure Cosmos DB?</vt:lpstr>
      <vt:lpstr>Use cases for Azure Cosmos DB</vt:lpstr>
      <vt:lpstr>Lesson 1: Knowledge check (continued on next slide)</vt:lpstr>
      <vt:lpstr>Lesson 1: Knowledge check (continued)</vt:lpstr>
      <vt:lpstr>Lesson 2: Explore provisioning and deploying non-relational data services in Azure</vt:lpstr>
      <vt:lpstr>Lesson 2 objectives</vt:lpstr>
      <vt:lpstr>Demo: What is provisioning? </vt:lpstr>
      <vt:lpstr>Provisioning Cosmos DB</vt:lpstr>
      <vt:lpstr>Demo: How to provision a Cosmos DB account</vt:lpstr>
      <vt:lpstr>Demo</vt:lpstr>
      <vt:lpstr>Provisioning Data Lake storage</vt:lpstr>
      <vt:lpstr>Demo: Azure authentication </vt:lpstr>
      <vt:lpstr>Configure storage accounts</vt:lpstr>
      <vt:lpstr>Lesson 2: Knowledge check</vt:lpstr>
      <vt:lpstr>Lesson 3: Manage non-relational data stores in Azure</vt:lpstr>
      <vt:lpstr>Lesson 3 objectives</vt:lpstr>
      <vt:lpstr>Cosmos DB APIs</vt:lpstr>
      <vt:lpstr>Demo: Configure consistency</vt:lpstr>
      <vt:lpstr>Consistency in Azure Cosmos DB</vt:lpstr>
      <vt:lpstr>Query Azure Cosmos DB</vt:lpstr>
      <vt:lpstr>Lab: Upload, download, and query data in a non-relational data store</vt:lpstr>
      <vt:lpstr>Closing slide</vt:lpstr>
      <vt:lpstr>Module 4: Explore modern data warehouse analytics</vt:lpstr>
      <vt:lpstr>Agenda</vt:lpstr>
      <vt:lpstr>Lesson 1: Examine components of a modern data warehouse</vt:lpstr>
      <vt:lpstr>Lesson 1 objectives</vt:lpstr>
      <vt:lpstr>Demo: Modern data warehouse components</vt:lpstr>
      <vt:lpstr>Azure services for the modern data warehouse</vt:lpstr>
      <vt:lpstr>What is Azure Data Factory?</vt:lpstr>
      <vt:lpstr>What is Azure Data Lake Storage?</vt:lpstr>
      <vt:lpstr>What is Azure Databricks?</vt:lpstr>
      <vt:lpstr>What is Azure Analysis Services?</vt:lpstr>
      <vt:lpstr>What is Azure HDInsight?</vt:lpstr>
      <vt:lpstr>Lesson 1: Knowledge check</vt:lpstr>
      <vt:lpstr>Lesson 2: Explore large-scale data analytics</vt:lpstr>
      <vt:lpstr>Lesson 2 objectives</vt:lpstr>
      <vt:lpstr>Describe data ingestion in Azure</vt:lpstr>
      <vt:lpstr>Describe components of Azure Data Factory</vt:lpstr>
      <vt:lpstr>Explore Azure Synapse Analytics</vt:lpstr>
      <vt:lpstr>Demo: Create an Azure Synapse Analytics workspace and analyze data </vt:lpstr>
      <vt:lpstr>Lesson 2: Knowledge check</vt:lpstr>
      <vt:lpstr>Lesson 2: Knowledge check (continued)</vt:lpstr>
      <vt:lpstr>Lesson 3: Get started building with Power BI</vt:lpstr>
      <vt:lpstr>Lesson 4 objectives</vt:lpstr>
      <vt:lpstr>What is Power BI?</vt:lpstr>
      <vt:lpstr>How can you use Power BI? </vt:lpstr>
      <vt:lpstr>The anatomy of a Power BI app</vt:lpstr>
      <vt:lpstr>Lesson 4: Knowledge check</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2020-11-23T20:44:23Z</dcterms:created>
  <dcterms:modified xsi:type="dcterms:W3CDTF">2024-01-15T17:31:32Z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0x010100CFAA350002D0F84C90169EB0B89C1B79</vt:lpwstr>
  </property>
</Properties>
</file>